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50" r:id="rId2"/>
  </p:sldMasterIdLst>
  <p:notesMasterIdLst>
    <p:notesMasterId r:id="rId57"/>
  </p:notesMasterIdLst>
  <p:handoutMasterIdLst>
    <p:handoutMasterId r:id="rId58"/>
  </p:handoutMasterIdLst>
  <p:sldIdLst>
    <p:sldId id="1513" r:id="rId3"/>
    <p:sldId id="1105" r:id="rId4"/>
    <p:sldId id="340" r:id="rId5"/>
    <p:sldId id="1142" r:id="rId6"/>
    <p:sldId id="273" r:id="rId7"/>
    <p:sldId id="280" r:id="rId8"/>
    <p:sldId id="330" r:id="rId9"/>
    <p:sldId id="1143" r:id="rId10"/>
    <p:sldId id="289" r:id="rId11"/>
    <p:sldId id="281" r:id="rId12"/>
    <p:sldId id="287" r:id="rId13"/>
    <p:sldId id="1520" r:id="rId14"/>
    <p:sldId id="351" r:id="rId15"/>
    <p:sldId id="352" r:id="rId16"/>
    <p:sldId id="354" r:id="rId17"/>
    <p:sldId id="335" r:id="rId18"/>
    <p:sldId id="336" r:id="rId19"/>
    <p:sldId id="337" r:id="rId20"/>
    <p:sldId id="339" r:id="rId21"/>
    <p:sldId id="350" r:id="rId22"/>
    <p:sldId id="356" r:id="rId23"/>
    <p:sldId id="357" r:id="rId24"/>
    <p:sldId id="358" r:id="rId25"/>
    <p:sldId id="359" r:id="rId26"/>
    <p:sldId id="334" r:id="rId27"/>
    <p:sldId id="304" r:id="rId28"/>
    <p:sldId id="922" r:id="rId29"/>
    <p:sldId id="329" r:id="rId30"/>
    <p:sldId id="309" r:id="rId31"/>
    <p:sldId id="1050" r:id="rId32"/>
    <p:sldId id="341" r:id="rId33"/>
    <p:sldId id="1509" r:id="rId34"/>
    <p:sldId id="1088" r:id="rId35"/>
    <p:sldId id="1515" r:id="rId36"/>
    <p:sldId id="1518" r:id="rId37"/>
    <p:sldId id="1236" r:id="rId38"/>
    <p:sldId id="1237" r:id="rId39"/>
    <p:sldId id="1238" r:id="rId40"/>
    <p:sldId id="1516" r:id="rId41"/>
    <p:sldId id="1240" r:id="rId42"/>
    <p:sldId id="299" r:id="rId43"/>
    <p:sldId id="1235" r:id="rId44"/>
    <p:sldId id="1519" r:id="rId45"/>
    <p:sldId id="1521" r:id="rId46"/>
    <p:sldId id="1522" r:id="rId47"/>
    <p:sldId id="1136" r:id="rId48"/>
    <p:sldId id="1198" r:id="rId49"/>
    <p:sldId id="346" r:id="rId50"/>
    <p:sldId id="353" r:id="rId51"/>
    <p:sldId id="1507" r:id="rId52"/>
    <p:sldId id="1524" r:id="rId53"/>
    <p:sldId id="1523" r:id="rId54"/>
    <p:sldId id="1304" r:id="rId55"/>
    <p:sldId id="296" r:id="rId56"/>
  </p:sldIdLst>
  <p:sldSz cx="9144000" cy="5143500" type="screen16x9"/>
  <p:notesSz cx="6858000" cy="9144000"/>
  <p:defaultTextStyle>
    <a:defPPr>
      <a:defRPr lang="de-DE"/>
    </a:defPPr>
    <a:lvl1pPr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744" userDrawn="1">
          <p15:clr>
            <a:srgbClr val="A4A3A4"/>
          </p15:clr>
        </p15:guide>
        <p15:guide id="2" orient="horz" pos="2856" userDrawn="1">
          <p15:clr>
            <a:srgbClr val="A4A3A4"/>
          </p15:clr>
        </p15:guide>
        <p15:guide id="3" pos="2463" userDrawn="1">
          <p15:clr>
            <a:srgbClr val="A4A3A4"/>
          </p15:clr>
        </p15:guide>
        <p15:guide id="4" pos="76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ille MARTIN-GALLAUSIAUX" initials="CM" lastIdx="15" clrIdx="0">
    <p:extLst>
      <p:ext uri="{19B8F6BF-5375-455C-9EA6-DF929625EA0E}">
        <p15:presenceInfo xmlns:p15="http://schemas.microsoft.com/office/powerpoint/2012/main" userId="S-1-5-21-3337309816-2907398862-663535011-92353" providerId="AD"/>
      </p:ext>
    </p:extLst>
  </p:cmAuthor>
  <p:cmAuthor id="2" name="Antoine MALABIRADE" initials="AM" lastIdx="17" clrIdx="1">
    <p:extLst>
      <p:ext uri="{19B8F6BF-5375-455C-9EA6-DF929625EA0E}">
        <p15:presenceInfo xmlns:p15="http://schemas.microsoft.com/office/powerpoint/2012/main" userId="S-1-5-21-3337309816-2907398862-663535011-846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400203"/>
    <a:srgbClr val="FFFFFF"/>
    <a:srgbClr val="1D497C"/>
    <a:srgbClr val="94C21F"/>
    <a:srgbClr val="579A94"/>
    <a:srgbClr val="264AFF"/>
    <a:srgbClr val="FA0007"/>
    <a:srgbClr val="4F627F"/>
    <a:srgbClr val="2A4376"/>
    <a:srgbClr val="00A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5435" autoAdjust="0"/>
  </p:normalViewPr>
  <p:slideViewPr>
    <p:cSldViewPr snapToGrid="0" snapToObjects="1">
      <p:cViewPr varScale="1">
        <p:scale>
          <a:sx n="68" d="100"/>
          <a:sy n="68" d="100"/>
        </p:scale>
        <p:origin x="72" y="768"/>
      </p:cViewPr>
      <p:guideLst>
        <p:guide orient="horz" pos="744"/>
        <p:guide orient="horz" pos="2856"/>
        <p:guide pos="2463"/>
        <p:guide pos="7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8" d="100"/>
          <a:sy n="98" d="100"/>
        </p:scale>
        <p:origin x="-35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ln>
              <a:solidFill>
                <a:schemeClr val="bg1"/>
              </a:solidFill>
            </a:ln>
          </c:spPr>
          <c:cat>
            <c:strRef>
              <c:f>Sheet1!$A$2:$A$14</c:f>
              <c:strCache>
                <c:ptCount val="13"/>
                <c:pt idx="0">
                  <c:v>1st Qtr</c:v>
                </c:pt>
                <c:pt idx="4">
                  <c:v>2nd Qtr</c:v>
                </c:pt>
                <c:pt idx="6">
                  <c:v>2.6</c:v>
                </c:pt>
                <c:pt idx="10">
                  <c:v>1.6</c:v>
                </c:pt>
                <c:pt idx="11">
                  <c:v>3rd Qtr</c:v>
                </c:pt>
                <c:pt idx="12">
                  <c:v>4th Qtr</c:v>
                </c:pt>
              </c:strCache>
            </c:strRef>
          </c:cat>
          <c:val>
            <c:numRef>
              <c:f>Sheet1!$B$2:$B$14</c:f>
              <c:numCache>
                <c:formatCode>General</c:formatCode>
                <c:ptCount val="13"/>
                <c:pt idx="0">
                  <c:v>8.1999999999999993</c:v>
                </c:pt>
                <c:pt idx="1">
                  <c:v>6</c:v>
                </c:pt>
                <c:pt idx="2">
                  <c:v>5.2</c:v>
                </c:pt>
                <c:pt idx="3">
                  <c:v>4</c:v>
                </c:pt>
                <c:pt idx="4">
                  <c:v>3.2</c:v>
                </c:pt>
                <c:pt idx="5">
                  <c:v>2.7</c:v>
                </c:pt>
                <c:pt idx="6">
                  <c:v>2.6</c:v>
                </c:pt>
                <c:pt idx="7">
                  <c:v>2.2999999999999998</c:v>
                </c:pt>
                <c:pt idx="8">
                  <c:v>2.2000000000000002</c:v>
                </c:pt>
                <c:pt idx="9">
                  <c:v>2.2000000000000002</c:v>
                </c:pt>
                <c:pt idx="10">
                  <c:v>1.6</c:v>
                </c:pt>
                <c:pt idx="11">
                  <c:v>1.4</c:v>
                </c:pt>
                <c:pt idx="12">
                  <c:v>1.2</c:v>
                </c:pt>
              </c:numCache>
            </c:numRef>
          </c:val>
          <c:extLst>
            <c:ext xmlns:c16="http://schemas.microsoft.com/office/drawing/2014/chart" uri="{C3380CC4-5D6E-409C-BE32-E72D297353CC}">
              <c16:uniqueId val="{00000000-20DD-F94F-BAF3-EB8EE69B2D27}"/>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txPr>
    <a:bodyPr/>
    <a:lstStyle/>
    <a:p>
      <a:pPr>
        <a:defRPr sz="1800"/>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36"/>
    </mc:Choice>
    <mc:Fallback>
      <c:style val="36"/>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ln>
              <a:solidFill>
                <a:schemeClr val="bg1"/>
              </a:solidFill>
            </a:ln>
          </c:spPr>
          <c:cat>
            <c:strRef>
              <c:f>Sheet1!$A$2:$A$14</c:f>
              <c:strCache>
                <c:ptCount val="13"/>
                <c:pt idx="0">
                  <c:v>1st Qtr</c:v>
                </c:pt>
                <c:pt idx="4">
                  <c:v>2nd Qtr</c:v>
                </c:pt>
                <c:pt idx="6">
                  <c:v>2.6</c:v>
                </c:pt>
                <c:pt idx="10">
                  <c:v>1.6</c:v>
                </c:pt>
                <c:pt idx="11">
                  <c:v>3rd Qtr</c:v>
                </c:pt>
                <c:pt idx="12">
                  <c:v>4th Qtr</c:v>
                </c:pt>
              </c:strCache>
            </c:strRef>
          </c:cat>
          <c:val>
            <c:numRef>
              <c:f>Sheet1!$B$2:$B$14</c:f>
              <c:numCache>
                <c:formatCode>General</c:formatCode>
                <c:ptCount val="13"/>
                <c:pt idx="0">
                  <c:v>7.1</c:v>
                </c:pt>
                <c:pt idx="1">
                  <c:v>5.4</c:v>
                </c:pt>
                <c:pt idx="2">
                  <c:v>5.2</c:v>
                </c:pt>
                <c:pt idx="3">
                  <c:v>4.7</c:v>
                </c:pt>
                <c:pt idx="4">
                  <c:v>4</c:v>
                </c:pt>
                <c:pt idx="5">
                  <c:v>3.5</c:v>
                </c:pt>
                <c:pt idx="6">
                  <c:v>3.2</c:v>
                </c:pt>
                <c:pt idx="7">
                  <c:v>2.9</c:v>
                </c:pt>
                <c:pt idx="8">
                  <c:v>2.6</c:v>
                </c:pt>
                <c:pt idx="9">
                  <c:v>2.5</c:v>
                </c:pt>
                <c:pt idx="10">
                  <c:v>1.8</c:v>
                </c:pt>
                <c:pt idx="11">
                  <c:v>1.6</c:v>
                </c:pt>
                <c:pt idx="12">
                  <c:v>0.2</c:v>
                </c:pt>
              </c:numCache>
            </c:numRef>
          </c:val>
          <c:extLst>
            <c:ext xmlns:c16="http://schemas.microsoft.com/office/drawing/2014/chart" uri="{C3380CC4-5D6E-409C-BE32-E72D297353CC}">
              <c16:uniqueId val="{00000000-54F9-9F46-B87E-A25FDCF933FF}"/>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txPr>
    <a:bodyPr/>
    <a:lstStyle/>
    <a:p>
      <a:pPr>
        <a:defRPr sz="1800"/>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33"/>
    </mc:Choice>
    <mc:Fallback>
      <c:style val="3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628790769714199"/>
          <c:y val="5.7045748893896402E-2"/>
          <c:w val="0.77371209230285698"/>
          <c:h val="0.82886275331831105"/>
        </c:manualLayout>
      </c:layout>
      <c:barChart>
        <c:barDir val="col"/>
        <c:grouping val="clustered"/>
        <c:varyColors val="0"/>
        <c:ser>
          <c:idx val="0"/>
          <c:order val="0"/>
          <c:tx>
            <c:strRef>
              <c:f>Sheet1!$B$1</c:f>
              <c:strCache>
                <c:ptCount val="1"/>
                <c:pt idx="0">
                  <c:v>Series 1</c:v>
                </c:pt>
              </c:strCache>
            </c:strRef>
          </c:tx>
          <c:spPr>
            <a:solidFill>
              <a:srgbClr val="ADD273"/>
            </a:solidFill>
            <a:ln>
              <a:noFill/>
            </a:ln>
          </c:spPr>
          <c:invertIfNegative val="0"/>
          <c:dPt>
            <c:idx val="0"/>
            <c:invertIfNegative val="0"/>
            <c:bubble3D val="0"/>
            <c:extLst>
              <c:ext xmlns:c16="http://schemas.microsoft.com/office/drawing/2014/chart" uri="{C3380CC4-5D6E-409C-BE32-E72D297353CC}">
                <c16:uniqueId val="{00000000-B014-A445-8B12-D61F77DC03CE}"/>
              </c:ext>
            </c:extLst>
          </c:dPt>
          <c:dPt>
            <c:idx val="1"/>
            <c:invertIfNegative val="0"/>
            <c:bubble3D val="0"/>
            <c:spPr>
              <a:solidFill>
                <a:srgbClr val="9BBB67"/>
              </a:solidFill>
              <a:ln>
                <a:noFill/>
              </a:ln>
            </c:spPr>
            <c:extLst>
              <c:ext xmlns:c16="http://schemas.microsoft.com/office/drawing/2014/chart" uri="{C3380CC4-5D6E-409C-BE32-E72D297353CC}">
                <c16:uniqueId val="{00000002-B014-A445-8B12-D61F77DC03CE}"/>
              </c:ext>
            </c:extLst>
          </c:dPt>
          <c:dPt>
            <c:idx val="2"/>
            <c:invertIfNegative val="0"/>
            <c:bubble3D val="0"/>
            <c:spPr>
              <a:solidFill>
                <a:srgbClr val="C6D28E"/>
              </a:solidFill>
              <a:ln>
                <a:noFill/>
              </a:ln>
            </c:spPr>
            <c:extLst>
              <c:ext xmlns:c16="http://schemas.microsoft.com/office/drawing/2014/chart" uri="{C3380CC4-5D6E-409C-BE32-E72D297353CC}">
                <c16:uniqueId val="{00000004-B014-A445-8B12-D61F77DC03CE}"/>
              </c:ext>
            </c:extLst>
          </c:dPt>
          <c:dPt>
            <c:idx val="3"/>
            <c:invertIfNegative val="0"/>
            <c:bubble3D val="0"/>
            <c:extLst>
              <c:ext xmlns:c16="http://schemas.microsoft.com/office/drawing/2014/chart" uri="{C3380CC4-5D6E-409C-BE32-E72D297353CC}">
                <c16:uniqueId val="{00000005-B014-A445-8B12-D61F77DC03CE}"/>
              </c:ext>
            </c:extLst>
          </c:dPt>
          <c:dPt>
            <c:idx val="4"/>
            <c:invertIfNegative val="0"/>
            <c:bubble3D val="0"/>
            <c:extLst>
              <c:ext xmlns:c16="http://schemas.microsoft.com/office/drawing/2014/chart" uri="{C3380CC4-5D6E-409C-BE32-E72D297353CC}">
                <c16:uniqueId val="{00000006-B014-A445-8B12-D61F77DC03CE}"/>
              </c:ext>
            </c:extLst>
          </c:dPt>
          <c:dPt>
            <c:idx val="5"/>
            <c:invertIfNegative val="0"/>
            <c:bubble3D val="0"/>
            <c:extLst>
              <c:ext xmlns:c16="http://schemas.microsoft.com/office/drawing/2014/chart" uri="{C3380CC4-5D6E-409C-BE32-E72D297353CC}">
                <c16:uniqueId val="{00000007-B014-A445-8B12-D61F77DC03CE}"/>
              </c:ext>
            </c:extLst>
          </c:dPt>
          <c:dPt>
            <c:idx val="6"/>
            <c:invertIfNegative val="0"/>
            <c:bubble3D val="0"/>
            <c:spPr>
              <a:solidFill>
                <a:srgbClr val="839A6C"/>
              </a:solidFill>
              <a:ln>
                <a:noFill/>
              </a:ln>
            </c:spPr>
            <c:extLst>
              <c:ext xmlns:c16="http://schemas.microsoft.com/office/drawing/2014/chart" uri="{C3380CC4-5D6E-409C-BE32-E72D297353CC}">
                <c16:uniqueId val="{00000009-B014-A445-8B12-D61F77DC03CE}"/>
              </c:ext>
            </c:extLst>
          </c:dPt>
          <c:dPt>
            <c:idx val="7"/>
            <c:invertIfNegative val="0"/>
            <c:bubble3D val="0"/>
            <c:extLst>
              <c:ext xmlns:c16="http://schemas.microsoft.com/office/drawing/2014/chart" uri="{C3380CC4-5D6E-409C-BE32-E72D297353CC}">
                <c16:uniqueId val="{0000000A-B014-A445-8B12-D61F77DC03CE}"/>
              </c:ext>
            </c:extLst>
          </c:dPt>
          <c:dPt>
            <c:idx val="9"/>
            <c:invertIfNegative val="0"/>
            <c:bubble3D val="0"/>
            <c:extLst>
              <c:ext xmlns:c16="http://schemas.microsoft.com/office/drawing/2014/chart" uri="{C3380CC4-5D6E-409C-BE32-E72D297353CC}">
                <c16:uniqueId val="{0000000B-B014-A445-8B12-D61F77DC03CE}"/>
              </c:ext>
            </c:extLst>
          </c:dPt>
          <c:dPt>
            <c:idx val="10"/>
            <c:invertIfNegative val="0"/>
            <c:bubble3D val="0"/>
            <c:extLst>
              <c:ext xmlns:c16="http://schemas.microsoft.com/office/drawing/2014/chart" uri="{C3380CC4-5D6E-409C-BE32-E72D297353CC}">
                <c16:uniqueId val="{0000000C-B014-A445-8B12-D61F77DC03CE}"/>
              </c:ext>
            </c:extLst>
          </c:dPt>
          <c:dPt>
            <c:idx val="11"/>
            <c:invertIfNegative val="0"/>
            <c:bubble3D val="0"/>
            <c:extLst>
              <c:ext xmlns:c16="http://schemas.microsoft.com/office/drawing/2014/chart" uri="{C3380CC4-5D6E-409C-BE32-E72D297353CC}">
                <c16:uniqueId val="{0000000D-B014-A445-8B12-D61F77DC03CE}"/>
              </c:ext>
            </c:extLst>
          </c:dPt>
          <c:dPt>
            <c:idx val="12"/>
            <c:invertIfNegative val="0"/>
            <c:bubble3D val="0"/>
            <c:extLst>
              <c:ext xmlns:c16="http://schemas.microsoft.com/office/drawing/2014/chart" uri="{C3380CC4-5D6E-409C-BE32-E72D297353CC}">
                <c16:uniqueId val="{0000000E-B014-A445-8B12-D61F77DC03CE}"/>
              </c:ext>
            </c:extLst>
          </c:dPt>
          <c:dPt>
            <c:idx val="13"/>
            <c:invertIfNegative val="0"/>
            <c:bubble3D val="0"/>
            <c:extLst>
              <c:ext xmlns:c16="http://schemas.microsoft.com/office/drawing/2014/chart" uri="{C3380CC4-5D6E-409C-BE32-E72D297353CC}">
                <c16:uniqueId val="{0000000F-B014-A445-8B12-D61F77DC03CE}"/>
              </c:ext>
            </c:extLst>
          </c:dPt>
          <c:dPt>
            <c:idx val="14"/>
            <c:invertIfNegative val="0"/>
            <c:bubble3D val="0"/>
            <c:extLst>
              <c:ext xmlns:c16="http://schemas.microsoft.com/office/drawing/2014/chart" uri="{C3380CC4-5D6E-409C-BE32-E72D297353CC}">
                <c16:uniqueId val="{00000010-B014-A445-8B12-D61F77DC03CE}"/>
              </c:ext>
            </c:extLst>
          </c:dPt>
          <c:dPt>
            <c:idx val="15"/>
            <c:invertIfNegative val="0"/>
            <c:bubble3D val="0"/>
            <c:extLst>
              <c:ext xmlns:c16="http://schemas.microsoft.com/office/drawing/2014/chart" uri="{C3380CC4-5D6E-409C-BE32-E72D297353CC}">
                <c16:uniqueId val="{00000011-B014-A445-8B12-D61F77DC03CE}"/>
              </c:ext>
            </c:extLst>
          </c:dPt>
          <c:cat>
            <c:numRef>
              <c:f>Sheet1!$A$2:$A$9</c:f>
              <c:numCache>
                <c:formatCode>General</c:formatCode>
                <c:ptCount val="8"/>
              </c:numCache>
            </c:numRef>
          </c:cat>
          <c:val>
            <c:numRef>
              <c:f>Sheet1!$B$2:$B$9</c:f>
              <c:numCache>
                <c:formatCode>General</c:formatCode>
                <c:ptCount val="8"/>
                <c:pt idx="0">
                  <c:v>6</c:v>
                </c:pt>
                <c:pt idx="1">
                  <c:v>3</c:v>
                </c:pt>
                <c:pt idx="2">
                  <c:v>2</c:v>
                </c:pt>
                <c:pt idx="3">
                  <c:v>1.5</c:v>
                </c:pt>
                <c:pt idx="4">
                  <c:v>1.4</c:v>
                </c:pt>
                <c:pt idx="5">
                  <c:v>1.2</c:v>
                </c:pt>
                <c:pt idx="6">
                  <c:v>1</c:v>
                </c:pt>
                <c:pt idx="7">
                  <c:v>0.6</c:v>
                </c:pt>
              </c:numCache>
            </c:numRef>
          </c:val>
          <c:extLst>
            <c:ext xmlns:c16="http://schemas.microsoft.com/office/drawing/2014/chart" uri="{C3380CC4-5D6E-409C-BE32-E72D297353CC}">
              <c16:uniqueId val="{00000012-B014-A445-8B12-D61F77DC03CE}"/>
            </c:ext>
          </c:extLst>
        </c:ser>
        <c:dLbls>
          <c:showLegendKey val="0"/>
          <c:showVal val="0"/>
          <c:showCatName val="0"/>
          <c:showSerName val="0"/>
          <c:showPercent val="0"/>
          <c:showBubbleSize val="0"/>
        </c:dLbls>
        <c:gapWidth val="150"/>
        <c:axId val="-646283280"/>
        <c:axId val="-646281504"/>
      </c:barChart>
      <c:catAx>
        <c:axId val="-646283280"/>
        <c:scaling>
          <c:orientation val="minMax"/>
        </c:scaling>
        <c:delete val="0"/>
        <c:axPos val="b"/>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46281504"/>
        <c:crosses val="autoZero"/>
        <c:auto val="1"/>
        <c:lblAlgn val="ctr"/>
        <c:lblOffset val="100"/>
        <c:noMultiLvlLbl val="0"/>
      </c:catAx>
      <c:valAx>
        <c:axId val="-646281504"/>
        <c:scaling>
          <c:orientation val="minMax"/>
        </c:scaling>
        <c:delete val="0"/>
        <c:axPos val="l"/>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46283280"/>
        <c:crosses val="autoZero"/>
        <c:crossBetween val="between"/>
      </c:valAx>
      <c:spPr>
        <a:noFill/>
        <a:ln w="25400">
          <a:noFill/>
        </a:ln>
      </c:spPr>
    </c:plotArea>
    <c:plotVisOnly val="1"/>
    <c:dispBlanksAs val="gap"/>
    <c:showDLblsOverMax val="0"/>
  </c:chart>
  <c:spPr>
    <a:noFill/>
    <a:ln>
      <a:noFill/>
    </a:ln>
  </c:spPr>
  <c:txPr>
    <a:bodyPr/>
    <a:lstStyle/>
    <a:p>
      <a:pPr>
        <a:defRPr sz="1800"/>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33"/>
    </mc:Choice>
    <mc:Fallback>
      <c:style val="3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968251600562203E-2"/>
          <c:y val="5.7045748893896402E-2"/>
          <c:w val="0.96503174839943795"/>
          <c:h val="0.82886275331831105"/>
        </c:manualLayout>
      </c:layout>
      <c:barChart>
        <c:barDir val="col"/>
        <c:grouping val="clustered"/>
        <c:varyColors val="0"/>
        <c:ser>
          <c:idx val="0"/>
          <c:order val="0"/>
          <c:tx>
            <c:strRef>
              <c:f>Sheet1!$B$1</c:f>
              <c:strCache>
                <c:ptCount val="1"/>
                <c:pt idx="0">
                  <c:v>Series 1</c:v>
                </c:pt>
              </c:strCache>
            </c:strRef>
          </c:tx>
          <c:spPr>
            <a:ln>
              <a:noFill/>
            </a:ln>
          </c:spPr>
          <c:invertIfNegative val="0"/>
          <c:dPt>
            <c:idx val="0"/>
            <c:invertIfNegative val="0"/>
            <c:bubble3D val="0"/>
            <c:spPr>
              <a:solidFill>
                <a:srgbClr val="660066"/>
              </a:solidFill>
              <a:ln>
                <a:noFill/>
              </a:ln>
            </c:spPr>
            <c:extLst>
              <c:ext xmlns:c16="http://schemas.microsoft.com/office/drawing/2014/chart" uri="{C3380CC4-5D6E-409C-BE32-E72D297353CC}">
                <c16:uniqueId val="{00000001-5B60-8843-998D-A2DF4F4BCB9D}"/>
              </c:ext>
            </c:extLst>
          </c:dPt>
          <c:dPt>
            <c:idx val="1"/>
            <c:invertIfNegative val="0"/>
            <c:bubble3D val="0"/>
            <c:spPr>
              <a:solidFill>
                <a:srgbClr val="3366FF"/>
              </a:solidFill>
              <a:ln>
                <a:noFill/>
              </a:ln>
            </c:spPr>
            <c:extLst>
              <c:ext xmlns:c16="http://schemas.microsoft.com/office/drawing/2014/chart" uri="{C3380CC4-5D6E-409C-BE32-E72D297353CC}">
                <c16:uniqueId val="{00000003-5B60-8843-998D-A2DF4F4BCB9D}"/>
              </c:ext>
            </c:extLst>
          </c:dPt>
          <c:dPt>
            <c:idx val="2"/>
            <c:invertIfNegative val="0"/>
            <c:bubble3D val="0"/>
            <c:spPr>
              <a:solidFill>
                <a:srgbClr val="39B2A3"/>
              </a:solidFill>
              <a:ln>
                <a:noFill/>
              </a:ln>
            </c:spPr>
            <c:extLst>
              <c:ext xmlns:c16="http://schemas.microsoft.com/office/drawing/2014/chart" uri="{C3380CC4-5D6E-409C-BE32-E72D297353CC}">
                <c16:uniqueId val="{00000005-5B60-8843-998D-A2DF4F4BCB9D}"/>
              </c:ext>
            </c:extLst>
          </c:dPt>
          <c:dPt>
            <c:idx val="3"/>
            <c:invertIfNegative val="0"/>
            <c:bubble3D val="0"/>
            <c:spPr>
              <a:solidFill>
                <a:srgbClr val="008000"/>
              </a:solidFill>
              <a:ln>
                <a:noFill/>
              </a:ln>
            </c:spPr>
            <c:extLst>
              <c:ext xmlns:c16="http://schemas.microsoft.com/office/drawing/2014/chart" uri="{C3380CC4-5D6E-409C-BE32-E72D297353CC}">
                <c16:uniqueId val="{00000007-5B60-8843-998D-A2DF4F4BCB9D}"/>
              </c:ext>
            </c:extLst>
          </c:dPt>
          <c:dPt>
            <c:idx val="4"/>
            <c:invertIfNegative val="0"/>
            <c:bubble3D val="0"/>
            <c:spPr>
              <a:solidFill>
                <a:srgbClr val="FFA540"/>
              </a:solidFill>
              <a:ln>
                <a:noFill/>
              </a:ln>
            </c:spPr>
            <c:extLst>
              <c:ext xmlns:c16="http://schemas.microsoft.com/office/drawing/2014/chart" uri="{C3380CC4-5D6E-409C-BE32-E72D297353CC}">
                <c16:uniqueId val="{00000009-5B60-8843-998D-A2DF4F4BCB9D}"/>
              </c:ext>
            </c:extLst>
          </c:dPt>
          <c:dPt>
            <c:idx val="5"/>
            <c:invertIfNegative val="0"/>
            <c:bubble3D val="0"/>
            <c:spPr>
              <a:solidFill>
                <a:srgbClr val="475DFF"/>
              </a:solidFill>
              <a:ln>
                <a:noFill/>
              </a:ln>
            </c:spPr>
            <c:extLst>
              <c:ext xmlns:c16="http://schemas.microsoft.com/office/drawing/2014/chart" uri="{C3380CC4-5D6E-409C-BE32-E72D297353CC}">
                <c16:uniqueId val="{0000000B-5B60-8843-998D-A2DF4F4BCB9D}"/>
              </c:ext>
            </c:extLst>
          </c:dPt>
          <c:dPt>
            <c:idx val="6"/>
            <c:invertIfNegative val="0"/>
            <c:bubble3D val="0"/>
            <c:spPr>
              <a:solidFill>
                <a:srgbClr val="FFD40E"/>
              </a:solidFill>
              <a:ln>
                <a:noFill/>
              </a:ln>
            </c:spPr>
            <c:extLst>
              <c:ext xmlns:c16="http://schemas.microsoft.com/office/drawing/2014/chart" uri="{C3380CC4-5D6E-409C-BE32-E72D297353CC}">
                <c16:uniqueId val="{0000000D-5B60-8843-998D-A2DF4F4BCB9D}"/>
              </c:ext>
            </c:extLst>
          </c:dPt>
          <c:dPt>
            <c:idx val="7"/>
            <c:invertIfNegative val="0"/>
            <c:bubble3D val="0"/>
            <c:spPr>
              <a:solidFill>
                <a:srgbClr val="9E009F"/>
              </a:solidFill>
              <a:ln>
                <a:noFill/>
              </a:ln>
            </c:spPr>
            <c:extLst>
              <c:ext xmlns:c16="http://schemas.microsoft.com/office/drawing/2014/chart" uri="{C3380CC4-5D6E-409C-BE32-E72D297353CC}">
                <c16:uniqueId val="{0000000F-5B60-8843-998D-A2DF4F4BCB9D}"/>
              </c:ext>
            </c:extLst>
          </c:dPt>
          <c:dPt>
            <c:idx val="9"/>
            <c:invertIfNegative val="0"/>
            <c:bubble3D val="0"/>
            <c:spPr>
              <a:solidFill>
                <a:srgbClr val="FFFF00"/>
              </a:solidFill>
              <a:ln>
                <a:noFill/>
              </a:ln>
            </c:spPr>
            <c:extLst>
              <c:ext xmlns:c16="http://schemas.microsoft.com/office/drawing/2014/chart" uri="{C3380CC4-5D6E-409C-BE32-E72D297353CC}">
                <c16:uniqueId val="{00000011-5B60-8843-998D-A2DF4F4BCB9D}"/>
              </c:ext>
            </c:extLst>
          </c:dPt>
          <c:dPt>
            <c:idx val="10"/>
            <c:invertIfNegative val="0"/>
            <c:bubble3D val="0"/>
            <c:spPr>
              <a:solidFill>
                <a:srgbClr val="FF6600"/>
              </a:solidFill>
              <a:ln>
                <a:noFill/>
              </a:ln>
            </c:spPr>
            <c:extLst>
              <c:ext xmlns:c16="http://schemas.microsoft.com/office/drawing/2014/chart" uri="{C3380CC4-5D6E-409C-BE32-E72D297353CC}">
                <c16:uniqueId val="{00000013-5B60-8843-998D-A2DF4F4BCB9D}"/>
              </c:ext>
            </c:extLst>
          </c:dPt>
          <c:dPt>
            <c:idx val="11"/>
            <c:invertIfNegative val="0"/>
            <c:bubble3D val="0"/>
            <c:spPr>
              <a:solidFill>
                <a:srgbClr val="800000"/>
              </a:solidFill>
              <a:ln>
                <a:noFill/>
              </a:ln>
            </c:spPr>
            <c:extLst>
              <c:ext xmlns:c16="http://schemas.microsoft.com/office/drawing/2014/chart" uri="{C3380CC4-5D6E-409C-BE32-E72D297353CC}">
                <c16:uniqueId val="{00000015-5B60-8843-998D-A2DF4F4BCB9D}"/>
              </c:ext>
            </c:extLst>
          </c:dPt>
          <c:dPt>
            <c:idx val="12"/>
            <c:invertIfNegative val="0"/>
            <c:bubble3D val="0"/>
            <c:spPr>
              <a:solidFill>
                <a:srgbClr val="739FFF"/>
              </a:solidFill>
              <a:ln>
                <a:noFill/>
              </a:ln>
            </c:spPr>
            <c:extLst>
              <c:ext xmlns:c16="http://schemas.microsoft.com/office/drawing/2014/chart" uri="{C3380CC4-5D6E-409C-BE32-E72D297353CC}">
                <c16:uniqueId val="{00000017-5B60-8843-998D-A2DF4F4BCB9D}"/>
              </c:ext>
            </c:extLst>
          </c:dPt>
          <c:dPt>
            <c:idx val="13"/>
            <c:invertIfNegative val="0"/>
            <c:bubble3D val="0"/>
            <c:spPr>
              <a:solidFill>
                <a:srgbClr val="6B616D"/>
              </a:solidFill>
              <a:ln>
                <a:noFill/>
              </a:ln>
            </c:spPr>
            <c:extLst>
              <c:ext xmlns:c16="http://schemas.microsoft.com/office/drawing/2014/chart" uri="{C3380CC4-5D6E-409C-BE32-E72D297353CC}">
                <c16:uniqueId val="{00000019-5B60-8843-998D-A2DF4F4BCB9D}"/>
              </c:ext>
            </c:extLst>
          </c:dPt>
          <c:dPt>
            <c:idx val="14"/>
            <c:invertIfNegative val="0"/>
            <c:bubble3D val="0"/>
            <c:spPr>
              <a:solidFill>
                <a:srgbClr val="000090"/>
              </a:solidFill>
              <a:ln>
                <a:noFill/>
              </a:ln>
            </c:spPr>
            <c:extLst>
              <c:ext xmlns:c16="http://schemas.microsoft.com/office/drawing/2014/chart" uri="{C3380CC4-5D6E-409C-BE32-E72D297353CC}">
                <c16:uniqueId val="{0000001B-5B60-8843-998D-A2DF4F4BCB9D}"/>
              </c:ext>
            </c:extLst>
          </c:dPt>
          <c:dPt>
            <c:idx val="15"/>
            <c:invertIfNegative val="0"/>
            <c:bubble3D val="0"/>
            <c:spPr>
              <a:solidFill>
                <a:srgbClr val="60B298"/>
              </a:solidFill>
              <a:ln>
                <a:noFill/>
              </a:ln>
            </c:spPr>
            <c:extLst>
              <c:ext xmlns:c16="http://schemas.microsoft.com/office/drawing/2014/chart" uri="{C3380CC4-5D6E-409C-BE32-E72D297353CC}">
                <c16:uniqueId val="{0000001D-5B60-8843-998D-A2DF4F4BCB9D}"/>
              </c:ext>
            </c:extLst>
          </c:dPt>
          <c:cat>
            <c:numRef>
              <c:f>Sheet1!$A$2:$A$17</c:f>
              <c:numCache>
                <c:formatCode>General</c:formatCode>
                <c:ptCount val="16"/>
              </c:numCache>
            </c:numRef>
          </c:cat>
          <c:val>
            <c:numRef>
              <c:f>Sheet1!$B$2:$B$17</c:f>
              <c:numCache>
                <c:formatCode>General</c:formatCode>
                <c:ptCount val="16"/>
                <c:pt idx="0">
                  <c:v>7</c:v>
                </c:pt>
                <c:pt idx="1">
                  <c:v>4.8</c:v>
                </c:pt>
                <c:pt idx="2">
                  <c:v>0</c:v>
                </c:pt>
                <c:pt idx="3">
                  <c:v>3</c:v>
                </c:pt>
                <c:pt idx="4">
                  <c:v>2.2000000000000002</c:v>
                </c:pt>
                <c:pt idx="5">
                  <c:v>2</c:v>
                </c:pt>
                <c:pt idx="7">
                  <c:v>1.7</c:v>
                </c:pt>
                <c:pt idx="8">
                  <c:v>0</c:v>
                </c:pt>
                <c:pt idx="9">
                  <c:v>1.6</c:v>
                </c:pt>
                <c:pt idx="10">
                  <c:v>1.5</c:v>
                </c:pt>
                <c:pt idx="11">
                  <c:v>0</c:v>
                </c:pt>
                <c:pt idx="12">
                  <c:v>0</c:v>
                </c:pt>
                <c:pt idx="13">
                  <c:v>0</c:v>
                </c:pt>
                <c:pt idx="14">
                  <c:v>0</c:v>
                </c:pt>
                <c:pt idx="15">
                  <c:v>0.1</c:v>
                </c:pt>
              </c:numCache>
            </c:numRef>
          </c:val>
          <c:extLst>
            <c:ext xmlns:c16="http://schemas.microsoft.com/office/drawing/2014/chart" uri="{C3380CC4-5D6E-409C-BE32-E72D297353CC}">
              <c16:uniqueId val="{0000001E-5B60-8843-998D-A2DF4F4BCB9D}"/>
            </c:ext>
          </c:extLst>
        </c:ser>
        <c:dLbls>
          <c:showLegendKey val="0"/>
          <c:showVal val="0"/>
          <c:showCatName val="0"/>
          <c:showSerName val="0"/>
          <c:showPercent val="0"/>
          <c:showBubbleSize val="0"/>
        </c:dLbls>
        <c:gapWidth val="150"/>
        <c:axId val="-646132624"/>
        <c:axId val="-646130304"/>
      </c:barChart>
      <c:catAx>
        <c:axId val="-646132624"/>
        <c:scaling>
          <c:orientation val="minMax"/>
        </c:scaling>
        <c:delete val="0"/>
        <c:axPos val="b"/>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46130304"/>
        <c:crosses val="autoZero"/>
        <c:auto val="1"/>
        <c:lblAlgn val="ctr"/>
        <c:lblOffset val="100"/>
        <c:noMultiLvlLbl val="0"/>
      </c:catAx>
      <c:valAx>
        <c:axId val="-646130304"/>
        <c:scaling>
          <c:orientation val="minMax"/>
        </c:scaling>
        <c:delete val="0"/>
        <c:axPos val="l"/>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46132624"/>
        <c:crosses val="autoZero"/>
        <c:crossBetween val="between"/>
      </c:valAx>
      <c:spPr>
        <a:noFill/>
        <a:ln w="25400">
          <a:noFill/>
        </a:ln>
      </c:spPr>
    </c:plotArea>
    <c:plotVisOnly val="1"/>
    <c:dispBlanksAs val="gap"/>
    <c:showDLblsOverMax val="0"/>
  </c:chart>
  <c:spPr>
    <a:noFill/>
    <a:ln>
      <a:noFill/>
    </a:ln>
  </c:spPr>
  <c:txPr>
    <a:bodyPr/>
    <a:lstStyle/>
    <a:p>
      <a:pPr>
        <a:defRPr sz="1800"/>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33"/>
    </mc:Choice>
    <mc:Fallback>
      <c:style val="3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968251600562203E-2"/>
          <c:y val="5.7045748893896402E-2"/>
          <c:w val="0.96503174839943795"/>
          <c:h val="0.82886275331831105"/>
        </c:manualLayout>
      </c:layout>
      <c:barChart>
        <c:barDir val="col"/>
        <c:grouping val="clustered"/>
        <c:varyColors val="0"/>
        <c:ser>
          <c:idx val="0"/>
          <c:order val="0"/>
          <c:tx>
            <c:strRef>
              <c:f>Sheet1!$B$1</c:f>
              <c:strCache>
                <c:ptCount val="1"/>
                <c:pt idx="0">
                  <c:v>Series 1</c:v>
                </c:pt>
              </c:strCache>
            </c:strRef>
          </c:tx>
          <c:spPr>
            <a:ln>
              <a:noFill/>
            </a:ln>
          </c:spPr>
          <c:invertIfNegative val="0"/>
          <c:dPt>
            <c:idx val="0"/>
            <c:invertIfNegative val="0"/>
            <c:bubble3D val="0"/>
            <c:spPr>
              <a:solidFill>
                <a:srgbClr val="660066"/>
              </a:solidFill>
              <a:ln>
                <a:noFill/>
              </a:ln>
            </c:spPr>
            <c:extLst>
              <c:ext xmlns:c16="http://schemas.microsoft.com/office/drawing/2014/chart" uri="{C3380CC4-5D6E-409C-BE32-E72D297353CC}">
                <c16:uniqueId val="{00000001-A453-A142-A53D-FD67BD5ABC17}"/>
              </c:ext>
            </c:extLst>
          </c:dPt>
          <c:dPt>
            <c:idx val="1"/>
            <c:invertIfNegative val="0"/>
            <c:bubble3D val="0"/>
            <c:spPr>
              <a:solidFill>
                <a:srgbClr val="3366FF"/>
              </a:solidFill>
              <a:ln>
                <a:noFill/>
              </a:ln>
            </c:spPr>
            <c:extLst>
              <c:ext xmlns:c16="http://schemas.microsoft.com/office/drawing/2014/chart" uri="{C3380CC4-5D6E-409C-BE32-E72D297353CC}">
                <c16:uniqueId val="{00000003-A453-A142-A53D-FD67BD5ABC17}"/>
              </c:ext>
            </c:extLst>
          </c:dPt>
          <c:dPt>
            <c:idx val="2"/>
            <c:invertIfNegative val="0"/>
            <c:bubble3D val="0"/>
            <c:spPr>
              <a:solidFill>
                <a:srgbClr val="39B2A3"/>
              </a:solidFill>
              <a:ln>
                <a:noFill/>
              </a:ln>
            </c:spPr>
            <c:extLst>
              <c:ext xmlns:c16="http://schemas.microsoft.com/office/drawing/2014/chart" uri="{C3380CC4-5D6E-409C-BE32-E72D297353CC}">
                <c16:uniqueId val="{00000005-A453-A142-A53D-FD67BD5ABC17}"/>
              </c:ext>
            </c:extLst>
          </c:dPt>
          <c:dPt>
            <c:idx val="3"/>
            <c:invertIfNegative val="0"/>
            <c:bubble3D val="0"/>
            <c:spPr>
              <a:solidFill>
                <a:srgbClr val="008000"/>
              </a:solidFill>
              <a:ln>
                <a:noFill/>
              </a:ln>
            </c:spPr>
            <c:extLst>
              <c:ext xmlns:c16="http://schemas.microsoft.com/office/drawing/2014/chart" uri="{C3380CC4-5D6E-409C-BE32-E72D297353CC}">
                <c16:uniqueId val="{00000007-A453-A142-A53D-FD67BD5ABC17}"/>
              </c:ext>
            </c:extLst>
          </c:dPt>
          <c:dPt>
            <c:idx val="4"/>
            <c:invertIfNegative val="0"/>
            <c:bubble3D val="0"/>
            <c:spPr>
              <a:solidFill>
                <a:srgbClr val="FFA540"/>
              </a:solidFill>
              <a:ln>
                <a:noFill/>
              </a:ln>
            </c:spPr>
            <c:extLst>
              <c:ext xmlns:c16="http://schemas.microsoft.com/office/drawing/2014/chart" uri="{C3380CC4-5D6E-409C-BE32-E72D297353CC}">
                <c16:uniqueId val="{00000009-A453-A142-A53D-FD67BD5ABC17}"/>
              </c:ext>
            </c:extLst>
          </c:dPt>
          <c:dPt>
            <c:idx val="5"/>
            <c:invertIfNegative val="0"/>
            <c:bubble3D val="0"/>
            <c:spPr>
              <a:solidFill>
                <a:srgbClr val="475DFF"/>
              </a:solidFill>
              <a:ln>
                <a:noFill/>
              </a:ln>
            </c:spPr>
            <c:extLst>
              <c:ext xmlns:c16="http://schemas.microsoft.com/office/drawing/2014/chart" uri="{C3380CC4-5D6E-409C-BE32-E72D297353CC}">
                <c16:uniqueId val="{0000000B-A453-A142-A53D-FD67BD5ABC17}"/>
              </c:ext>
            </c:extLst>
          </c:dPt>
          <c:dPt>
            <c:idx val="6"/>
            <c:invertIfNegative val="0"/>
            <c:bubble3D val="0"/>
            <c:spPr>
              <a:solidFill>
                <a:srgbClr val="FFD40E"/>
              </a:solidFill>
              <a:ln>
                <a:noFill/>
              </a:ln>
            </c:spPr>
            <c:extLst>
              <c:ext xmlns:c16="http://schemas.microsoft.com/office/drawing/2014/chart" uri="{C3380CC4-5D6E-409C-BE32-E72D297353CC}">
                <c16:uniqueId val="{0000000D-A453-A142-A53D-FD67BD5ABC17}"/>
              </c:ext>
            </c:extLst>
          </c:dPt>
          <c:dPt>
            <c:idx val="7"/>
            <c:invertIfNegative val="0"/>
            <c:bubble3D val="0"/>
            <c:spPr>
              <a:solidFill>
                <a:srgbClr val="9E009F"/>
              </a:solidFill>
              <a:ln>
                <a:noFill/>
              </a:ln>
            </c:spPr>
            <c:extLst>
              <c:ext xmlns:c16="http://schemas.microsoft.com/office/drawing/2014/chart" uri="{C3380CC4-5D6E-409C-BE32-E72D297353CC}">
                <c16:uniqueId val="{0000000F-A453-A142-A53D-FD67BD5ABC17}"/>
              </c:ext>
            </c:extLst>
          </c:dPt>
          <c:dPt>
            <c:idx val="9"/>
            <c:invertIfNegative val="0"/>
            <c:bubble3D val="0"/>
            <c:spPr>
              <a:solidFill>
                <a:srgbClr val="FFFF00"/>
              </a:solidFill>
              <a:ln>
                <a:noFill/>
              </a:ln>
            </c:spPr>
            <c:extLst>
              <c:ext xmlns:c16="http://schemas.microsoft.com/office/drawing/2014/chart" uri="{C3380CC4-5D6E-409C-BE32-E72D297353CC}">
                <c16:uniqueId val="{00000011-A453-A142-A53D-FD67BD5ABC17}"/>
              </c:ext>
            </c:extLst>
          </c:dPt>
          <c:dPt>
            <c:idx val="10"/>
            <c:invertIfNegative val="0"/>
            <c:bubble3D val="0"/>
            <c:spPr>
              <a:solidFill>
                <a:srgbClr val="FF6600"/>
              </a:solidFill>
              <a:ln>
                <a:noFill/>
              </a:ln>
            </c:spPr>
            <c:extLst>
              <c:ext xmlns:c16="http://schemas.microsoft.com/office/drawing/2014/chart" uri="{C3380CC4-5D6E-409C-BE32-E72D297353CC}">
                <c16:uniqueId val="{00000013-A453-A142-A53D-FD67BD5ABC17}"/>
              </c:ext>
            </c:extLst>
          </c:dPt>
          <c:dPt>
            <c:idx val="11"/>
            <c:invertIfNegative val="0"/>
            <c:bubble3D val="0"/>
            <c:spPr>
              <a:solidFill>
                <a:srgbClr val="800000"/>
              </a:solidFill>
              <a:ln>
                <a:noFill/>
              </a:ln>
            </c:spPr>
            <c:extLst>
              <c:ext xmlns:c16="http://schemas.microsoft.com/office/drawing/2014/chart" uri="{C3380CC4-5D6E-409C-BE32-E72D297353CC}">
                <c16:uniqueId val="{00000015-A453-A142-A53D-FD67BD5ABC17}"/>
              </c:ext>
            </c:extLst>
          </c:dPt>
          <c:dPt>
            <c:idx val="12"/>
            <c:invertIfNegative val="0"/>
            <c:bubble3D val="0"/>
            <c:spPr>
              <a:solidFill>
                <a:srgbClr val="739FFF"/>
              </a:solidFill>
              <a:ln>
                <a:noFill/>
              </a:ln>
            </c:spPr>
            <c:extLst>
              <c:ext xmlns:c16="http://schemas.microsoft.com/office/drawing/2014/chart" uri="{C3380CC4-5D6E-409C-BE32-E72D297353CC}">
                <c16:uniqueId val="{00000017-A453-A142-A53D-FD67BD5ABC17}"/>
              </c:ext>
            </c:extLst>
          </c:dPt>
          <c:dPt>
            <c:idx val="13"/>
            <c:invertIfNegative val="0"/>
            <c:bubble3D val="0"/>
            <c:spPr>
              <a:solidFill>
                <a:srgbClr val="6B616D"/>
              </a:solidFill>
              <a:ln>
                <a:noFill/>
              </a:ln>
            </c:spPr>
            <c:extLst>
              <c:ext xmlns:c16="http://schemas.microsoft.com/office/drawing/2014/chart" uri="{C3380CC4-5D6E-409C-BE32-E72D297353CC}">
                <c16:uniqueId val="{00000019-A453-A142-A53D-FD67BD5ABC17}"/>
              </c:ext>
            </c:extLst>
          </c:dPt>
          <c:dPt>
            <c:idx val="14"/>
            <c:invertIfNegative val="0"/>
            <c:bubble3D val="0"/>
            <c:spPr>
              <a:solidFill>
                <a:srgbClr val="000090"/>
              </a:solidFill>
              <a:ln>
                <a:noFill/>
              </a:ln>
            </c:spPr>
            <c:extLst>
              <c:ext xmlns:c16="http://schemas.microsoft.com/office/drawing/2014/chart" uri="{C3380CC4-5D6E-409C-BE32-E72D297353CC}">
                <c16:uniqueId val="{0000001B-A453-A142-A53D-FD67BD5ABC17}"/>
              </c:ext>
            </c:extLst>
          </c:dPt>
          <c:dPt>
            <c:idx val="15"/>
            <c:invertIfNegative val="0"/>
            <c:bubble3D val="0"/>
            <c:spPr>
              <a:solidFill>
                <a:srgbClr val="60B298"/>
              </a:solidFill>
              <a:ln>
                <a:noFill/>
              </a:ln>
            </c:spPr>
            <c:extLst>
              <c:ext xmlns:c16="http://schemas.microsoft.com/office/drawing/2014/chart" uri="{C3380CC4-5D6E-409C-BE32-E72D297353CC}">
                <c16:uniqueId val="{0000001D-A453-A142-A53D-FD67BD5ABC17}"/>
              </c:ext>
            </c:extLst>
          </c:dPt>
          <c:cat>
            <c:numRef>
              <c:f>Sheet1!$A$2:$A$17</c:f>
              <c:numCache>
                <c:formatCode>General</c:formatCode>
                <c:ptCount val="16"/>
              </c:numCache>
            </c:numRef>
          </c:cat>
          <c:val>
            <c:numRef>
              <c:f>Sheet1!$B$2:$B$17</c:f>
              <c:numCache>
                <c:formatCode>General</c:formatCode>
                <c:ptCount val="16"/>
                <c:pt idx="0">
                  <c:v>6</c:v>
                </c:pt>
                <c:pt idx="1">
                  <c:v>4.8</c:v>
                </c:pt>
                <c:pt idx="2">
                  <c:v>3.5</c:v>
                </c:pt>
                <c:pt idx="3">
                  <c:v>3.1</c:v>
                </c:pt>
                <c:pt idx="4">
                  <c:v>2.2000000000000002</c:v>
                </c:pt>
                <c:pt idx="5">
                  <c:v>2</c:v>
                </c:pt>
                <c:pt idx="6">
                  <c:v>1.9</c:v>
                </c:pt>
                <c:pt idx="7">
                  <c:v>1.7</c:v>
                </c:pt>
                <c:pt idx="8">
                  <c:v>1.6</c:v>
                </c:pt>
                <c:pt idx="9">
                  <c:v>1.5</c:v>
                </c:pt>
                <c:pt idx="10">
                  <c:v>1.4</c:v>
                </c:pt>
                <c:pt idx="11">
                  <c:v>1.3</c:v>
                </c:pt>
                <c:pt idx="12">
                  <c:v>0.9</c:v>
                </c:pt>
                <c:pt idx="13">
                  <c:v>0.5</c:v>
                </c:pt>
                <c:pt idx="14">
                  <c:v>0</c:v>
                </c:pt>
                <c:pt idx="15">
                  <c:v>0.1</c:v>
                </c:pt>
              </c:numCache>
            </c:numRef>
          </c:val>
          <c:extLst>
            <c:ext xmlns:c16="http://schemas.microsoft.com/office/drawing/2014/chart" uri="{C3380CC4-5D6E-409C-BE32-E72D297353CC}">
              <c16:uniqueId val="{0000001E-A453-A142-A53D-FD67BD5ABC17}"/>
            </c:ext>
          </c:extLst>
        </c:ser>
        <c:dLbls>
          <c:showLegendKey val="0"/>
          <c:showVal val="0"/>
          <c:showCatName val="0"/>
          <c:showSerName val="0"/>
          <c:showPercent val="0"/>
          <c:showBubbleSize val="0"/>
        </c:dLbls>
        <c:gapWidth val="150"/>
        <c:axId val="-612225088"/>
        <c:axId val="-612222336"/>
      </c:barChart>
      <c:catAx>
        <c:axId val="-612225088"/>
        <c:scaling>
          <c:orientation val="minMax"/>
        </c:scaling>
        <c:delete val="0"/>
        <c:axPos val="b"/>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12222336"/>
        <c:crosses val="autoZero"/>
        <c:auto val="1"/>
        <c:lblAlgn val="ctr"/>
        <c:lblOffset val="100"/>
        <c:noMultiLvlLbl val="0"/>
      </c:catAx>
      <c:valAx>
        <c:axId val="-612222336"/>
        <c:scaling>
          <c:orientation val="minMax"/>
        </c:scaling>
        <c:delete val="0"/>
        <c:axPos val="l"/>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12225088"/>
        <c:crosses val="autoZero"/>
        <c:crossBetween val="between"/>
      </c:valAx>
      <c:spPr>
        <a:noFill/>
        <a:ln w="25400">
          <a:noFill/>
        </a:ln>
      </c:spPr>
    </c:plotArea>
    <c:plotVisOnly val="1"/>
    <c:dispBlanksAs val="gap"/>
    <c:showDLblsOverMax val="0"/>
  </c:chart>
  <c:spPr>
    <a:noFill/>
    <a:ln>
      <a:noFill/>
    </a:ln>
  </c:spPr>
  <c:txPr>
    <a:bodyPr/>
    <a:lstStyle/>
    <a:p>
      <a:pPr>
        <a:defRPr sz="1800"/>
      </a:pPr>
      <a:endParaRPr lang="de-DE"/>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33"/>
    </mc:Choice>
    <mc:Fallback>
      <c:style val="3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968251600562203E-2"/>
          <c:y val="5.7045748893896402E-2"/>
          <c:w val="0.96503174839943795"/>
          <c:h val="0.82886275331831105"/>
        </c:manualLayout>
      </c:layout>
      <c:barChart>
        <c:barDir val="col"/>
        <c:grouping val="clustered"/>
        <c:varyColors val="0"/>
        <c:ser>
          <c:idx val="0"/>
          <c:order val="0"/>
          <c:tx>
            <c:strRef>
              <c:f>Sheet1!$B$1</c:f>
              <c:strCache>
                <c:ptCount val="1"/>
                <c:pt idx="0">
                  <c:v>Series 1</c:v>
                </c:pt>
              </c:strCache>
            </c:strRef>
          </c:tx>
          <c:spPr>
            <a:ln>
              <a:noFill/>
            </a:ln>
          </c:spPr>
          <c:invertIfNegative val="0"/>
          <c:dPt>
            <c:idx val="0"/>
            <c:invertIfNegative val="0"/>
            <c:bubble3D val="0"/>
            <c:spPr>
              <a:solidFill>
                <a:srgbClr val="660066"/>
              </a:solidFill>
              <a:ln>
                <a:noFill/>
              </a:ln>
            </c:spPr>
            <c:extLst>
              <c:ext xmlns:c16="http://schemas.microsoft.com/office/drawing/2014/chart" uri="{C3380CC4-5D6E-409C-BE32-E72D297353CC}">
                <c16:uniqueId val="{00000001-2F5A-2B42-B6C6-9BEEC4501B30}"/>
              </c:ext>
            </c:extLst>
          </c:dPt>
          <c:dPt>
            <c:idx val="1"/>
            <c:invertIfNegative val="0"/>
            <c:bubble3D val="0"/>
            <c:spPr>
              <a:solidFill>
                <a:srgbClr val="3366FF"/>
              </a:solidFill>
              <a:ln>
                <a:noFill/>
              </a:ln>
            </c:spPr>
            <c:extLst>
              <c:ext xmlns:c16="http://schemas.microsoft.com/office/drawing/2014/chart" uri="{C3380CC4-5D6E-409C-BE32-E72D297353CC}">
                <c16:uniqueId val="{00000003-2F5A-2B42-B6C6-9BEEC4501B30}"/>
              </c:ext>
            </c:extLst>
          </c:dPt>
          <c:dPt>
            <c:idx val="2"/>
            <c:invertIfNegative val="0"/>
            <c:bubble3D val="0"/>
            <c:spPr>
              <a:solidFill>
                <a:srgbClr val="39B2A3"/>
              </a:solidFill>
              <a:ln>
                <a:noFill/>
              </a:ln>
            </c:spPr>
            <c:extLst>
              <c:ext xmlns:c16="http://schemas.microsoft.com/office/drawing/2014/chart" uri="{C3380CC4-5D6E-409C-BE32-E72D297353CC}">
                <c16:uniqueId val="{00000005-2F5A-2B42-B6C6-9BEEC4501B30}"/>
              </c:ext>
            </c:extLst>
          </c:dPt>
          <c:dPt>
            <c:idx val="3"/>
            <c:invertIfNegative val="0"/>
            <c:bubble3D val="0"/>
            <c:spPr>
              <a:solidFill>
                <a:srgbClr val="008000"/>
              </a:solidFill>
              <a:ln>
                <a:noFill/>
              </a:ln>
            </c:spPr>
            <c:extLst>
              <c:ext xmlns:c16="http://schemas.microsoft.com/office/drawing/2014/chart" uri="{C3380CC4-5D6E-409C-BE32-E72D297353CC}">
                <c16:uniqueId val="{00000007-2F5A-2B42-B6C6-9BEEC4501B30}"/>
              </c:ext>
            </c:extLst>
          </c:dPt>
          <c:dPt>
            <c:idx val="4"/>
            <c:invertIfNegative val="0"/>
            <c:bubble3D val="0"/>
            <c:spPr>
              <a:solidFill>
                <a:srgbClr val="FFA540"/>
              </a:solidFill>
              <a:ln>
                <a:noFill/>
              </a:ln>
            </c:spPr>
            <c:extLst>
              <c:ext xmlns:c16="http://schemas.microsoft.com/office/drawing/2014/chart" uri="{C3380CC4-5D6E-409C-BE32-E72D297353CC}">
                <c16:uniqueId val="{00000009-2F5A-2B42-B6C6-9BEEC4501B30}"/>
              </c:ext>
            </c:extLst>
          </c:dPt>
          <c:dPt>
            <c:idx val="5"/>
            <c:invertIfNegative val="0"/>
            <c:bubble3D val="0"/>
            <c:spPr>
              <a:solidFill>
                <a:srgbClr val="475DFF"/>
              </a:solidFill>
              <a:ln>
                <a:noFill/>
              </a:ln>
            </c:spPr>
            <c:extLst>
              <c:ext xmlns:c16="http://schemas.microsoft.com/office/drawing/2014/chart" uri="{C3380CC4-5D6E-409C-BE32-E72D297353CC}">
                <c16:uniqueId val="{0000000B-2F5A-2B42-B6C6-9BEEC4501B30}"/>
              </c:ext>
            </c:extLst>
          </c:dPt>
          <c:dPt>
            <c:idx val="6"/>
            <c:invertIfNegative val="0"/>
            <c:bubble3D val="0"/>
            <c:spPr>
              <a:solidFill>
                <a:srgbClr val="FFD40E"/>
              </a:solidFill>
              <a:ln>
                <a:noFill/>
              </a:ln>
            </c:spPr>
            <c:extLst>
              <c:ext xmlns:c16="http://schemas.microsoft.com/office/drawing/2014/chart" uri="{C3380CC4-5D6E-409C-BE32-E72D297353CC}">
                <c16:uniqueId val="{0000000D-2F5A-2B42-B6C6-9BEEC4501B30}"/>
              </c:ext>
            </c:extLst>
          </c:dPt>
          <c:dPt>
            <c:idx val="7"/>
            <c:invertIfNegative val="0"/>
            <c:bubble3D val="0"/>
            <c:spPr>
              <a:solidFill>
                <a:srgbClr val="9E009F"/>
              </a:solidFill>
              <a:ln>
                <a:noFill/>
              </a:ln>
            </c:spPr>
            <c:extLst>
              <c:ext xmlns:c16="http://schemas.microsoft.com/office/drawing/2014/chart" uri="{C3380CC4-5D6E-409C-BE32-E72D297353CC}">
                <c16:uniqueId val="{0000000F-2F5A-2B42-B6C6-9BEEC4501B30}"/>
              </c:ext>
            </c:extLst>
          </c:dPt>
          <c:dPt>
            <c:idx val="9"/>
            <c:invertIfNegative val="0"/>
            <c:bubble3D val="0"/>
            <c:spPr>
              <a:solidFill>
                <a:srgbClr val="FFFF00"/>
              </a:solidFill>
              <a:ln>
                <a:noFill/>
              </a:ln>
            </c:spPr>
            <c:extLst>
              <c:ext xmlns:c16="http://schemas.microsoft.com/office/drawing/2014/chart" uri="{C3380CC4-5D6E-409C-BE32-E72D297353CC}">
                <c16:uniqueId val="{00000011-2F5A-2B42-B6C6-9BEEC4501B30}"/>
              </c:ext>
            </c:extLst>
          </c:dPt>
          <c:dPt>
            <c:idx val="10"/>
            <c:invertIfNegative val="0"/>
            <c:bubble3D val="0"/>
            <c:spPr>
              <a:solidFill>
                <a:srgbClr val="FF6600"/>
              </a:solidFill>
              <a:ln>
                <a:noFill/>
              </a:ln>
            </c:spPr>
            <c:extLst>
              <c:ext xmlns:c16="http://schemas.microsoft.com/office/drawing/2014/chart" uri="{C3380CC4-5D6E-409C-BE32-E72D297353CC}">
                <c16:uniqueId val="{00000013-2F5A-2B42-B6C6-9BEEC4501B30}"/>
              </c:ext>
            </c:extLst>
          </c:dPt>
          <c:dPt>
            <c:idx val="11"/>
            <c:invertIfNegative val="0"/>
            <c:bubble3D val="0"/>
            <c:spPr>
              <a:solidFill>
                <a:srgbClr val="800000"/>
              </a:solidFill>
              <a:ln>
                <a:noFill/>
              </a:ln>
            </c:spPr>
            <c:extLst>
              <c:ext xmlns:c16="http://schemas.microsoft.com/office/drawing/2014/chart" uri="{C3380CC4-5D6E-409C-BE32-E72D297353CC}">
                <c16:uniqueId val="{00000015-2F5A-2B42-B6C6-9BEEC4501B30}"/>
              </c:ext>
            </c:extLst>
          </c:dPt>
          <c:dPt>
            <c:idx val="12"/>
            <c:invertIfNegative val="0"/>
            <c:bubble3D val="0"/>
            <c:spPr>
              <a:solidFill>
                <a:srgbClr val="739FFF"/>
              </a:solidFill>
              <a:ln>
                <a:noFill/>
              </a:ln>
            </c:spPr>
            <c:extLst>
              <c:ext xmlns:c16="http://schemas.microsoft.com/office/drawing/2014/chart" uri="{C3380CC4-5D6E-409C-BE32-E72D297353CC}">
                <c16:uniqueId val="{00000017-2F5A-2B42-B6C6-9BEEC4501B30}"/>
              </c:ext>
            </c:extLst>
          </c:dPt>
          <c:dPt>
            <c:idx val="13"/>
            <c:invertIfNegative val="0"/>
            <c:bubble3D val="0"/>
            <c:spPr>
              <a:solidFill>
                <a:srgbClr val="6B616D"/>
              </a:solidFill>
              <a:ln>
                <a:noFill/>
              </a:ln>
            </c:spPr>
            <c:extLst>
              <c:ext xmlns:c16="http://schemas.microsoft.com/office/drawing/2014/chart" uri="{C3380CC4-5D6E-409C-BE32-E72D297353CC}">
                <c16:uniqueId val="{00000019-2F5A-2B42-B6C6-9BEEC4501B30}"/>
              </c:ext>
            </c:extLst>
          </c:dPt>
          <c:dPt>
            <c:idx val="14"/>
            <c:invertIfNegative val="0"/>
            <c:bubble3D val="0"/>
            <c:spPr>
              <a:solidFill>
                <a:srgbClr val="000090"/>
              </a:solidFill>
              <a:ln>
                <a:noFill/>
              </a:ln>
            </c:spPr>
            <c:extLst>
              <c:ext xmlns:c16="http://schemas.microsoft.com/office/drawing/2014/chart" uri="{C3380CC4-5D6E-409C-BE32-E72D297353CC}">
                <c16:uniqueId val="{0000001B-2F5A-2B42-B6C6-9BEEC4501B30}"/>
              </c:ext>
            </c:extLst>
          </c:dPt>
          <c:dPt>
            <c:idx val="15"/>
            <c:invertIfNegative val="0"/>
            <c:bubble3D val="0"/>
            <c:spPr>
              <a:solidFill>
                <a:srgbClr val="60B298"/>
              </a:solidFill>
              <a:ln>
                <a:noFill/>
              </a:ln>
            </c:spPr>
            <c:extLst>
              <c:ext xmlns:c16="http://schemas.microsoft.com/office/drawing/2014/chart" uri="{C3380CC4-5D6E-409C-BE32-E72D297353CC}">
                <c16:uniqueId val="{0000001D-2F5A-2B42-B6C6-9BEEC4501B30}"/>
              </c:ext>
            </c:extLst>
          </c:dPt>
          <c:cat>
            <c:numRef>
              <c:f>Sheet1!$A$2:$A$17</c:f>
              <c:numCache>
                <c:formatCode>General</c:formatCode>
                <c:ptCount val="16"/>
              </c:numCache>
            </c:numRef>
          </c:cat>
          <c:val>
            <c:numRef>
              <c:f>Sheet1!$B$2:$B$17</c:f>
              <c:numCache>
                <c:formatCode>General</c:formatCode>
                <c:ptCount val="16"/>
                <c:pt idx="0">
                  <c:v>4</c:v>
                </c:pt>
                <c:pt idx="1">
                  <c:v>3.8</c:v>
                </c:pt>
                <c:pt idx="2">
                  <c:v>3.5</c:v>
                </c:pt>
                <c:pt idx="3">
                  <c:v>3</c:v>
                </c:pt>
                <c:pt idx="4">
                  <c:v>2.7</c:v>
                </c:pt>
                <c:pt idx="5">
                  <c:v>2.5</c:v>
                </c:pt>
                <c:pt idx="6">
                  <c:v>2.4</c:v>
                </c:pt>
                <c:pt idx="7">
                  <c:v>2.2999999999999998</c:v>
                </c:pt>
                <c:pt idx="8">
                  <c:v>2.1</c:v>
                </c:pt>
                <c:pt idx="9">
                  <c:v>1.8</c:v>
                </c:pt>
                <c:pt idx="10">
                  <c:v>1.6</c:v>
                </c:pt>
                <c:pt idx="11">
                  <c:v>1.5</c:v>
                </c:pt>
                <c:pt idx="12">
                  <c:v>1.4</c:v>
                </c:pt>
                <c:pt idx="13">
                  <c:v>1.3</c:v>
                </c:pt>
                <c:pt idx="14">
                  <c:v>1.2</c:v>
                </c:pt>
                <c:pt idx="15">
                  <c:v>1.1000000000000001</c:v>
                </c:pt>
              </c:numCache>
            </c:numRef>
          </c:val>
          <c:extLst>
            <c:ext xmlns:c16="http://schemas.microsoft.com/office/drawing/2014/chart" uri="{C3380CC4-5D6E-409C-BE32-E72D297353CC}">
              <c16:uniqueId val="{0000001E-2F5A-2B42-B6C6-9BEEC4501B30}"/>
            </c:ext>
          </c:extLst>
        </c:ser>
        <c:dLbls>
          <c:showLegendKey val="0"/>
          <c:showVal val="0"/>
          <c:showCatName val="0"/>
          <c:showSerName val="0"/>
          <c:showPercent val="0"/>
          <c:showBubbleSize val="0"/>
        </c:dLbls>
        <c:gapWidth val="150"/>
        <c:axId val="-647362320"/>
        <c:axId val="-647360112"/>
      </c:barChart>
      <c:catAx>
        <c:axId val="-647362320"/>
        <c:scaling>
          <c:orientation val="minMax"/>
        </c:scaling>
        <c:delete val="0"/>
        <c:axPos val="b"/>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47360112"/>
        <c:crosses val="autoZero"/>
        <c:auto val="1"/>
        <c:lblAlgn val="ctr"/>
        <c:lblOffset val="100"/>
        <c:noMultiLvlLbl val="0"/>
      </c:catAx>
      <c:valAx>
        <c:axId val="-647360112"/>
        <c:scaling>
          <c:orientation val="minMax"/>
        </c:scaling>
        <c:delete val="0"/>
        <c:axPos val="l"/>
        <c:numFmt formatCode="General" sourceLinked="1"/>
        <c:majorTickMark val="none"/>
        <c:minorTickMark val="none"/>
        <c:tickLblPos val="nextTo"/>
        <c:spPr>
          <a:ln>
            <a:solidFill>
              <a:schemeClr val="tx1"/>
            </a:solidFill>
          </a:ln>
        </c:spPr>
        <c:txPr>
          <a:bodyPr/>
          <a:lstStyle/>
          <a:p>
            <a:pPr>
              <a:defRPr sz="100">
                <a:solidFill>
                  <a:schemeClr val="bg1"/>
                </a:solidFill>
              </a:defRPr>
            </a:pPr>
            <a:endParaRPr lang="de-DE"/>
          </a:p>
        </c:txPr>
        <c:crossAx val="-647362320"/>
        <c:crosses val="autoZero"/>
        <c:crossBetween val="between"/>
      </c:valAx>
      <c:spPr>
        <a:noFill/>
        <a:ln w="25400">
          <a:noFill/>
        </a:ln>
      </c:spPr>
    </c:plotArea>
    <c:plotVisOnly val="1"/>
    <c:dispBlanksAs val="gap"/>
    <c:showDLblsOverMax val="0"/>
  </c:chart>
  <c:spPr>
    <a:noFill/>
    <a:ln>
      <a:noFill/>
    </a:ln>
  </c:spPr>
  <c:txPr>
    <a:bodyPr/>
    <a:lstStyle/>
    <a:p>
      <a:pPr>
        <a:defRPr sz="1800"/>
      </a:pPr>
      <a:endParaRPr lang="de-DE"/>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image" Target="../media/image1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pitchFamily="-111"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7EA1311-AFB0-5547-B343-D4D0AFDC7E5D}" type="datetimeFigureOut">
              <a:rPr lang="en-US" altLang="en-US"/>
              <a:pPr>
                <a:defRPr/>
              </a:pPr>
              <a:t>10/6/2021</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pitchFamily="-111"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7F23D4-B400-104E-8D30-1941A95877E5}" type="slidenum">
              <a:rPr lang="en-US" altLang="en-US"/>
              <a:pPr>
                <a:defRPr/>
              </a:pPr>
              <a:t>‹Nr.›</a:t>
            </a:fld>
            <a:endParaRPr lang="en-US" altLang="en-US"/>
          </a:p>
        </p:txBody>
      </p:sp>
    </p:spTree>
    <p:extLst>
      <p:ext uri="{BB962C8B-B14F-4D97-AF65-F5344CB8AC3E}">
        <p14:creationId xmlns:p14="http://schemas.microsoft.com/office/powerpoint/2010/main" val="1356537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pitchFamily="-111"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7588A99-6EED-844E-8705-13E197FE0DD0}" type="datetimeFigureOut">
              <a:rPr lang="en-US" altLang="en-US"/>
              <a:pPr>
                <a:defRPr/>
              </a:pPr>
              <a:t>10/6/2021</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pitchFamily="-111"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554044E-6E6F-344B-86A6-379699A964CA}" type="slidenum">
              <a:rPr lang="en-US" altLang="en-US"/>
              <a:pPr>
                <a:defRPr/>
              </a:pPr>
              <a:t>‹Nr.›</a:t>
            </a:fld>
            <a:endParaRPr lang="en-US" altLang="en-US"/>
          </a:p>
        </p:txBody>
      </p:sp>
    </p:spTree>
    <p:extLst>
      <p:ext uri="{BB962C8B-B14F-4D97-AF65-F5344CB8AC3E}">
        <p14:creationId xmlns:p14="http://schemas.microsoft.com/office/powerpoint/2010/main" val="9885339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B55AFB-FFAE-D841-B976-AA7A2F4C77D0}" type="slidenum">
              <a:rPr lang="en-US" smtClean="0"/>
              <a:pPr/>
              <a:t>1</a:t>
            </a:fld>
            <a:endParaRPr lang="en-US"/>
          </a:p>
        </p:txBody>
      </p:sp>
    </p:spTree>
    <p:extLst>
      <p:ext uri="{BB962C8B-B14F-4D97-AF65-F5344CB8AC3E}">
        <p14:creationId xmlns:p14="http://schemas.microsoft.com/office/powerpoint/2010/main" val="92503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2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CC87F08-F3F6-6B46-9B55-924600B97738}" type="slidenum">
              <a:rPr lang="en-US" altLang="en-US">
                <a:latin typeface="Arial" charset="0"/>
              </a:rPr>
              <a:pPr>
                <a:spcBef>
                  <a:spcPct val="0"/>
                </a:spcBef>
              </a:pPr>
              <a:t>21</a:t>
            </a:fld>
            <a:endParaRPr lang="en-US" altLang="en-US">
              <a:latin typeface="Arial" charset="0"/>
            </a:endParaRPr>
          </a:p>
        </p:txBody>
      </p:sp>
    </p:spTree>
    <p:extLst>
      <p:ext uri="{BB962C8B-B14F-4D97-AF65-F5344CB8AC3E}">
        <p14:creationId xmlns:p14="http://schemas.microsoft.com/office/powerpoint/2010/main" val="175537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2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CC87F08-F3F6-6B46-9B55-924600B97738}" type="slidenum">
              <a:rPr lang="en-US" altLang="en-US">
                <a:latin typeface="Arial" charset="0"/>
              </a:rPr>
              <a:pPr>
                <a:spcBef>
                  <a:spcPct val="0"/>
                </a:spcBef>
              </a:pPr>
              <a:t>22</a:t>
            </a:fld>
            <a:endParaRPr lang="en-US" altLang="en-US">
              <a:latin typeface="Arial" charset="0"/>
            </a:endParaRPr>
          </a:p>
        </p:txBody>
      </p:sp>
    </p:spTree>
    <p:extLst>
      <p:ext uri="{BB962C8B-B14F-4D97-AF65-F5344CB8AC3E}">
        <p14:creationId xmlns:p14="http://schemas.microsoft.com/office/powerpoint/2010/main" val="31259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2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CC87F08-F3F6-6B46-9B55-924600B97738}" type="slidenum">
              <a:rPr lang="en-US" altLang="en-US">
                <a:latin typeface="Arial" charset="0"/>
              </a:rPr>
              <a:pPr>
                <a:spcBef>
                  <a:spcPct val="0"/>
                </a:spcBef>
              </a:pPr>
              <a:t>23</a:t>
            </a:fld>
            <a:endParaRPr lang="en-US" altLang="en-US">
              <a:latin typeface="Arial" charset="0"/>
            </a:endParaRPr>
          </a:p>
        </p:txBody>
      </p:sp>
    </p:spTree>
    <p:extLst>
      <p:ext uri="{BB962C8B-B14F-4D97-AF65-F5344CB8AC3E}">
        <p14:creationId xmlns:p14="http://schemas.microsoft.com/office/powerpoint/2010/main" val="166415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290"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CC87F08-F3F6-6B46-9B55-924600B97738}" type="slidenum">
              <a:rPr lang="en-US" altLang="en-US">
                <a:latin typeface="Arial" charset="0"/>
              </a:rPr>
              <a:pPr>
                <a:spcBef>
                  <a:spcPct val="0"/>
                </a:spcBef>
              </a:pPr>
              <a:t>24</a:t>
            </a:fld>
            <a:endParaRPr lang="en-US" altLang="en-US">
              <a:latin typeface="Arial" charset="0"/>
            </a:endParaRPr>
          </a:p>
        </p:txBody>
      </p:sp>
    </p:spTree>
    <p:extLst>
      <p:ext uri="{BB962C8B-B14F-4D97-AF65-F5344CB8AC3E}">
        <p14:creationId xmlns:p14="http://schemas.microsoft.com/office/powerpoint/2010/main" val="29205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charset="-128"/>
            </a:endParaRPr>
          </a:p>
          <a:p>
            <a:pPr eaLnBrk="1" hangingPunct="1">
              <a:spcBef>
                <a:spcPct val="0"/>
              </a:spcBef>
            </a:pPr>
            <a:endParaRPr lang="en-US" altLang="en-US" dirty="0">
              <a:ea typeface="ＭＳ Ｐゴシック" charset="-128"/>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6687917-D7ED-B344-A012-10AB4E8420C2}" type="slidenum">
              <a:rPr lang="en-US" altLang="en-US" sz="1200"/>
              <a:pPr eaLnBrk="1" hangingPunct="1"/>
              <a:t>25</a:t>
            </a:fld>
            <a:endParaRPr lang="en-US" altLang="en-US" sz="1200"/>
          </a:p>
        </p:txBody>
      </p:sp>
    </p:spTree>
    <p:extLst>
      <p:ext uri="{BB962C8B-B14F-4D97-AF65-F5344CB8AC3E}">
        <p14:creationId xmlns:p14="http://schemas.microsoft.com/office/powerpoint/2010/main" val="177886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AE51D4-D7F1-AF4F-93C5-FC7C44063AB6}" type="slidenum">
              <a:rPr lang="en-US" smtClean="0"/>
              <a:pPr/>
              <a:t>28</a:t>
            </a:fld>
            <a:endParaRPr lang="en-US"/>
          </a:p>
        </p:txBody>
      </p:sp>
    </p:spTree>
    <p:extLst>
      <p:ext uri="{BB962C8B-B14F-4D97-AF65-F5344CB8AC3E}">
        <p14:creationId xmlns:p14="http://schemas.microsoft.com/office/powerpoint/2010/main" val="1709200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include viral stuff</a:t>
            </a:r>
          </a:p>
        </p:txBody>
      </p:sp>
      <p:sp>
        <p:nvSpPr>
          <p:cNvPr id="4" name="Slide Number Placeholder 3"/>
          <p:cNvSpPr>
            <a:spLocks noGrp="1"/>
          </p:cNvSpPr>
          <p:nvPr>
            <p:ph type="sldNum" sz="quarter" idx="10"/>
          </p:nvPr>
        </p:nvSpPr>
        <p:spPr/>
        <p:txBody>
          <a:bodyPr/>
          <a:lstStyle/>
          <a:p>
            <a:fld id="{58A9C15B-162B-B340-96A6-77987759AD07}" type="slidenum">
              <a:rPr lang="en-US" smtClean="0"/>
              <a:t>30</a:t>
            </a:fld>
            <a:endParaRPr lang="en-US"/>
          </a:p>
        </p:txBody>
      </p:sp>
    </p:spTree>
    <p:extLst>
      <p:ext uri="{BB962C8B-B14F-4D97-AF65-F5344CB8AC3E}">
        <p14:creationId xmlns:p14="http://schemas.microsoft.com/office/powerpoint/2010/main" val="379899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AE51D4-D7F1-AF4F-93C5-FC7C44063AB6}" type="slidenum">
              <a:rPr lang="en-US" smtClean="0"/>
              <a:pPr/>
              <a:t>31</a:t>
            </a:fld>
            <a:endParaRPr lang="en-US"/>
          </a:p>
        </p:txBody>
      </p:sp>
    </p:spTree>
    <p:extLst>
      <p:ext uri="{BB962C8B-B14F-4D97-AF65-F5344CB8AC3E}">
        <p14:creationId xmlns:p14="http://schemas.microsoft.com/office/powerpoint/2010/main" val="78129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the brain, PD appears</a:t>
            </a:r>
            <a:r>
              <a:rPr lang="en-US" baseline="0" dirty="0"/>
              <a:t> to start in the brain stem (dorsal motor nucleus of the vagal nerve) and advances through susceptible regions of the basal mid- and forebrain until it reaches the cerebral cortex. Furthermore, during </a:t>
            </a:r>
            <a:r>
              <a:rPr lang="en-US" baseline="0" dirty="0" err="1"/>
              <a:t>presymptomatic</a:t>
            </a:r>
            <a:r>
              <a:rPr lang="en-US" baseline="0" dirty="0"/>
              <a:t> stages of PD, inclusion body pathology is also seen in olfactory bulb/anterior olfactory nucleus. Olfactory dysfunction and RBD accompany the nigrostriatal degeneration. These observations suggest that an hitherto unknown infectious pathogenic agent may enter the brain via the nasal cavity and/or gastrointestinal tract and cause the ascending pathological process.</a:t>
            </a:r>
            <a:endParaRPr lang="en-US" dirty="0"/>
          </a:p>
          <a:p>
            <a:endParaRPr lang="en-US" dirty="0"/>
          </a:p>
          <a:p>
            <a:r>
              <a:rPr lang="en-US" dirty="0"/>
              <a:t>rotenone</a:t>
            </a:r>
            <a:r>
              <a:rPr lang="en-US" baseline="0" dirty="0"/>
              <a:t> in gut lumen of mice -&gt; spreading of aggregates observed from periphery to CNS</a:t>
            </a:r>
          </a:p>
          <a:p>
            <a:r>
              <a:rPr lang="en-US" baseline="0" dirty="0"/>
              <a:t>olfactory bulb neurotoxin delivery via dopaminergic nerves from SN</a:t>
            </a:r>
          </a:p>
          <a:p>
            <a:endParaRPr lang="en-US" baseline="0" dirty="0"/>
          </a:p>
          <a:p>
            <a:r>
              <a:rPr lang="en-US" baseline="0" dirty="0"/>
              <a:t>-&gt; toxins</a:t>
            </a:r>
            <a:endParaRPr lang="en-US" dirty="0"/>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32</a:t>
            </a:fld>
            <a:endParaRPr lang="en-US"/>
          </a:p>
        </p:txBody>
      </p:sp>
    </p:spTree>
    <p:extLst>
      <p:ext uri="{BB962C8B-B14F-4D97-AF65-F5344CB8AC3E}">
        <p14:creationId xmlns:p14="http://schemas.microsoft.com/office/powerpoint/2010/main" val="413834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44629B4-E10F-2F44-A426-6780EB69DABD}" type="slidenum">
              <a:rPr lang="en-US" smtClean="0"/>
              <a:pPr>
                <a:defRPr/>
              </a:pPr>
              <a:t>33</a:t>
            </a:fld>
            <a:endParaRPr lang="en-US"/>
          </a:p>
        </p:txBody>
      </p:sp>
    </p:spTree>
    <p:extLst>
      <p:ext uri="{BB962C8B-B14F-4D97-AF65-F5344CB8AC3E}">
        <p14:creationId xmlns:p14="http://schemas.microsoft.com/office/powerpoint/2010/main" val="381230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1629D-E956-5947-BF5C-044D1DD648BF}" type="slidenum">
              <a:rPr lang="en-US"/>
              <a:pPr/>
              <a:t>3</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dirty="0">
                <a:latin typeface="Arial" pitchFamily="-65" charset="0"/>
              </a:rPr>
              <a:t>William Anders</a:t>
            </a:r>
          </a:p>
          <a:p>
            <a:endParaRPr lang="en-US" dirty="0">
              <a:latin typeface="Arial" pitchFamily="-65" charset="0"/>
            </a:endParaRPr>
          </a:p>
          <a:p>
            <a:r>
              <a:rPr lang="en-US" dirty="0">
                <a:latin typeface="Arial" pitchFamily="-65" charset="0"/>
              </a:rPr>
              <a:t>Life on Earth is possible because of microorganisms in the biosphere. This is in stark contrast to other celestial bodies in the Universe (including our own moon). To put it</a:t>
            </a:r>
            <a:r>
              <a:rPr lang="en-US" baseline="0" dirty="0">
                <a:latin typeface="Arial" pitchFamily="-65" charset="0"/>
              </a:rPr>
              <a:t> bluntly: “Microbes run the world…” This is from the introduction of the US National Research Council’s report on Metagenomics and has since been published in book form by the National Academy of Sciences. So just to reiterate: t</a:t>
            </a:r>
            <a:r>
              <a:rPr lang="en-US" dirty="0">
                <a:latin typeface="Arial" pitchFamily="-65" charset="0"/>
              </a:rPr>
              <a:t>he microbial</a:t>
            </a:r>
            <a:r>
              <a:rPr lang="en-US" baseline="0" dirty="0">
                <a:latin typeface="Arial" pitchFamily="-65" charset="0"/>
              </a:rPr>
              <a:t> world harbors enormous </a:t>
            </a:r>
            <a:r>
              <a:rPr lang="en-US" sz="1200" kern="1200" baseline="0" dirty="0">
                <a:solidFill>
                  <a:schemeClr val="tx1"/>
                </a:solidFill>
                <a:latin typeface="Arial" charset="0"/>
                <a:ea typeface="ＭＳ Ｐゴシック" charset="-128"/>
                <a:cs typeface="ＭＳ Ｐゴシック" charset="-128"/>
              </a:rPr>
              <a:t>organismal and metabolic diversity. This extensive diversity awaits its comprehensive exploitation for the benefit of mankind.</a:t>
            </a:r>
          </a:p>
        </p:txBody>
      </p:sp>
    </p:spTree>
    <p:extLst>
      <p:ext uri="{BB962C8B-B14F-4D97-AF65-F5344CB8AC3E}">
        <p14:creationId xmlns:p14="http://schemas.microsoft.com/office/powerpoint/2010/main" val="1633593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LU" dirty="0" err="1"/>
              <a:t>dSTR</a:t>
            </a:r>
            <a:r>
              <a:rPr lang="fr-LU" dirty="0"/>
              <a:t>, dorsal striatum; </a:t>
            </a:r>
            <a:r>
              <a:rPr lang="fr-LU" dirty="0" err="1"/>
              <a:t>SNpc</a:t>
            </a:r>
            <a:r>
              <a:rPr lang="fr-LU" dirty="0"/>
              <a:t>, </a:t>
            </a:r>
            <a:r>
              <a:rPr lang="fr-LU" dirty="0" err="1"/>
              <a:t>substantia</a:t>
            </a:r>
            <a:r>
              <a:rPr lang="fr-LU" dirty="0"/>
              <a:t> </a:t>
            </a:r>
            <a:r>
              <a:rPr lang="fr-LU" dirty="0" err="1"/>
              <a:t>nigra</a:t>
            </a:r>
            <a:r>
              <a:rPr lang="fr-LU" baseline="0" dirty="0"/>
              <a:t> pars compacta</a:t>
            </a:r>
          </a:p>
          <a:p>
            <a:endParaRPr lang="fr-LU" baseline="0" dirty="0"/>
          </a:p>
          <a:p>
            <a:r>
              <a:rPr lang="fr-LU" b="1" baseline="0" dirty="0"/>
              <a:t>CNS PATHOLOGY</a:t>
            </a:r>
          </a:p>
          <a:p>
            <a:r>
              <a:rPr lang="fr-LU" baseline="0" dirty="0"/>
              <a:t>CNS </a:t>
            </a:r>
            <a:r>
              <a:rPr lang="fr-LU" baseline="0" dirty="0" err="1"/>
              <a:t>pathology</a:t>
            </a:r>
            <a:r>
              <a:rPr lang="fr-LU" baseline="0" dirty="0"/>
              <a:t> </a:t>
            </a:r>
            <a:r>
              <a:rPr lang="fr-LU" baseline="0" dirty="0" err="1"/>
              <a:t>is</a:t>
            </a:r>
            <a:r>
              <a:rPr lang="fr-LU" baseline="0" dirty="0"/>
              <a:t> </a:t>
            </a:r>
            <a:r>
              <a:rPr lang="fr-LU" baseline="0" dirty="0" err="1"/>
              <a:t>characterised</a:t>
            </a:r>
            <a:r>
              <a:rPr lang="fr-LU" baseline="0" dirty="0"/>
              <a:t> by </a:t>
            </a:r>
            <a:r>
              <a:rPr lang="fr-LU" baseline="0" dirty="0" err="1"/>
              <a:t>significant</a:t>
            </a:r>
            <a:r>
              <a:rPr lang="fr-LU" baseline="0" dirty="0"/>
              <a:t> </a:t>
            </a:r>
            <a:r>
              <a:rPr lang="fr-LU" baseline="0" dirty="0" err="1"/>
              <a:t>differences</a:t>
            </a:r>
            <a:r>
              <a:rPr lang="fr-LU" baseline="0" dirty="0"/>
              <a:t> in the dorsal striatum and the </a:t>
            </a:r>
            <a:r>
              <a:rPr lang="fr-LU" baseline="0" dirty="0" err="1"/>
              <a:t>substantia</a:t>
            </a:r>
            <a:r>
              <a:rPr lang="fr-LU" baseline="0" dirty="0"/>
              <a:t> </a:t>
            </a:r>
            <a:r>
              <a:rPr lang="fr-LU" baseline="0" dirty="0" err="1"/>
              <a:t>nigra</a:t>
            </a:r>
            <a:r>
              <a:rPr lang="fr-LU" baseline="0" dirty="0"/>
              <a:t> </a:t>
            </a:r>
            <a:r>
              <a:rPr lang="fr-LU" baseline="0" dirty="0" err="1"/>
              <a:t>especially</a:t>
            </a:r>
            <a:r>
              <a:rPr lang="fr-LU" baseline="0" dirty="0"/>
              <a:t> for </a:t>
            </a:r>
            <a:r>
              <a:rPr lang="fr-LU" baseline="0" dirty="0" err="1"/>
              <a:t>curli</a:t>
            </a:r>
            <a:r>
              <a:rPr lang="fr-LU" baseline="0" dirty="0"/>
              <a:t> </a:t>
            </a:r>
            <a:r>
              <a:rPr lang="fr-LU" baseline="0" dirty="0" err="1"/>
              <a:t>treated</a:t>
            </a:r>
            <a:r>
              <a:rPr lang="fr-LU" baseline="0" dirty="0"/>
              <a:t> groups (DETAIL: in the </a:t>
            </a:r>
            <a:r>
              <a:rPr lang="fr-LU" baseline="0" dirty="0" err="1"/>
              <a:t>presence</a:t>
            </a:r>
            <a:r>
              <a:rPr lang="fr-LU" baseline="0" dirty="0"/>
              <a:t> of </a:t>
            </a:r>
            <a:r>
              <a:rPr lang="fr-LU" baseline="0" dirty="0" err="1"/>
              <a:t>human</a:t>
            </a:r>
            <a:r>
              <a:rPr lang="fr-LU" baseline="0" dirty="0"/>
              <a:t> alpha </a:t>
            </a:r>
            <a:r>
              <a:rPr lang="fr-LU" baseline="0" dirty="0" err="1"/>
              <a:t>synuclein</a:t>
            </a:r>
            <a:r>
              <a:rPr lang="fr-LU" baseline="0" dirty="0"/>
              <a:t>). </a:t>
            </a:r>
            <a:r>
              <a:rPr lang="fr-LU" baseline="0" dirty="0" err="1"/>
              <a:t>However</a:t>
            </a:r>
            <a:r>
              <a:rPr lang="fr-LU" baseline="0" dirty="0"/>
              <a:t>, </a:t>
            </a:r>
            <a:r>
              <a:rPr lang="fr-LU" baseline="0" dirty="0" err="1"/>
              <a:t>diet</a:t>
            </a:r>
            <a:r>
              <a:rPr lang="fr-LU" baseline="0" dirty="0"/>
              <a:t> </a:t>
            </a:r>
            <a:r>
              <a:rPr lang="fr-LU" baseline="0" dirty="0" err="1"/>
              <a:t>does</a:t>
            </a:r>
            <a:r>
              <a:rPr lang="fr-LU" baseline="0" dirty="0"/>
              <a:t> </a:t>
            </a:r>
            <a:r>
              <a:rPr lang="fr-LU" baseline="0" dirty="0" err="1"/>
              <a:t>exacerbate</a:t>
            </a:r>
            <a:r>
              <a:rPr lang="fr-LU" baseline="0" dirty="0"/>
              <a:t> the </a:t>
            </a:r>
            <a:r>
              <a:rPr lang="fr-LU" baseline="0" dirty="0" err="1"/>
              <a:t>already</a:t>
            </a:r>
            <a:r>
              <a:rPr lang="fr-LU" baseline="0" dirty="0"/>
              <a:t> </a:t>
            </a:r>
            <a:r>
              <a:rPr lang="fr-LU" baseline="0" dirty="0" err="1"/>
              <a:t>pronounced</a:t>
            </a:r>
            <a:r>
              <a:rPr lang="fr-LU" baseline="0" dirty="0"/>
              <a:t> </a:t>
            </a:r>
            <a:r>
              <a:rPr lang="fr-LU" baseline="0" dirty="0" err="1"/>
              <a:t>neurodegenerative</a:t>
            </a:r>
            <a:r>
              <a:rPr lang="fr-LU" baseline="0" dirty="0"/>
              <a:t> </a:t>
            </a:r>
            <a:r>
              <a:rPr lang="fr-LU" baseline="0" dirty="0" err="1"/>
              <a:t>phenotype</a:t>
            </a:r>
            <a:r>
              <a:rPr lang="fr-LU" baseline="0" dirty="0"/>
              <a:t>. </a:t>
            </a:r>
            <a:r>
              <a:rPr lang="fr-LU" baseline="0" dirty="0" err="1"/>
              <a:t>Further</a:t>
            </a:r>
            <a:r>
              <a:rPr lang="fr-LU" baseline="0" dirty="0"/>
              <a:t>, fibre </a:t>
            </a:r>
            <a:r>
              <a:rPr lang="fr-LU" baseline="0" dirty="0" err="1"/>
              <a:t>deprivation</a:t>
            </a:r>
            <a:r>
              <a:rPr lang="fr-LU" baseline="0" dirty="0"/>
              <a:t> </a:t>
            </a:r>
            <a:r>
              <a:rPr lang="fr-LU" baseline="0" dirty="0" err="1"/>
              <a:t>appears</a:t>
            </a:r>
            <a:r>
              <a:rPr lang="fr-LU" baseline="0" dirty="0"/>
              <a:t> to influence the accumulative </a:t>
            </a:r>
            <a:r>
              <a:rPr lang="fr-LU" baseline="0" dirty="0" err="1"/>
              <a:t>process</a:t>
            </a:r>
            <a:r>
              <a:rPr lang="fr-LU" baseline="0" dirty="0"/>
              <a:t> of </a:t>
            </a:r>
            <a:r>
              <a:rPr lang="fr-LU" baseline="0" dirty="0" err="1"/>
              <a:t>phosphorylated</a:t>
            </a:r>
            <a:r>
              <a:rPr lang="fr-LU" baseline="0" dirty="0"/>
              <a:t> alpha-</a:t>
            </a:r>
            <a:r>
              <a:rPr lang="fr-LU" baseline="0" dirty="0" err="1"/>
              <a:t>synuclein</a:t>
            </a:r>
            <a:r>
              <a:rPr lang="fr-LU" baseline="0" dirty="0"/>
              <a:t> in (DETAIL: </a:t>
            </a:r>
            <a:r>
              <a:rPr lang="fr-LU" baseline="0" dirty="0" err="1"/>
              <a:t>human</a:t>
            </a:r>
            <a:r>
              <a:rPr lang="fr-LU" baseline="0" dirty="0"/>
              <a:t> alpha-</a:t>
            </a:r>
            <a:r>
              <a:rPr lang="fr-LU" baseline="0" dirty="0" err="1"/>
              <a:t>synuclein</a:t>
            </a:r>
            <a:r>
              <a:rPr lang="fr-LU" baseline="0" dirty="0"/>
              <a:t>) </a:t>
            </a:r>
            <a:r>
              <a:rPr lang="fr-LU" baseline="0" dirty="0" err="1"/>
              <a:t>transgenic</a:t>
            </a:r>
            <a:r>
              <a:rPr lang="fr-LU" baseline="0" dirty="0"/>
              <a:t> </a:t>
            </a:r>
            <a:r>
              <a:rPr lang="fr-LU" baseline="0" dirty="0" err="1"/>
              <a:t>animals</a:t>
            </a:r>
            <a:r>
              <a:rPr lang="fr-LU" baseline="0" dirty="0"/>
              <a:t> as </a:t>
            </a:r>
            <a:r>
              <a:rPr lang="fr-LU" baseline="0" dirty="0" err="1"/>
              <a:t>it</a:t>
            </a:r>
            <a:r>
              <a:rPr lang="fr-LU" baseline="0" dirty="0"/>
              <a:t> </a:t>
            </a:r>
            <a:r>
              <a:rPr lang="fr-LU" baseline="0" dirty="0" err="1"/>
              <a:t>does</a:t>
            </a:r>
            <a:r>
              <a:rPr lang="fr-LU" baseline="0" dirty="0"/>
              <a:t> </a:t>
            </a:r>
            <a:r>
              <a:rPr lang="fr-LU" baseline="0" dirty="0" err="1"/>
              <a:t>neurodegeneration</a:t>
            </a:r>
            <a:r>
              <a:rPr lang="fr-LU" baseline="0" dirty="0"/>
              <a:t> in </a:t>
            </a:r>
            <a:r>
              <a:rPr lang="fr-LU" baseline="0" dirty="0" err="1"/>
              <a:t>comparison</a:t>
            </a:r>
            <a:r>
              <a:rPr lang="fr-LU" baseline="0" dirty="0"/>
              <a:t>. </a:t>
            </a:r>
            <a:r>
              <a:rPr lang="fr-LU" baseline="0" dirty="0" err="1"/>
              <a:t>Other</a:t>
            </a:r>
            <a:r>
              <a:rPr lang="fr-LU" baseline="0" dirty="0"/>
              <a:t> PD-relevant </a:t>
            </a:r>
            <a:r>
              <a:rPr lang="fr-LU" baseline="0" dirty="0" err="1"/>
              <a:t>regions</a:t>
            </a:r>
            <a:r>
              <a:rPr lang="fr-LU" baseline="0" dirty="0"/>
              <a:t> do not show </a:t>
            </a:r>
            <a:r>
              <a:rPr lang="fr-LU" baseline="0" dirty="0" err="1"/>
              <a:t>such</a:t>
            </a:r>
            <a:r>
              <a:rPr lang="fr-LU" baseline="0" dirty="0"/>
              <a:t> </a:t>
            </a:r>
            <a:r>
              <a:rPr lang="fr-LU" baseline="0" dirty="0" err="1"/>
              <a:t>significant</a:t>
            </a:r>
            <a:r>
              <a:rPr lang="fr-LU" baseline="0" dirty="0"/>
              <a:t> </a:t>
            </a:r>
            <a:r>
              <a:rPr lang="fr-LU" baseline="0" dirty="0" err="1"/>
              <a:t>differences</a:t>
            </a:r>
            <a:r>
              <a:rPr lang="fr-LU" baseline="0" dirty="0"/>
              <a:t>, do </a:t>
            </a:r>
            <a:r>
              <a:rPr lang="fr-LU" baseline="0" dirty="0" err="1"/>
              <a:t>however</a:t>
            </a:r>
            <a:r>
              <a:rPr lang="fr-LU" baseline="0" dirty="0"/>
              <a:t> </a:t>
            </a:r>
            <a:r>
              <a:rPr lang="fr-LU" baseline="0" dirty="0" err="1"/>
              <a:t>follow</a:t>
            </a:r>
            <a:r>
              <a:rPr lang="fr-LU" baseline="0" dirty="0"/>
              <a:t> a </a:t>
            </a:r>
            <a:r>
              <a:rPr lang="fr-LU" baseline="0" dirty="0" err="1"/>
              <a:t>similar</a:t>
            </a:r>
            <a:r>
              <a:rPr lang="fr-LU" baseline="0" dirty="0"/>
              <a:t> pattern of variation </a:t>
            </a:r>
            <a:r>
              <a:rPr lang="fr-LU" baseline="0" dirty="0" err="1"/>
              <a:t>between</a:t>
            </a:r>
            <a:r>
              <a:rPr lang="fr-LU" baseline="0" dirty="0"/>
              <a:t> the </a:t>
            </a:r>
            <a:r>
              <a:rPr lang="fr-LU" baseline="0" dirty="0" err="1"/>
              <a:t>different</a:t>
            </a:r>
            <a:r>
              <a:rPr lang="fr-LU" baseline="0" dirty="0"/>
              <a:t> </a:t>
            </a:r>
            <a:r>
              <a:rPr lang="fr-LU" baseline="0" dirty="0" err="1"/>
              <a:t>treatment</a:t>
            </a:r>
            <a:r>
              <a:rPr lang="fr-LU" baseline="0" dirty="0"/>
              <a:t> groups.</a:t>
            </a:r>
          </a:p>
          <a:p>
            <a:endParaRPr lang="fr-LU" baseline="0" dirty="0"/>
          </a:p>
          <a:p>
            <a:r>
              <a:rPr lang="fr-LU" b="1" baseline="0" dirty="0"/>
              <a:t>COORDINATION</a:t>
            </a:r>
          </a:p>
          <a:p>
            <a:r>
              <a:rPr lang="fr-LU" b="0" baseline="0" dirty="0"/>
              <a:t>The </a:t>
            </a:r>
            <a:r>
              <a:rPr lang="fr-LU" b="0" baseline="0" dirty="0" err="1"/>
              <a:t>exacerbated</a:t>
            </a:r>
            <a:r>
              <a:rPr lang="fr-LU" b="0" baseline="0" dirty="0"/>
              <a:t> </a:t>
            </a:r>
            <a:r>
              <a:rPr lang="fr-LU" b="0" baseline="0" dirty="0" err="1"/>
              <a:t>pathological</a:t>
            </a:r>
            <a:r>
              <a:rPr lang="fr-LU" b="0" baseline="0" dirty="0"/>
              <a:t> </a:t>
            </a:r>
            <a:r>
              <a:rPr lang="fr-LU" b="0" baseline="0" dirty="0" err="1"/>
              <a:t>phenotype</a:t>
            </a:r>
            <a:r>
              <a:rPr lang="fr-LU" b="0" baseline="0" dirty="0"/>
              <a:t> due to </a:t>
            </a:r>
            <a:r>
              <a:rPr lang="fr-LU" b="0" baseline="0" dirty="0" err="1"/>
              <a:t>dietaery</a:t>
            </a:r>
            <a:r>
              <a:rPr lang="fr-LU" b="0" baseline="0" dirty="0"/>
              <a:t> fibre </a:t>
            </a:r>
            <a:r>
              <a:rPr lang="fr-LU" b="0" baseline="0" dirty="0" err="1"/>
              <a:t>deprivation</a:t>
            </a:r>
            <a:r>
              <a:rPr lang="fr-LU" b="0" baseline="0" dirty="0"/>
              <a:t> and </a:t>
            </a:r>
            <a:r>
              <a:rPr lang="fr-LU" b="0" baseline="0" dirty="0" err="1"/>
              <a:t>curli</a:t>
            </a:r>
            <a:r>
              <a:rPr lang="fr-LU" b="0" baseline="0" dirty="0"/>
              <a:t> </a:t>
            </a:r>
            <a:r>
              <a:rPr lang="fr-LU" b="0" baseline="0" dirty="0" err="1"/>
              <a:t>especially</a:t>
            </a:r>
            <a:r>
              <a:rPr lang="fr-LU" b="0" baseline="0" dirty="0"/>
              <a:t> in </a:t>
            </a:r>
            <a:r>
              <a:rPr lang="fr-LU" b="0" baseline="0" dirty="0" err="1"/>
              <a:t>transgenic</a:t>
            </a:r>
            <a:r>
              <a:rPr lang="fr-LU" b="0" baseline="0" dirty="0"/>
              <a:t> </a:t>
            </a:r>
            <a:r>
              <a:rPr lang="fr-LU" b="0" baseline="0" dirty="0" err="1"/>
              <a:t>animals</a:t>
            </a:r>
            <a:r>
              <a:rPr lang="fr-LU" b="0" baseline="0" dirty="0"/>
              <a:t> </a:t>
            </a:r>
            <a:r>
              <a:rPr lang="fr-LU" b="0" baseline="0" dirty="0" err="1"/>
              <a:t>is</a:t>
            </a:r>
            <a:r>
              <a:rPr lang="fr-LU" b="0" baseline="0" dirty="0"/>
              <a:t> </a:t>
            </a:r>
            <a:r>
              <a:rPr lang="fr-LU" b="0" baseline="0" dirty="0" err="1"/>
              <a:t>reflected</a:t>
            </a:r>
            <a:r>
              <a:rPr lang="fr-LU" b="0" baseline="0" dirty="0"/>
              <a:t> in </a:t>
            </a:r>
            <a:r>
              <a:rPr lang="fr-LU" b="0" baseline="0" dirty="0" err="1"/>
              <a:t>worsening</a:t>
            </a:r>
            <a:r>
              <a:rPr lang="fr-LU" b="0" baseline="0" dirty="0"/>
              <a:t> </a:t>
            </a:r>
            <a:r>
              <a:rPr lang="fr-LU" b="0" baseline="0" dirty="0" err="1"/>
              <a:t>movement</a:t>
            </a:r>
            <a:r>
              <a:rPr lang="fr-LU" b="0" baseline="0" dirty="0"/>
              <a:t> </a:t>
            </a:r>
            <a:r>
              <a:rPr lang="fr-LU" b="0" baseline="0" dirty="0" err="1"/>
              <a:t>deficits</a:t>
            </a:r>
            <a:r>
              <a:rPr lang="fr-LU" b="0" baseline="0" dirty="0"/>
              <a:t> in certain </a:t>
            </a:r>
            <a:r>
              <a:rPr lang="fr-LU" b="0" baseline="0" dirty="0" err="1"/>
              <a:t>animals</a:t>
            </a:r>
            <a:r>
              <a:rPr lang="fr-LU" b="0" baseline="0" dirty="0"/>
              <a:t>. Half of </a:t>
            </a:r>
            <a:r>
              <a:rPr lang="fr-LU" b="0" baseline="0" dirty="0" err="1"/>
              <a:t>transgenic</a:t>
            </a:r>
            <a:r>
              <a:rPr lang="fr-LU" b="0" baseline="0" dirty="0"/>
              <a:t> </a:t>
            </a:r>
            <a:r>
              <a:rPr lang="fr-LU" b="0" baseline="0" dirty="0" err="1"/>
              <a:t>animals</a:t>
            </a:r>
            <a:r>
              <a:rPr lang="fr-LU" b="0" baseline="0" dirty="0"/>
              <a:t> </a:t>
            </a:r>
            <a:r>
              <a:rPr lang="fr-LU" b="0" baseline="0" dirty="0" err="1"/>
              <a:t>that</a:t>
            </a:r>
            <a:r>
              <a:rPr lang="fr-LU" b="0" baseline="0" dirty="0"/>
              <a:t> </a:t>
            </a:r>
            <a:r>
              <a:rPr lang="fr-LU" b="0" baseline="0" dirty="0" err="1"/>
              <a:t>underwent</a:t>
            </a:r>
            <a:r>
              <a:rPr lang="fr-LU" b="0" baseline="0" dirty="0"/>
              <a:t> the </a:t>
            </a:r>
            <a:r>
              <a:rPr lang="fr-LU" b="0" baseline="0" dirty="0" err="1"/>
              <a:t>combined</a:t>
            </a:r>
            <a:r>
              <a:rPr lang="fr-LU" b="0" baseline="0" dirty="0"/>
              <a:t> </a:t>
            </a:r>
            <a:r>
              <a:rPr lang="fr-LU" b="0" baseline="0" dirty="0" err="1"/>
              <a:t>treatment</a:t>
            </a:r>
            <a:r>
              <a:rPr lang="fr-LU" b="0" baseline="0" dirty="0"/>
              <a:t> </a:t>
            </a:r>
            <a:r>
              <a:rPr lang="fr-LU" b="0" baseline="0" dirty="0" err="1"/>
              <a:t>showed</a:t>
            </a:r>
            <a:r>
              <a:rPr lang="fr-LU" b="0" baseline="0" dirty="0"/>
              <a:t> </a:t>
            </a:r>
            <a:r>
              <a:rPr lang="fr-LU" b="0" baseline="0" dirty="0" err="1"/>
              <a:t>increased</a:t>
            </a:r>
            <a:r>
              <a:rPr lang="fr-LU" b="0" baseline="0" dirty="0"/>
              <a:t> time </a:t>
            </a:r>
            <a:r>
              <a:rPr lang="fr-LU" b="0" baseline="0" dirty="0" err="1"/>
              <a:t>difference</a:t>
            </a:r>
            <a:r>
              <a:rPr lang="fr-LU" b="0" baseline="0" dirty="0"/>
              <a:t> </a:t>
            </a:r>
            <a:r>
              <a:rPr lang="fr-LU" b="0" baseline="0" dirty="0" err="1"/>
              <a:t>from</a:t>
            </a:r>
            <a:r>
              <a:rPr lang="fr-LU" b="0" baseline="0" dirty="0"/>
              <a:t> latence of </a:t>
            </a:r>
            <a:r>
              <a:rPr lang="fr-LU" b="0" baseline="0" dirty="0" err="1"/>
              <a:t>touch</a:t>
            </a:r>
            <a:r>
              <a:rPr lang="fr-LU" b="0" baseline="0" dirty="0"/>
              <a:t> to latence of </a:t>
            </a:r>
            <a:r>
              <a:rPr lang="fr-LU" b="0" baseline="0" dirty="0" err="1"/>
              <a:t>removal</a:t>
            </a:r>
            <a:r>
              <a:rPr lang="fr-LU" b="0" baseline="0" dirty="0"/>
              <a:t> in the </a:t>
            </a:r>
            <a:r>
              <a:rPr lang="fr-LU" b="0" baseline="0" dirty="0" err="1"/>
              <a:t>sensori-motor</a:t>
            </a:r>
            <a:r>
              <a:rPr lang="fr-LU" b="0" baseline="0" dirty="0"/>
              <a:t> test </a:t>
            </a:r>
            <a:r>
              <a:rPr lang="fr-LU" b="0" baseline="0" dirty="0" err="1"/>
              <a:t>called</a:t>
            </a:r>
            <a:r>
              <a:rPr lang="fr-LU" b="0" baseline="0" dirty="0"/>
              <a:t> </a:t>
            </a:r>
            <a:r>
              <a:rPr lang="fr-LU" b="0" baseline="0" dirty="0" err="1"/>
              <a:t>adhesive</a:t>
            </a:r>
            <a:r>
              <a:rPr lang="fr-LU" b="0" baseline="0" dirty="0"/>
              <a:t> </a:t>
            </a:r>
            <a:r>
              <a:rPr lang="fr-LU" b="0" baseline="0" dirty="0" err="1"/>
              <a:t>removal</a:t>
            </a:r>
            <a:r>
              <a:rPr lang="fr-LU" b="0" baseline="0" dirty="0"/>
              <a:t>. Our </a:t>
            </a:r>
            <a:r>
              <a:rPr lang="fr-LU" b="0" baseline="0" dirty="0" err="1"/>
              <a:t>results</a:t>
            </a:r>
            <a:r>
              <a:rPr lang="fr-LU" b="0" baseline="0" dirty="0"/>
              <a:t> are </a:t>
            </a:r>
            <a:r>
              <a:rPr lang="fr-LU" b="0" baseline="0" dirty="0" err="1"/>
              <a:t>analoguous</a:t>
            </a:r>
            <a:r>
              <a:rPr lang="fr-LU" b="0" baseline="0" dirty="0"/>
              <a:t> to </a:t>
            </a:r>
            <a:r>
              <a:rPr lang="fr-LU" b="0" baseline="0" dirty="0" err="1"/>
              <a:t>what</a:t>
            </a:r>
            <a:r>
              <a:rPr lang="fr-LU" b="0" baseline="0" dirty="0"/>
              <a:t> has been </a:t>
            </a:r>
            <a:r>
              <a:rPr lang="fr-LU" b="0" baseline="0" dirty="0" err="1"/>
              <a:t>shown</a:t>
            </a:r>
            <a:r>
              <a:rPr lang="fr-LU" b="0" baseline="0" dirty="0"/>
              <a:t> by </a:t>
            </a:r>
            <a:r>
              <a:rPr lang="fr-LU" b="0" baseline="0" dirty="0" err="1"/>
              <a:t>Sampson</a:t>
            </a:r>
            <a:r>
              <a:rPr lang="fr-LU" b="0" baseline="0" dirty="0"/>
              <a:t> et al. (2020), </a:t>
            </a:r>
            <a:r>
              <a:rPr lang="fr-LU" b="0" baseline="0" dirty="0" err="1"/>
              <a:t>with</a:t>
            </a:r>
            <a:r>
              <a:rPr lang="fr-LU" b="0" baseline="0" dirty="0"/>
              <a:t> the </a:t>
            </a:r>
            <a:r>
              <a:rPr lang="fr-LU" b="0" baseline="0" dirty="0" err="1"/>
              <a:t>big</a:t>
            </a:r>
            <a:r>
              <a:rPr lang="fr-LU" b="0" baseline="0" dirty="0"/>
              <a:t> </a:t>
            </a:r>
            <a:r>
              <a:rPr lang="fr-LU" b="0" baseline="0" dirty="0" err="1"/>
              <a:t>difference</a:t>
            </a:r>
            <a:r>
              <a:rPr lang="fr-LU" b="0" baseline="0" dirty="0"/>
              <a:t> </a:t>
            </a:r>
            <a:r>
              <a:rPr lang="fr-LU" b="0" baseline="0" dirty="0" err="1"/>
              <a:t>that</a:t>
            </a:r>
            <a:r>
              <a:rPr lang="fr-LU" b="0" baseline="0" dirty="0"/>
              <a:t> </a:t>
            </a:r>
            <a:r>
              <a:rPr lang="fr-LU" b="0" baseline="0" dirty="0" err="1"/>
              <a:t>our</a:t>
            </a:r>
            <a:r>
              <a:rPr lang="fr-LU" b="0" baseline="0" dirty="0"/>
              <a:t> model </a:t>
            </a:r>
            <a:r>
              <a:rPr lang="fr-LU" b="0" baseline="0" dirty="0" err="1"/>
              <a:t>had</a:t>
            </a:r>
            <a:r>
              <a:rPr lang="fr-LU" b="0" baseline="0" dirty="0"/>
              <a:t> a </a:t>
            </a:r>
            <a:r>
              <a:rPr lang="fr-LU" b="0" baseline="0" dirty="0" err="1"/>
              <a:t>complete</a:t>
            </a:r>
            <a:r>
              <a:rPr lang="fr-LU" b="0" baseline="0" dirty="0"/>
              <a:t> native </a:t>
            </a:r>
            <a:r>
              <a:rPr lang="fr-LU" b="0" baseline="0" dirty="0" err="1"/>
              <a:t>microbiome</a:t>
            </a:r>
            <a:r>
              <a:rPr lang="fr-LU" b="0" baseline="0" dirty="0"/>
              <a:t>. </a:t>
            </a:r>
            <a:r>
              <a:rPr lang="en-DE" b="0" baseline="0" dirty="0">
                <a:sym typeface="Wingdings" panose="05000000000000000000" pitchFamily="2" charset="2"/>
              </a:rPr>
              <a:t></a:t>
            </a:r>
            <a:r>
              <a:rPr lang="fr-LU" b="0" baseline="0" dirty="0">
                <a:sym typeface="Wingdings" panose="05000000000000000000" pitchFamily="2" charset="2"/>
              </a:rPr>
              <a:t> </a:t>
            </a:r>
            <a:r>
              <a:rPr lang="fr-LU" b="0" baseline="0" dirty="0" err="1">
                <a:sym typeface="Wingdings" panose="05000000000000000000" pitchFamily="2" charset="2"/>
              </a:rPr>
              <a:t>might</a:t>
            </a:r>
            <a:r>
              <a:rPr lang="fr-LU" b="0" baseline="0" dirty="0">
                <a:sym typeface="Wingdings" panose="05000000000000000000" pitchFamily="2" charset="2"/>
              </a:rPr>
              <a:t> </a:t>
            </a:r>
            <a:r>
              <a:rPr lang="fr-LU" b="0" baseline="0" dirty="0" err="1">
                <a:sym typeface="Wingdings" panose="05000000000000000000" pitchFamily="2" charset="2"/>
              </a:rPr>
              <a:t>be</a:t>
            </a:r>
            <a:r>
              <a:rPr lang="fr-LU" b="0" baseline="0" dirty="0">
                <a:sym typeface="Wingdings" panose="05000000000000000000" pitchFamily="2" charset="2"/>
              </a:rPr>
              <a:t> </a:t>
            </a:r>
            <a:r>
              <a:rPr lang="fr-LU" b="0" baseline="0" dirty="0" err="1">
                <a:sym typeface="Wingdings" panose="05000000000000000000" pitchFamily="2" charset="2"/>
              </a:rPr>
              <a:t>better</a:t>
            </a:r>
            <a:r>
              <a:rPr lang="fr-LU" b="0" baseline="0" dirty="0">
                <a:sym typeface="Wingdings" panose="05000000000000000000" pitchFamily="2" charset="2"/>
              </a:rPr>
              <a:t> to </a:t>
            </a:r>
            <a:r>
              <a:rPr lang="fr-LU" b="0" baseline="0" dirty="0" err="1">
                <a:sym typeface="Wingdings" panose="05000000000000000000" pitchFamily="2" charset="2"/>
              </a:rPr>
              <a:t>leave</a:t>
            </a:r>
            <a:r>
              <a:rPr lang="fr-LU" b="0" baseline="0" dirty="0">
                <a:sym typeface="Wingdings" panose="05000000000000000000" pitchFamily="2" charset="2"/>
              </a:rPr>
              <a:t> out the </a:t>
            </a:r>
            <a:r>
              <a:rPr lang="fr-LU" b="0" baseline="0" dirty="0" err="1">
                <a:sym typeface="Wingdings" panose="05000000000000000000" pitchFamily="2" charset="2"/>
              </a:rPr>
              <a:t>comparison</a:t>
            </a:r>
            <a:r>
              <a:rPr lang="fr-LU" b="0" baseline="0" dirty="0">
                <a:sym typeface="Wingdings" panose="05000000000000000000" pitchFamily="2" charset="2"/>
              </a:rPr>
              <a:t> to </a:t>
            </a:r>
            <a:r>
              <a:rPr lang="fr-LU" b="0" baseline="0" dirty="0" err="1">
                <a:sym typeface="Wingdings" panose="05000000000000000000" pitchFamily="2" charset="2"/>
              </a:rPr>
              <a:t>sampson</a:t>
            </a:r>
            <a:r>
              <a:rPr lang="fr-LU" b="0" baseline="0" dirty="0">
                <a:sym typeface="Wingdings" panose="05000000000000000000" pitchFamily="2" charset="2"/>
              </a:rPr>
              <a:t>: 1. </a:t>
            </a:r>
            <a:r>
              <a:rPr lang="fr-LU" b="0" baseline="0" dirty="0" err="1">
                <a:sym typeface="Wingdings" panose="05000000000000000000" pitchFamily="2" charset="2"/>
              </a:rPr>
              <a:t>different</a:t>
            </a:r>
            <a:r>
              <a:rPr lang="fr-LU" b="0" baseline="0" dirty="0">
                <a:sym typeface="Wingdings" panose="05000000000000000000" pitchFamily="2" charset="2"/>
              </a:rPr>
              <a:t> mouse </a:t>
            </a:r>
            <a:r>
              <a:rPr lang="fr-LU" b="0" baseline="0" dirty="0" err="1">
                <a:sym typeface="Wingdings" panose="05000000000000000000" pitchFamily="2" charset="2"/>
              </a:rPr>
              <a:t>strain</a:t>
            </a:r>
            <a:r>
              <a:rPr lang="fr-LU" b="0" baseline="0" dirty="0">
                <a:sym typeface="Wingdings" panose="05000000000000000000" pitchFamily="2" charset="2"/>
              </a:rPr>
              <a:t>, 2. </a:t>
            </a:r>
            <a:r>
              <a:rPr lang="fr-LU" b="0" baseline="0" dirty="0" err="1">
                <a:sym typeface="Wingdings" panose="05000000000000000000" pitchFamily="2" charset="2"/>
              </a:rPr>
              <a:t>germ</a:t>
            </a:r>
            <a:r>
              <a:rPr lang="fr-LU" b="0" baseline="0" dirty="0">
                <a:sym typeface="Wingdings" panose="05000000000000000000" pitchFamily="2" charset="2"/>
              </a:rPr>
              <a:t> free </a:t>
            </a:r>
            <a:r>
              <a:rPr lang="fr-LU" b="0" baseline="0" dirty="0" err="1">
                <a:sym typeface="Wingdings" panose="05000000000000000000" pitchFamily="2" charset="2"/>
              </a:rPr>
              <a:t>mice</a:t>
            </a:r>
            <a:r>
              <a:rPr lang="fr-LU" b="0" baseline="0" dirty="0">
                <a:sym typeface="Wingdings" panose="05000000000000000000" pitchFamily="2" charset="2"/>
              </a:rPr>
              <a:t>, 3. mono-</a:t>
            </a:r>
            <a:r>
              <a:rPr lang="fr-LU" b="0" baseline="0" dirty="0" err="1">
                <a:sym typeface="Wingdings" panose="05000000000000000000" pitchFamily="2" charset="2"/>
              </a:rPr>
              <a:t>colonized</a:t>
            </a:r>
            <a:r>
              <a:rPr lang="fr-LU" b="0" baseline="0" dirty="0">
                <a:sym typeface="Wingdings" panose="05000000000000000000" pitchFamily="2" charset="2"/>
              </a:rPr>
              <a:t> </a:t>
            </a:r>
            <a:r>
              <a:rPr lang="fr-LU" b="0" baseline="0" dirty="0" err="1">
                <a:sym typeface="Wingdings" panose="05000000000000000000" pitchFamily="2" charset="2"/>
              </a:rPr>
              <a:t>with</a:t>
            </a:r>
            <a:r>
              <a:rPr lang="fr-LU" b="0" baseline="0" dirty="0">
                <a:sym typeface="Wingdings" panose="05000000000000000000" pitchFamily="2" charset="2"/>
              </a:rPr>
              <a:t> </a:t>
            </a:r>
            <a:r>
              <a:rPr lang="fr-LU" b="0" baseline="0" dirty="0" err="1">
                <a:sym typeface="Wingdings" panose="05000000000000000000" pitchFamily="2" charset="2"/>
              </a:rPr>
              <a:t>e.coli</a:t>
            </a:r>
            <a:r>
              <a:rPr lang="fr-LU" b="0" baseline="0" dirty="0">
                <a:sym typeface="Wingdings" panose="05000000000000000000" pitchFamily="2" charset="2"/>
              </a:rPr>
              <a:t>, 4. </a:t>
            </a:r>
            <a:r>
              <a:rPr lang="fr-LU" b="0" baseline="0" dirty="0" err="1">
                <a:sym typeface="Wingdings" panose="05000000000000000000" pitchFamily="2" charset="2"/>
              </a:rPr>
              <a:t>different</a:t>
            </a:r>
            <a:r>
              <a:rPr lang="fr-LU" b="0" baseline="0" dirty="0">
                <a:sym typeface="Wingdings" panose="05000000000000000000" pitchFamily="2" charset="2"/>
              </a:rPr>
              <a:t> </a:t>
            </a:r>
            <a:r>
              <a:rPr lang="fr-LU" b="0" baseline="0" dirty="0" err="1">
                <a:sym typeface="Wingdings" panose="05000000000000000000" pitchFamily="2" charset="2"/>
              </a:rPr>
              <a:t>age</a:t>
            </a:r>
            <a:r>
              <a:rPr lang="fr-LU" b="0" baseline="0" dirty="0">
                <a:sym typeface="Wingdings" panose="05000000000000000000" pitchFamily="2" charset="2"/>
              </a:rPr>
              <a:t>, 5. </a:t>
            </a:r>
            <a:r>
              <a:rPr lang="fr-LU" b="0" baseline="0" dirty="0" err="1">
                <a:sym typeface="Wingdings" panose="05000000000000000000" pitchFamily="2" charset="2"/>
              </a:rPr>
              <a:t>different</a:t>
            </a:r>
            <a:r>
              <a:rPr lang="fr-LU" b="0" baseline="0" dirty="0">
                <a:sym typeface="Wingdings" panose="05000000000000000000" pitchFamily="2" charset="2"/>
              </a:rPr>
              <a:t> </a:t>
            </a:r>
            <a:r>
              <a:rPr lang="fr-LU" b="0" baseline="0" dirty="0" err="1">
                <a:sym typeface="Wingdings" panose="05000000000000000000" pitchFamily="2" charset="2"/>
              </a:rPr>
              <a:t>transgenic</a:t>
            </a:r>
            <a:r>
              <a:rPr lang="fr-LU" b="0" baseline="0" dirty="0">
                <a:sym typeface="Wingdings" panose="05000000000000000000" pitchFamily="2" charset="2"/>
              </a:rPr>
              <a:t> line, and </a:t>
            </a:r>
            <a:r>
              <a:rPr lang="fr-LU" b="0" baseline="0" dirty="0" err="1">
                <a:sym typeface="Wingdings" panose="05000000000000000000" pitchFamily="2" charset="2"/>
              </a:rPr>
              <a:t>there</a:t>
            </a:r>
            <a:r>
              <a:rPr lang="fr-LU" b="0" baseline="0" dirty="0">
                <a:sym typeface="Wingdings" panose="05000000000000000000" pitchFamily="2" charset="2"/>
              </a:rPr>
              <a:t> are </a:t>
            </a:r>
            <a:r>
              <a:rPr lang="fr-LU" b="0" baseline="0" dirty="0" err="1">
                <a:sym typeface="Wingdings" panose="05000000000000000000" pitchFamily="2" charset="2"/>
              </a:rPr>
              <a:t>probably</a:t>
            </a:r>
            <a:r>
              <a:rPr lang="fr-LU" b="0" baseline="0" dirty="0">
                <a:sym typeface="Wingdings" panose="05000000000000000000" pitchFamily="2" charset="2"/>
              </a:rPr>
              <a:t> more </a:t>
            </a:r>
            <a:r>
              <a:rPr lang="fr-LU" b="0" baseline="0" dirty="0" err="1">
                <a:sym typeface="Wingdings" panose="05000000000000000000" pitchFamily="2" charset="2"/>
              </a:rPr>
              <a:t>differences</a:t>
            </a:r>
            <a:r>
              <a:rPr lang="fr-LU" b="0" baseline="0" dirty="0">
                <a:sym typeface="Wingdings" panose="05000000000000000000" pitchFamily="2" charset="2"/>
              </a:rPr>
              <a:t>.</a:t>
            </a:r>
            <a:endParaRPr lang="fr-LU" b="0" baseline="0" dirty="0"/>
          </a:p>
        </p:txBody>
      </p:sp>
      <p:sp>
        <p:nvSpPr>
          <p:cNvPr id="4" name="Slide Number Placeholder 3"/>
          <p:cNvSpPr>
            <a:spLocks noGrp="1"/>
          </p:cNvSpPr>
          <p:nvPr>
            <p:ph type="sldNum" sz="quarter" idx="10"/>
          </p:nvPr>
        </p:nvSpPr>
        <p:spPr/>
        <p:txBody>
          <a:bodyPr/>
          <a:lstStyle/>
          <a:p>
            <a:pPr>
              <a:defRPr/>
            </a:pPr>
            <a:fld id="{044629B4-E10F-2F44-A426-6780EB69DABD}" type="slidenum">
              <a:rPr lang="en-US" smtClean="0"/>
              <a:pPr>
                <a:defRPr/>
              </a:pPr>
              <a:t>35</a:t>
            </a:fld>
            <a:endParaRPr lang="en-US"/>
          </a:p>
        </p:txBody>
      </p:sp>
    </p:spTree>
    <p:extLst>
      <p:ext uri="{BB962C8B-B14F-4D97-AF65-F5344CB8AC3E}">
        <p14:creationId xmlns:p14="http://schemas.microsoft.com/office/powerpoint/2010/main" val="1071151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numbers in present analyses are 49 control subjects, 27 iRBD, and 47 PD patients, but you can give the nice round 50, 30 and 50 because that was correct initially before additional exclusion details were known)</a:t>
            </a:r>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36</a:t>
            </a:fld>
            <a:endParaRPr lang="en-US"/>
          </a:p>
        </p:txBody>
      </p:sp>
    </p:spTree>
    <p:extLst>
      <p:ext uri="{BB962C8B-B14F-4D97-AF65-F5344CB8AC3E}">
        <p14:creationId xmlns:p14="http://schemas.microsoft.com/office/powerpoint/2010/main" val="1123208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37</a:t>
            </a:fld>
            <a:endParaRPr lang="en-US"/>
          </a:p>
        </p:txBody>
      </p:sp>
    </p:spTree>
    <p:extLst>
      <p:ext uri="{BB962C8B-B14F-4D97-AF65-F5344CB8AC3E}">
        <p14:creationId xmlns:p14="http://schemas.microsoft.com/office/powerpoint/2010/main" val="943039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you can just leave out the microglia since that is a bit counterintuitive, but it is kind of interesting.)</a:t>
            </a:r>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38</a:t>
            </a:fld>
            <a:endParaRPr lang="en-US"/>
          </a:p>
        </p:txBody>
      </p:sp>
    </p:spTree>
    <p:extLst>
      <p:ext uri="{BB962C8B-B14F-4D97-AF65-F5344CB8AC3E}">
        <p14:creationId xmlns:p14="http://schemas.microsoft.com/office/powerpoint/2010/main" val="422576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39</a:t>
            </a:fld>
            <a:endParaRPr lang="en-US"/>
          </a:p>
        </p:txBody>
      </p:sp>
    </p:spTree>
    <p:extLst>
      <p:ext uri="{BB962C8B-B14F-4D97-AF65-F5344CB8AC3E}">
        <p14:creationId xmlns:p14="http://schemas.microsoft.com/office/powerpoint/2010/main" val="221348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updated to include first and second experiment data. Both experiments show points which represent means of technical replicates. This looks less dramatic but is more accurate, because the old version for the first experiment was a boxplot where each box actually only contained three points, reflecting three technical replicates.)</a:t>
            </a:r>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40</a:t>
            </a:fld>
            <a:endParaRPr lang="en-US"/>
          </a:p>
        </p:txBody>
      </p:sp>
    </p:spTree>
    <p:extLst>
      <p:ext uri="{BB962C8B-B14F-4D97-AF65-F5344CB8AC3E}">
        <p14:creationId xmlns:p14="http://schemas.microsoft.com/office/powerpoint/2010/main" val="3842017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rPr>
              <a:t>One of the most important insights gained in biology in the past decades was obtained by Carl </a:t>
            </a:r>
            <a:r>
              <a:rPr lang="en-US" sz="1200" baseline="0" dirty="0" err="1">
                <a:solidFill>
                  <a:srgbClr val="000000"/>
                </a:solidFill>
              </a:rPr>
              <a:t>Woese</a:t>
            </a:r>
            <a:r>
              <a:rPr lang="en-US" sz="1200" baseline="0" dirty="0">
                <a:solidFill>
                  <a:srgbClr val="000000"/>
                </a:solidFill>
              </a:rPr>
              <a:t> and his colleagues including Norman Pace who applied their fundamental insights into the diversity of life to the natural world. These individuals along with others were able to demonstrate that when we think about the diversity of life on the planet, we are really talking about a microbial world whether we call these microorganisms bacteria, archaea or eukaryotes. When one looks at the tree of life, one sees that all organisms are somehow related and unified by common traits. An essential common trait is the need to </a:t>
            </a:r>
            <a:r>
              <a:rPr lang="en-US" sz="1200" baseline="0" dirty="0" err="1">
                <a:solidFill>
                  <a:srgbClr val="000000"/>
                </a:solidFill>
              </a:rPr>
              <a:t>synthesise</a:t>
            </a:r>
            <a:r>
              <a:rPr lang="en-US" sz="1200" baseline="0" dirty="0">
                <a:solidFill>
                  <a:srgbClr val="000000"/>
                </a:solidFill>
              </a:rPr>
              <a:t> proteins using nucleic acid, i.e. mRNA, templates. This occurs in ribosomes and these require ribosomal RNA to translate messenger RNA into protein. Because this is a very conserved and universal molecule, Carl </a:t>
            </a:r>
            <a:r>
              <a:rPr lang="en-US" sz="1200" baseline="0" dirty="0" err="1">
                <a:solidFill>
                  <a:srgbClr val="000000"/>
                </a:solidFill>
              </a:rPr>
              <a:t>Woese</a:t>
            </a:r>
            <a:r>
              <a:rPr lang="en-US" sz="1200" baseline="0" dirty="0">
                <a:solidFill>
                  <a:srgbClr val="000000"/>
                </a:solidFill>
              </a:rPr>
              <a:t> figured that it would represent an ideal molecular chronometer that we can employ to look at the evolutionary relatedness of organisms and which we can use to reconstruct such a phylogenetic tree of life. Importantly, when one now looks at the organisms which are visible with the naked eye, one </a:t>
            </a:r>
            <a:r>
              <a:rPr lang="en-US" sz="1200" baseline="0" dirty="0" err="1">
                <a:solidFill>
                  <a:srgbClr val="000000"/>
                </a:solidFill>
              </a:rPr>
              <a:t>realises</a:t>
            </a:r>
            <a:r>
              <a:rPr lang="en-US" sz="1200" baseline="0" dirty="0">
                <a:solidFill>
                  <a:srgbClr val="000000"/>
                </a:solidFill>
              </a:rPr>
              <a:t> that these organisms only form a small part of the overall tree of life and everything else is microbial.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rPr>
              <a:t>Now an important point to stress is that all of the metabolism which occurs on our planet is microbial including the metabolism which we perform in the cells of our bodies. In particular, the mitochondrion which represent the </a:t>
            </a:r>
            <a:r>
              <a:rPr lang="en-US" sz="1200" dirty="0"/>
              <a:t>"cellular power plants" because they generate most of the cell's supply of ATP are ancient </a:t>
            </a:r>
            <a:r>
              <a:rPr lang="en-US" sz="1200" dirty="0" err="1"/>
              <a:t>alphaproteobacterial</a:t>
            </a:r>
            <a:r>
              <a:rPr lang="en-US" sz="1200" dirty="0"/>
              <a:t> cells which invented the ability to carry out oxidative phosphorylation</a:t>
            </a:r>
            <a:r>
              <a:rPr lang="en-US" sz="1200" baseline="0" dirty="0"/>
              <a:t> which was brought into symbiosis with a different type of cell and in the course of time evolved into the organelle which we know today. Similarly, the chloroplast in plants was a former </a:t>
            </a:r>
            <a:r>
              <a:rPr lang="en-US" sz="1200" baseline="0" dirty="0" err="1"/>
              <a:t>cyanobacterial</a:t>
            </a:r>
            <a:r>
              <a:rPr lang="en-US" sz="1200" baseline="0" dirty="0"/>
              <a:t> cell which became a plastid within a cell thereby capable of photosynthesis.</a:t>
            </a:r>
            <a:endParaRPr lang="en-US" sz="12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Mitochondrion: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Order:</a:t>
            </a:r>
            <a:r>
              <a:rPr lang="en-US" sz="1200" baseline="0" dirty="0"/>
              <a:t> </a:t>
            </a:r>
            <a:r>
              <a:rPr lang="en-US" sz="1200" dirty="0" err="1"/>
              <a:t>Rickettsiales</a:t>
            </a: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Closely related to </a:t>
            </a:r>
            <a:r>
              <a:rPr lang="en-US" sz="1200" dirty="0" err="1">
                <a:solidFill>
                  <a:srgbClr val="000000"/>
                </a:solidFill>
              </a:rPr>
              <a:t>Pelagibacter</a:t>
            </a:r>
            <a:r>
              <a:rPr lang="en-US" sz="1200" baseline="0" dirty="0">
                <a:solidFill>
                  <a:srgbClr val="000000"/>
                </a:solidFill>
              </a:rPr>
              <a:t> </a:t>
            </a:r>
            <a:r>
              <a:rPr lang="en-US" sz="1200" baseline="0" dirty="0" err="1">
                <a:solidFill>
                  <a:srgbClr val="000000"/>
                </a:solidFill>
              </a:rPr>
              <a:t>ubique</a:t>
            </a:r>
            <a:r>
              <a:rPr lang="en-US" sz="1200" baseline="0" dirty="0">
                <a:solidFill>
                  <a:srgbClr val="000000"/>
                </a:solidFill>
              </a:rPr>
              <a:t>, the most dominant bacterium on Earth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rPr>
              <a:t>Chloroplast: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err="1">
                <a:solidFill>
                  <a:srgbClr val="000000"/>
                </a:solidFill>
              </a:rPr>
              <a:t>Cyanobacterium</a:t>
            </a:r>
            <a:endParaRPr lang="en-US" sz="12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rPr>
              <a:t>Everything comes back to organisms making a living (</a:t>
            </a:r>
            <a:r>
              <a:rPr lang="en-US" sz="1200" baseline="0" dirty="0" err="1">
                <a:solidFill>
                  <a:srgbClr val="000000"/>
                </a:solidFill>
              </a:rPr>
              <a:t>metabolising</a:t>
            </a:r>
            <a:r>
              <a:rPr lang="en-US" sz="1200" baseline="0" dirty="0">
                <a:solidFill>
                  <a:srgbClr val="000000"/>
                </a:solidFill>
              </a:rPr>
              <a:t>) in ways which are quite amazing.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DFAE51D4-D7F1-AF4F-93C5-FC7C44063AB6}" type="slidenum">
              <a:rPr lang="en-US" smtClean="0"/>
              <a:pPr/>
              <a:t>41</a:t>
            </a:fld>
            <a:endParaRPr lang="en-US"/>
          </a:p>
        </p:txBody>
      </p:sp>
    </p:spTree>
    <p:extLst>
      <p:ext uri="{BB962C8B-B14F-4D97-AF65-F5344CB8AC3E}">
        <p14:creationId xmlns:p14="http://schemas.microsoft.com/office/powerpoint/2010/main" val="1386256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Invasins</a:t>
            </a:r>
            <a:r>
              <a:rPr lang="en-US" altLang="en-US" dirty="0"/>
              <a:t> linked to </a:t>
            </a:r>
            <a:r>
              <a:rPr lang="en-GB" sz="1200" b="0" i="0" u="none" strike="noStrike" kern="1200" dirty="0">
                <a:solidFill>
                  <a:schemeClr val="tx1"/>
                </a:solidFill>
                <a:effectLst/>
                <a:latin typeface="+mn-lt"/>
                <a:ea typeface="ＭＳ Ｐゴシック" charset="-128"/>
                <a:cs typeface="ＭＳ Ｐゴシック" charset="-128"/>
              </a:rPr>
              <a:t>Enterobacteriaceae (Salmonella/Shigella).</a:t>
            </a:r>
            <a:endParaRPr lang="en-US" altLang="en-US" dirty="0"/>
          </a:p>
        </p:txBody>
      </p:sp>
      <p:sp>
        <p:nvSpPr>
          <p:cNvPr id="614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1B34BD5-9444-2147-8F09-E7753E2401F7}" type="slidenum">
              <a:rPr lang="en-US" altLang="en-US">
                <a:latin typeface="Arial" charset="0"/>
              </a:rPr>
              <a:pPr>
                <a:spcBef>
                  <a:spcPct val="0"/>
                </a:spcBef>
              </a:pPr>
              <a:t>42</a:t>
            </a:fld>
            <a:endParaRPr lang="en-US" altLang="en-US">
              <a:latin typeface="Arial" charset="0"/>
            </a:endParaRPr>
          </a:p>
        </p:txBody>
      </p:sp>
    </p:spTree>
    <p:extLst>
      <p:ext uri="{BB962C8B-B14F-4D97-AF65-F5344CB8AC3E}">
        <p14:creationId xmlns:p14="http://schemas.microsoft.com/office/powerpoint/2010/main" val="1182202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43</a:t>
            </a:fld>
            <a:endParaRPr lang="en-US"/>
          </a:p>
        </p:txBody>
      </p:sp>
    </p:spTree>
    <p:extLst>
      <p:ext uri="{BB962C8B-B14F-4D97-AF65-F5344CB8AC3E}">
        <p14:creationId xmlns:p14="http://schemas.microsoft.com/office/powerpoint/2010/main" val="2875654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44</a:t>
            </a:fld>
            <a:endParaRPr lang="en-US"/>
          </a:p>
        </p:txBody>
      </p:sp>
    </p:spTree>
    <p:extLst>
      <p:ext uri="{BB962C8B-B14F-4D97-AF65-F5344CB8AC3E}">
        <p14:creationId xmlns:p14="http://schemas.microsoft.com/office/powerpoint/2010/main" val="45594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54044E-6E6F-344B-86A6-379699A964CA}" type="slidenum">
              <a:rPr lang="en-US" altLang="en-US" smtClean="0"/>
              <a:pPr>
                <a:defRPr/>
              </a:pPr>
              <a:t>5</a:t>
            </a:fld>
            <a:endParaRPr lang="en-US" altLang="en-US"/>
          </a:p>
        </p:txBody>
      </p:sp>
    </p:spTree>
    <p:extLst>
      <p:ext uri="{BB962C8B-B14F-4D97-AF65-F5344CB8AC3E}">
        <p14:creationId xmlns:p14="http://schemas.microsoft.com/office/powerpoint/2010/main" val="1235246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044629B4-E10F-2F44-A426-6780EB69DABD}" type="slidenum">
              <a:rPr lang="en-US" smtClean="0"/>
              <a:pPr>
                <a:defRPr/>
              </a:pPr>
              <a:t>45</a:t>
            </a:fld>
            <a:endParaRPr lang="en-US"/>
          </a:p>
        </p:txBody>
      </p:sp>
    </p:spTree>
    <p:extLst>
      <p:ext uri="{BB962C8B-B14F-4D97-AF65-F5344CB8AC3E}">
        <p14:creationId xmlns:p14="http://schemas.microsoft.com/office/powerpoint/2010/main" val="708385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An idealized in vitro system would look like this: </a:t>
            </a:r>
            <a:r>
              <a:rPr lang="en-US" altLang="en-US"/>
              <a:t>Human and bacterial cells should be grown in two different microfluidic channels that are separated by a semipermeable membrane.. As human cells require oxygen, they would require an oxygenated medium whereas the microbial chamber should be able to contain mixed microbial communities. As human intestine mainly harbors anaerobic bacteria, it would be necessary to have anaerobic medium in the microfluidic channel harboring such communities. Moreover, as our intestine faces a continuous flow of nutrients and liquids, it would be required to have a continuous flow of both the mediums. This will also mean that the human cells will be fed from the basal surface, which better mimics the situation in the intestine and their apical surface facing the gut microbial communities. Previous studies have shown that when human cells are fed from the basal end as opposed to the apical end (e.g. in petri dishes), they grow much faster… Based on this entire logic.. </a:t>
            </a:r>
            <a:r>
              <a:rPr lang="en-US" altLang="en-US" b="1"/>
              <a:t>We have developed our microfluidic based system called Humix</a:t>
            </a:r>
          </a:p>
          <a:p>
            <a:endParaRPr lang="en-US" altLang="en-US" b="1"/>
          </a:p>
          <a:p>
            <a:r>
              <a:rPr lang="fr-FR" altLang="en-US"/>
              <a:t>Iniitially to determine culture conditions we simulated O2 concs to determine in particular flow rates.The latest flow rates from the model to establish a uniform gradient are 100 ul/min for the perfusion chamber and 5 ul/min for the microbial chamber.  These are both quite fast, but otherwise we have a hard time maintaining the same gradient throughout the device.  It may be that we eventually decide having a variable gradient along the length of the spiral is physiologically relevant and not a problem.</a:t>
            </a:r>
            <a:endParaRPr lang="en-US" altLang="en-US" b="1"/>
          </a:p>
          <a:p>
            <a:endParaRPr lang="en-US" altLang="en-US" b="1"/>
          </a:p>
          <a:p>
            <a:endParaRPr lang="en-US" altLang="en-US" b="1"/>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5676EA3-50AA-0143-943F-4BED1BF63F44}" type="slidenum">
              <a:rPr lang="en-US" altLang="en-US">
                <a:latin typeface="Arial" charset="0"/>
              </a:rPr>
              <a:pPr>
                <a:spcBef>
                  <a:spcPct val="0"/>
                </a:spcBef>
              </a:pPr>
              <a:t>46</a:t>
            </a:fld>
            <a:endParaRPr lang="en-US" altLang="en-US">
              <a:latin typeface="Arial" charset="0"/>
            </a:endParaRPr>
          </a:p>
        </p:txBody>
      </p:sp>
    </p:spTree>
    <p:extLst>
      <p:ext uri="{BB962C8B-B14F-4D97-AF65-F5344CB8AC3E}">
        <p14:creationId xmlns:p14="http://schemas.microsoft.com/office/powerpoint/2010/main" val="85206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lb-LU" altLang="en-US" b="1" dirty="0">
                <a:solidFill>
                  <a:srgbClr val="FF0000"/>
                </a:solidFill>
              </a:rPr>
              <a:t>SLIDE IMMUNOHUMIX</a:t>
            </a:r>
            <a:endParaRPr lang="en-US" altLang="en-US" b="1" dirty="0">
              <a:solidFill>
                <a:srgbClr val="FF0000"/>
              </a:solidFill>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8BD502D-EF7B-874A-B27D-D4D13DA752C4}" type="slidenum">
              <a:rPr lang="en-US" altLang="en-US">
                <a:latin typeface="Arial" charset="0"/>
              </a:rPr>
              <a:pPr>
                <a:spcBef>
                  <a:spcPct val="0"/>
                </a:spcBef>
              </a:pPr>
              <a:t>47</a:t>
            </a:fld>
            <a:endParaRPr lang="en-US" altLang="en-US">
              <a:latin typeface="Arial" charset="0"/>
            </a:endParaRPr>
          </a:p>
        </p:txBody>
      </p:sp>
    </p:spTree>
    <p:extLst>
      <p:ext uri="{BB962C8B-B14F-4D97-AF65-F5344CB8AC3E}">
        <p14:creationId xmlns:p14="http://schemas.microsoft.com/office/powerpoint/2010/main" val="3770536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54044E-6E6F-344B-86A6-379699A964CA}" type="slidenum">
              <a:rPr lang="en-US" altLang="en-US" smtClean="0"/>
              <a:pPr>
                <a:defRPr/>
              </a:pPr>
              <a:t>49</a:t>
            </a:fld>
            <a:endParaRPr lang="en-US" altLang="en-US"/>
          </a:p>
        </p:txBody>
      </p:sp>
    </p:spTree>
    <p:extLst>
      <p:ext uri="{BB962C8B-B14F-4D97-AF65-F5344CB8AC3E}">
        <p14:creationId xmlns:p14="http://schemas.microsoft.com/office/powerpoint/2010/main" val="142485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fld id="{30BD78AB-A30F-174C-9049-FF26F2B6D4F9}" type="slidenum">
              <a:rPr lang="en-LU" smtClean="0"/>
              <a:t>50</a:t>
            </a:fld>
            <a:endParaRPr lang="en-LU"/>
          </a:p>
        </p:txBody>
      </p:sp>
    </p:spTree>
    <p:extLst>
      <p:ext uri="{BB962C8B-B14F-4D97-AF65-F5344CB8AC3E}">
        <p14:creationId xmlns:p14="http://schemas.microsoft.com/office/powerpoint/2010/main" val="2872415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21629D-E956-5947-BF5C-044D1DD648BF}" type="slidenum">
              <a:rPr lang="en-US"/>
              <a:pPr/>
              <a:t>52</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dirty="0">
                <a:latin typeface="Arial" pitchFamily="-65" charset="0"/>
              </a:rPr>
              <a:t>William Anders</a:t>
            </a:r>
          </a:p>
          <a:p>
            <a:endParaRPr lang="en-US" dirty="0">
              <a:latin typeface="Arial" pitchFamily="-65" charset="0"/>
            </a:endParaRPr>
          </a:p>
          <a:p>
            <a:r>
              <a:rPr lang="en-US" dirty="0">
                <a:latin typeface="Arial" pitchFamily="-65" charset="0"/>
              </a:rPr>
              <a:t>Life on Earth is possible because of microorganisms in the biosphere. This is in stark contrast to other celestial bodies in the Universe (including our own moon). To put it</a:t>
            </a:r>
            <a:r>
              <a:rPr lang="en-US" baseline="0" dirty="0">
                <a:latin typeface="Arial" pitchFamily="-65" charset="0"/>
              </a:rPr>
              <a:t> bluntly: “Microbes run the world…” This is from the introduction of the US National Research Council’s report on Metagenomics and has since been published in book form by the National Academy of Sciences. So just to reiterate: t</a:t>
            </a:r>
            <a:r>
              <a:rPr lang="en-US" dirty="0">
                <a:latin typeface="Arial" pitchFamily="-65" charset="0"/>
              </a:rPr>
              <a:t>he microbial</a:t>
            </a:r>
            <a:r>
              <a:rPr lang="en-US" baseline="0" dirty="0">
                <a:latin typeface="Arial" pitchFamily="-65" charset="0"/>
              </a:rPr>
              <a:t> world harbors enormous </a:t>
            </a:r>
            <a:r>
              <a:rPr lang="en-US" sz="1200" kern="1200" baseline="0" dirty="0">
                <a:solidFill>
                  <a:schemeClr val="tx1"/>
                </a:solidFill>
                <a:latin typeface="Arial" charset="0"/>
                <a:ea typeface="ＭＳ Ｐゴシック" charset="-128"/>
                <a:cs typeface="ＭＳ Ｐゴシック" charset="-128"/>
              </a:rPr>
              <a:t>organismal and metabolic diversity. This extensive diversity awaits its comprehensive exploitation for the benefit of mankind.</a:t>
            </a:r>
          </a:p>
        </p:txBody>
      </p:sp>
    </p:spTree>
    <p:extLst>
      <p:ext uri="{BB962C8B-B14F-4D97-AF65-F5344CB8AC3E}">
        <p14:creationId xmlns:p14="http://schemas.microsoft.com/office/powerpoint/2010/main" val="2733389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932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Elie Metchnikoff: </a:t>
            </a:r>
            <a:r>
              <a:rPr lang="en-US" dirty="0" err="1"/>
              <a:t>lauréat</a:t>
            </a:r>
            <a:r>
              <a:rPr lang="en-US" dirty="0"/>
              <a:t> Nobel </a:t>
            </a:r>
            <a:r>
              <a:rPr lang="en-US" dirty="0" err="1"/>
              <a:t>en</a:t>
            </a:r>
            <a:r>
              <a:rPr lang="en-US" dirty="0"/>
              <a:t> 1908.</a:t>
            </a:r>
          </a:p>
        </p:txBody>
      </p:sp>
      <p:sp>
        <p:nvSpPr>
          <p:cNvPr id="4" name="Slide Number Placeholder 3"/>
          <p:cNvSpPr>
            <a:spLocks noGrp="1"/>
          </p:cNvSpPr>
          <p:nvPr>
            <p:ph type="sldNum" sz="quarter" idx="10"/>
          </p:nvPr>
        </p:nvSpPr>
        <p:spPr/>
        <p:txBody>
          <a:bodyPr/>
          <a:lstStyle/>
          <a:p>
            <a:pPr>
              <a:defRPr/>
            </a:pPr>
            <a:fld id="{044629B4-E10F-2F44-A426-6780EB69DABD}" type="slidenum">
              <a:rPr lang="en-US" smtClean="0"/>
              <a:pPr>
                <a:defRPr/>
              </a:pPr>
              <a:t>7</a:t>
            </a:fld>
            <a:endParaRPr lang="en-US"/>
          </a:p>
        </p:txBody>
      </p:sp>
    </p:spTree>
    <p:extLst>
      <p:ext uri="{BB962C8B-B14F-4D97-AF65-F5344CB8AC3E}">
        <p14:creationId xmlns:p14="http://schemas.microsoft.com/office/powerpoint/2010/main" val="163950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54044E-6E6F-344B-86A6-379699A964CA}" type="slidenum">
              <a:rPr lang="en-US" altLang="en-US" smtClean="0"/>
              <a:pPr>
                <a:defRPr/>
              </a:pPr>
              <a:t>9</a:t>
            </a:fld>
            <a:endParaRPr lang="en-US" altLang="en-US"/>
          </a:p>
        </p:txBody>
      </p:sp>
    </p:spTree>
    <p:extLst>
      <p:ext uri="{BB962C8B-B14F-4D97-AF65-F5344CB8AC3E}">
        <p14:creationId xmlns:p14="http://schemas.microsoft.com/office/powerpoint/2010/main" val="133325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Lymphocytes</a:t>
            </a:r>
            <a:r>
              <a:rPr lang="en-US" altLang="en-US" baseline="0" dirty="0"/>
              <a:t> T </a:t>
            </a:r>
            <a:r>
              <a:rPr lang="en-US" altLang="en-US" baseline="0" dirty="0" err="1"/>
              <a:t>régulateur</a:t>
            </a:r>
            <a:endParaRPr lang="en-US" altLang="en-US" dirty="0"/>
          </a:p>
          <a:p>
            <a:endParaRPr lang="en-US" altLang="en-US" dirty="0"/>
          </a:p>
          <a:p>
            <a:r>
              <a:rPr lang="en-US" altLang="en-US" dirty="0" err="1"/>
              <a:t>Létalité</a:t>
            </a:r>
            <a:endParaRPr lang="en-US" altLang="en-US" dirty="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D5212B1-2B93-7343-A6D2-3333664534DB}" type="slidenum">
              <a:rPr lang="en-US" altLang="en-US">
                <a:latin typeface="Arial" charset="0"/>
              </a:rPr>
              <a:pPr>
                <a:spcBef>
                  <a:spcPct val="0"/>
                </a:spcBef>
              </a:pPr>
              <a:t>15</a:t>
            </a:fld>
            <a:endParaRPr lang="en-US" altLang="en-US">
              <a:latin typeface="Arial" charset="0"/>
            </a:endParaRPr>
          </a:p>
        </p:txBody>
      </p:sp>
    </p:spTree>
    <p:extLst>
      <p:ext uri="{BB962C8B-B14F-4D97-AF65-F5344CB8AC3E}">
        <p14:creationId xmlns:p14="http://schemas.microsoft.com/office/powerpoint/2010/main" val="646851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charset="-128"/>
            </a:endParaRPr>
          </a:p>
        </p:txBody>
      </p:sp>
      <p:sp>
        <p:nvSpPr>
          <p:cNvPr id="276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6D2AA4D-C1CF-C048-B6D5-BF4EFCE49D17}" type="slidenum">
              <a:rPr lang="en-US" altLang="en-US">
                <a:latin typeface="Arial" charset="0"/>
              </a:rPr>
              <a:pPr>
                <a:spcBef>
                  <a:spcPct val="0"/>
                </a:spcBef>
              </a:pPr>
              <a:t>16</a:t>
            </a:fld>
            <a:endParaRPr lang="en-US" altLang="en-US">
              <a:latin typeface="Arial" charset="0"/>
            </a:endParaRPr>
          </a:p>
        </p:txBody>
      </p:sp>
    </p:spTree>
    <p:extLst>
      <p:ext uri="{BB962C8B-B14F-4D97-AF65-F5344CB8AC3E}">
        <p14:creationId xmlns:p14="http://schemas.microsoft.com/office/powerpoint/2010/main" val="755627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charset="-128"/>
            </a:endParaRP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02D04DE-512F-C841-8C4F-3EA71766D308}" type="slidenum">
              <a:rPr lang="en-US" altLang="en-US">
                <a:latin typeface="Arial" charset="0"/>
              </a:rPr>
              <a:pPr>
                <a:spcBef>
                  <a:spcPct val="0"/>
                </a:spcBef>
              </a:pPr>
              <a:t>17</a:t>
            </a:fld>
            <a:endParaRPr lang="en-US" altLang="en-US">
              <a:latin typeface="Arial" charset="0"/>
            </a:endParaRPr>
          </a:p>
        </p:txBody>
      </p:sp>
    </p:spTree>
    <p:extLst>
      <p:ext uri="{BB962C8B-B14F-4D97-AF65-F5344CB8AC3E}">
        <p14:creationId xmlns:p14="http://schemas.microsoft.com/office/powerpoint/2010/main" val="163120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charset="-128"/>
              </a:rPr>
              <a:t>2 </a:t>
            </a:r>
            <a:r>
              <a:rPr lang="en-US" altLang="en-US" dirty="0" err="1">
                <a:ea typeface="ＭＳ Ｐゴシック" charset="-128"/>
              </a:rPr>
              <a:t>espèces</a:t>
            </a:r>
            <a:r>
              <a:rPr lang="en-US" altLang="en-US" dirty="0">
                <a:ea typeface="ＭＳ Ｐゴシック" charset="-128"/>
              </a:rPr>
              <a:t> de </a:t>
            </a:r>
            <a:r>
              <a:rPr lang="en-US" altLang="en-US" dirty="0" err="1">
                <a:ea typeface="ＭＳ Ｐゴシック" charset="-128"/>
              </a:rPr>
              <a:t>chêne</a:t>
            </a:r>
            <a:endParaRPr lang="en-US" altLang="en-US" dirty="0">
              <a:ea typeface="ＭＳ Ｐゴシック" charset="-128"/>
            </a:endParaRPr>
          </a:p>
        </p:txBody>
      </p:sp>
      <p:sp>
        <p:nvSpPr>
          <p:cNvPr id="31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E3A97E0-0605-CD42-A9DF-C161AA62A112}" type="slidenum">
              <a:rPr lang="en-US" altLang="en-US">
                <a:latin typeface="Arial" charset="0"/>
              </a:rPr>
              <a:pPr>
                <a:spcBef>
                  <a:spcPct val="0"/>
                </a:spcBef>
              </a:pPr>
              <a:t>18</a:t>
            </a:fld>
            <a:endParaRPr lang="en-US" altLang="en-US">
              <a:latin typeface="Arial" charset="0"/>
            </a:endParaRPr>
          </a:p>
        </p:txBody>
      </p:sp>
    </p:spTree>
    <p:extLst>
      <p:ext uri="{BB962C8B-B14F-4D97-AF65-F5344CB8AC3E}">
        <p14:creationId xmlns:p14="http://schemas.microsoft.com/office/powerpoint/2010/main" val="45751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4" name="Text Placeholder 3"/>
          <p:cNvSpPr>
            <a:spLocks noGrp="1"/>
          </p:cNvSpPr>
          <p:nvPr>
            <p:ph type="body" sz="quarter" idx="10"/>
          </p:nvPr>
        </p:nvSpPr>
        <p:spPr>
          <a:xfrm>
            <a:off x="220663" y="650082"/>
            <a:ext cx="8229600" cy="3993356"/>
          </a:xfrm>
        </p:spPr>
        <p:txBody>
          <a:bodyPr/>
          <a:lstStyle/>
          <a:p>
            <a:pPr lvl="0"/>
            <a:r>
              <a:rPr lang="en-US" dirty="0"/>
              <a:t>Click to edit Master text styles</a:t>
            </a:r>
          </a:p>
        </p:txBody>
      </p:sp>
    </p:spTree>
    <p:extLst>
      <p:ext uri="{BB962C8B-B14F-4D97-AF65-F5344CB8AC3E}">
        <p14:creationId xmlns:p14="http://schemas.microsoft.com/office/powerpoint/2010/main" val="192702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99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vert="horz" wrap="square" lIns="91440" tIns="45720" rIns="91440" bIns="45720" numCol="1" anchor="t" anchorCtr="0" compatLnSpc="1">
            <a:prstTxWarp prst="textNoShape">
              <a:avLst/>
            </a:prstTxWarp>
          </a:bodyPr>
          <a:lstStyle>
            <a:lvl1pPr>
              <a:defRPr sz="1350"/>
            </a:lvl1pPr>
          </a:lstStyle>
          <a:p>
            <a:pPr>
              <a:defRPr/>
            </a:pPr>
            <a:fld id="{505BE36A-4A62-6443-B18B-43EA992A3E41}" type="datetime1">
              <a:rPr lang="en-US" smtClean="0"/>
              <a:t>10/6/2021</a:t>
            </a:fld>
            <a:endParaRPr lang="en-US"/>
          </a:p>
        </p:txBody>
      </p:sp>
      <p:sp>
        <p:nvSpPr>
          <p:cNvPr id="5" name="Footer Placeholder 4"/>
          <p:cNvSpPr>
            <a:spLocks noGrp="1"/>
          </p:cNvSpPr>
          <p:nvPr>
            <p:ph type="ftr" sz="quarter" idx="11"/>
          </p:nvPr>
        </p:nvSpPr>
        <p:spPr>
          <a:xfrm>
            <a:off x="3124200" y="4767266"/>
            <a:ext cx="2895600" cy="273844"/>
          </a:xfrm>
          <a:prstGeom prst="rect">
            <a:avLst/>
          </a:prstGeom>
        </p:spPr>
        <p:txBody>
          <a:bodyPr/>
          <a:lstStyle>
            <a:lvl1pPr>
              <a:defRPr sz="1350">
                <a:ea typeface="ＭＳ Ｐゴシック" pitchFamily="-111" charset="-128"/>
                <a:cs typeface="+mn-cs"/>
              </a:defRPr>
            </a:lvl1pPr>
          </a:lstStyle>
          <a:p>
            <a:pPr>
              <a:defRPr/>
            </a:pPr>
            <a:endParaRPr lang="en-US"/>
          </a:p>
        </p:txBody>
      </p:sp>
      <p:sp>
        <p:nvSpPr>
          <p:cNvPr id="6" name="Slide Number Placeholder 5"/>
          <p:cNvSpPr>
            <a:spLocks noGrp="1"/>
          </p:cNvSpPr>
          <p:nvPr>
            <p:ph type="sldNum" sz="quarter" idx="12"/>
          </p:nvPr>
        </p:nvSpPr>
        <p:spPr>
          <a:xfrm>
            <a:off x="6553200" y="4767266"/>
            <a:ext cx="2133600" cy="273844"/>
          </a:xfrm>
          <a:prstGeom prst="rect">
            <a:avLst/>
          </a:prstGeom>
        </p:spPr>
        <p:txBody>
          <a:bodyPr vert="horz" wrap="square" lIns="91440" tIns="45720" rIns="91440" bIns="45720" numCol="1" anchor="t" anchorCtr="0" compatLnSpc="1">
            <a:prstTxWarp prst="textNoShape">
              <a:avLst/>
            </a:prstTxWarp>
          </a:bodyPr>
          <a:lstStyle>
            <a:lvl1pPr>
              <a:defRPr sz="1350"/>
            </a:lvl1pPr>
          </a:lstStyle>
          <a:p>
            <a:pPr>
              <a:defRPr/>
            </a:pPr>
            <a:fld id="{B5D97648-6547-E84E-B692-40E927C105F3}" type="slidenum">
              <a:rPr lang="en-US"/>
              <a:pPr>
                <a:defRPr/>
              </a:pPr>
              <a:t>‹Nr.›</a:t>
            </a:fld>
            <a:endParaRPr lang="en-US"/>
          </a:p>
        </p:txBody>
      </p:sp>
    </p:spTree>
    <p:extLst>
      <p:ext uri="{BB962C8B-B14F-4D97-AF65-F5344CB8AC3E}">
        <p14:creationId xmlns:p14="http://schemas.microsoft.com/office/powerpoint/2010/main" val="44129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F3A9BEED-DF34-0549-A61F-98895FA5D95E}" type="datetimeFigureOut">
              <a:rPr lang="en-US" smtClean="0"/>
              <a:pPr/>
              <a:t>10/6/2021</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ACD4E4D8-3A67-434D-B816-92E86F661570}" type="slidenum">
              <a:rPr lang="en-US" smtClean="0"/>
              <a:pPr/>
              <a:t>‹Nr.›</a:t>
            </a:fld>
            <a:endParaRPr lang="en-US"/>
          </a:p>
        </p:txBody>
      </p:sp>
    </p:spTree>
    <p:extLst>
      <p:ext uri="{BB962C8B-B14F-4D97-AF65-F5344CB8AC3E}">
        <p14:creationId xmlns:p14="http://schemas.microsoft.com/office/powerpoint/2010/main" val="163493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369332"/>
          </a:xfrm>
        </p:spPr>
        <p:txBody>
          <a:bodyPr/>
          <a:lstStyle/>
          <a:p>
            <a:r>
              <a:rPr lang="fr-CH"/>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CH"/>
              <a:t>Click to edit Master subtitle style</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a:lstStyle/>
          <a:p>
            <a:fld id="{C4A6906F-56AD-FA44-8200-6D3652CBCF64}" type="datetime1">
              <a:rPr lang="en-US" smtClean="0"/>
              <a:t>10/6/2021</a:t>
            </a:fld>
            <a:endParaRPr lang="en-US"/>
          </a:p>
        </p:txBody>
      </p:sp>
      <p:sp>
        <p:nvSpPr>
          <p:cNvPr id="5" name="Footer Placeholder 4"/>
          <p:cNvSpPr>
            <a:spLocks noGrp="1"/>
          </p:cNvSpPr>
          <p:nvPr>
            <p:ph type="ftr" sz="quarter" idx="11"/>
          </p:nvPr>
        </p:nvSpPr>
        <p:spPr>
          <a:xfrm>
            <a:off x="3124200" y="4767266"/>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6"/>
            <a:ext cx="2133600" cy="273844"/>
          </a:xfrm>
          <a:prstGeom prst="rect">
            <a:avLst/>
          </a:prstGeom>
        </p:spPr>
        <p:txBody>
          <a:bodyPr/>
          <a:lstStyle/>
          <a:p>
            <a:fld id="{F534E0B6-45FD-9D49-BDB1-40D3CFF5BE6F}" type="slidenum">
              <a:rPr lang="en-US" smtClean="0"/>
              <a:pPr/>
              <a:t>‹Nr.›</a:t>
            </a:fld>
            <a:endParaRPr lang="en-US"/>
          </a:p>
        </p:txBody>
      </p:sp>
    </p:spTree>
    <p:extLst>
      <p:ext uri="{BB962C8B-B14F-4D97-AF65-F5344CB8AC3E}">
        <p14:creationId xmlns:p14="http://schemas.microsoft.com/office/powerpoint/2010/main" val="161327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 Bullet points">
  <p:cSld name="SLIDE - Bullet points">
    <p:spTree>
      <p:nvGrpSpPr>
        <p:cNvPr id="1" name="Shape 23"/>
        <p:cNvGrpSpPr/>
        <p:nvPr/>
      </p:nvGrpSpPr>
      <p:grpSpPr>
        <a:xfrm>
          <a:off x="0" y="0"/>
          <a:ext cx="0" cy="0"/>
          <a:chOff x="0" y="0"/>
          <a:chExt cx="0" cy="0"/>
        </a:xfrm>
      </p:grpSpPr>
      <p:cxnSp>
        <p:nvCxnSpPr>
          <p:cNvPr id="24" name="Google Shape;24;p16"/>
          <p:cNvCxnSpPr/>
          <p:nvPr/>
        </p:nvCxnSpPr>
        <p:spPr>
          <a:xfrm>
            <a:off x="0" y="1260569"/>
            <a:ext cx="611188" cy="0"/>
          </a:xfrm>
          <a:prstGeom prst="straightConnector1">
            <a:avLst/>
          </a:prstGeom>
          <a:noFill/>
          <a:ln w="38100" cap="flat" cmpd="sng">
            <a:solidFill>
              <a:srgbClr val="E30613"/>
            </a:solidFill>
            <a:prstDash val="solid"/>
            <a:miter lim="800000"/>
            <a:headEnd type="none" w="sm" len="sm"/>
            <a:tailEnd type="none" w="sm" len="sm"/>
          </a:ln>
        </p:spPr>
      </p:cxnSp>
      <p:sp>
        <p:nvSpPr>
          <p:cNvPr id="25" name="Google Shape;25;p16"/>
          <p:cNvSpPr txBox="1">
            <a:spLocks noGrp="1"/>
          </p:cNvSpPr>
          <p:nvPr>
            <p:ph type="body" idx="1"/>
          </p:nvPr>
        </p:nvSpPr>
        <p:spPr>
          <a:xfrm>
            <a:off x="611192" y="1545431"/>
            <a:ext cx="7921625" cy="972741"/>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563"/>
              </a:spcBef>
              <a:spcAft>
                <a:spcPts val="0"/>
              </a:spcAft>
              <a:buClr>
                <a:srgbClr val="E30613"/>
              </a:buClr>
              <a:buSzPts val="2400"/>
              <a:buFont typeface="Arial"/>
              <a:buNone/>
              <a:defRPr sz="1800" b="1" i="0" u="none" strike="noStrike" cap="none">
                <a:solidFill>
                  <a:srgbClr val="E30613"/>
                </a:solidFill>
                <a:latin typeface="Calibri"/>
                <a:ea typeface="Calibri"/>
                <a:cs typeface="Calibri"/>
                <a:sym typeface="Calibri"/>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3pPr>
            <a:lvl4pPr marL="1371600" marR="0" lvl="3"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4pPr>
            <a:lvl5pPr marL="1714500" marR="0" lvl="4"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5pPr>
            <a:lvl6pPr marL="2057400" marR="0" lvl="5"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6pPr>
            <a:lvl7pPr marL="2400300" marR="0" lvl="6"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7pPr>
            <a:lvl8pPr marL="2743200" marR="0" lvl="7"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8pPr>
            <a:lvl9pPr marL="3086100" marR="0" lvl="8"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 name="Google Shape;26;p16"/>
          <p:cNvSpPr txBox="1">
            <a:spLocks noGrp="1"/>
          </p:cNvSpPr>
          <p:nvPr>
            <p:ph type="body" idx="2"/>
          </p:nvPr>
        </p:nvSpPr>
        <p:spPr>
          <a:xfrm>
            <a:off x="611189" y="2518174"/>
            <a:ext cx="7921624" cy="1844278"/>
          </a:xfrm>
          <a:prstGeom prst="rect">
            <a:avLst/>
          </a:prstGeom>
          <a:noFill/>
          <a:ln>
            <a:noFill/>
          </a:ln>
        </p:spPr>
        <p:txBody>
          <a:bodyPr spcFirstLastPara="1" wrap="square" lIns="91425" tIns="45700" rIns="91425" bIns="45700" anchor="t" anchorCtr="0">
            <a:noAutofit/>
          </a:bodyPr>
          <a:lstStyle>
            <a:lvl1pPr marL="342900" marR="0" lvl="0" indent="-247650" algn="l" rtl="0">
              <a:lnSpc>
                <a:spcPct val="90000"/>
              </a:lnSpc>
              <a:spcBef>
                <a:spcPts val="563"/>
              </a:spcBef>
              <a:spcAft>
                <a:spcPts val="0"/>
              </a:spcAft>
              <a:buClr>
                <a:srgbClr val="0099FF"/>
              </a:buClr>
              <a:buSzPts val="1600"/>
              <a:buFont typeface="Arial"/>
              <a:buChar char="–"/>
              <a:defRPr sz="1200" b="0" i="0" u="none" strike="noStrike" cap="none">
                <a:solidFill>
                  <a:schemeClr val="dk1"/>
                </a:solidFill>
                <a:latin typeface="Calibri"/>
                <a:ea typeface="Calibri"/>
                <a:cs typeface="Calibri"/>
                <a:sym typeface="Calibri"/>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3pPr>
            <a:lvl4pPr marL="1371600" marR="0" lvl="3"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4pPr>
            <a:lvl5pPr marL="1714500" marR="0" lvl="4"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5pPr>
            <a:lvl6pPr marL="2057400" marR="0" lvl="5"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6pPr>
            <a:lvl7pPr marL="2400300" marR="0" lvl="6"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7pPr>
            <a:lvl8pPr marL="2743200" marR="0" lvl="7"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8pPr>
            <a:lvl9pPr marL="3086100" marR="0" lvl="8"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7" name="Google Shape;27;p16"/>
          <p:cNvSpPr txBox="1">
            <a:spLocks noGrp="1"/>
          </p:cNvSpPr>
          <p:nvPr>
            <p:ph type="title"/>
          </p:nvPr>
        </p:nvSpPr>
        <p:spPr>
          <a:xfrm>
            <a:off x="615681" y="438152"/>
            <a:ext cx="6394720" cy="77146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0099FF"/>
              </a:buClr>
              <a:buSzPts val="3600"/>
              <a:buFont typeface="Calibri"/>
              <a:buNone/>
              <a:defRPr sz="2700" b="1" i="0" u="none" strike="noStrike" cap="none">
                <a:solidFill>
                  <a:srgbClr val="0099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28" name="Google Shape;28;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22307" y="438151"/>
            <a:ext cx="510902" cy="487679"/>
          </a:xfrm>
          <a:prstGeom prst="rect">
            <a:avLst/>
          </a:prstGeom>
          <a:noFill/>
          <a:ln>
            <a:noFill/>
          </a:ln>
          <a:effectLst>
            <a:outerShdw blurRad="50800" dist="50800" dir="5400000" sx="1000" sy="1000" algn="ctr" rotWithShape="0">
              <a:srgbClr val="000000">
                <a:alpha val="42352"/>
              </a:srgbClr>
            </a:outerShdw>
          </a:effectLst>
        </p:spPr>
      </p:pic>
      <p:sp>
        <p:nvSpPr>
          <p:cNvPr id="29" name="Google Shape;29;p16"/>
          <p:cNvSpPr txBox="1">
            <a:spLocks noGrp="1"/>
          </p:cNvSpPr>
          <p:nvPr>
            <p:ph type="body" idx="3"/>
          </p:nvPr>
        </p:nvSpPr>
        <p:spPr>
          <a:xfrm>
            <a:off x="-1" y="925829"/>
            <a:ext cx="610792" cy="347366"/>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90000"/>
              </a:lnSpc>
              <a:spcBef>
                <a:spcPts val="563"/>
              </a:spcBef>
              <a:spcAft>
                <a:spcPts val="0"/>
              </a:spcAft>
              <a:buClr>
                <a:schemeClr val="accent1"/>
              </a:buClr>
              <a:buSzPts val="2000"/>
              <a:buFont typeface="Arial"/>
              <a:buNone/>
              <a:defRPr sz="1500" b="1" i="0" u="none" strike="noStrike" cap="none">
                <a:solidFill>
                  <a:schemeClr val="accent1"/>
                </a:solidFill>
                <a:latin typeface="Calibri"/>
                <a:ea typeface="Calibri"/>
                <a:cs typeface="Calibri"/>
                <a:sym typeface="Calibri"/>
              </a:defRPr>
            </a:lvl1pPr>
            <a:lvl2pPr marL="685800" marR="0" lvl="1" indent="-257175" algn="l" rtl="0">
              <a:lnSpc>
                <a:spcPct val="90000"/>
              </a:lnSpc>
              <a:spcBef>
                <a:spcPts val="281"/>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2pPr>
            <a:lvl3pPr marL="1028700" marR="0" lvl="2" indent="-242888" algn="l" rtl="0">
              <a:lnSpc>
                <a:spcPct val="90000"/>
              </a:lnSpc>
              <a:spcBef>
                <a:spcPts val="281"/>
              </a:spcBef>
              <a:spcAft>
                <a:spcPts val="0"/>
              </a:spcAft>
              <a:buClr>
                <a:schemeClr val="dk1"/>
              </a:buClr>
              <a:buSzPts val="1500"/>
              <a:buFont typeface="Arial"/>
              <a:buChar char="•"/>
              <a:defRPr sz="1125" b="0" i="0" u="none" strike="noStrike" cap="none">
                <a:solidFill>
                  <a:schemeClr val="dk1"/>
                </a:solidFill>
                <a:latin typeface="Calibri"/>
                <a:ea typeface="Calibri"/>
                <a:cs typeface="Calibri"/>
                <a:sym typeface="Calibri"/>
              </a:defRPr>
            </a:lvl3pPr>
            <a:lvl4pPr marL="1371600" marR="0" lvl="3"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4pPr>
            <a:lvl5pPr marL="1714500" marR="0" lvl="4"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5pPr>
            <a:lvl6pPr marL="2057400" marR="0" lvl="5"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6pPr>
            <a:lvl7pPr marL="2400300" marR="0" lvl="6"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7pPr>
            <a:lvl8pPr marL="2743200" marR="0" lvl="7"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8pPr>
            <a:lvl9pPr marL="3086100" marR="0" lvl="8" indent="-235791" algn="l" rtl="0">
              <a:lnSpc>
                <a:spcPct val="90000"/>
              </a:lnSpc>
              <a:spcBef>
                <a:spcPts val="281"/>
              </a:spcBef>
              <a:spcAft>
                <a:spcPts val="0"/>
              </a:spcAft>
              <a:buClr>
                <a:schemeClr val="dk1"/>
              </a:buClr>
              <a:buSzPts val="1351"/>
              <a:buFont typeface="Arial"/>
              <a:buChar char="•"/>
              <a:defRPr sz="1013" b="0" i="0" u="none" strike="noStrike" cap="none">
                <a:solidFill>
                  <a:schemeClr val="dk1"/>
                </a:solidFill>
                <a:latin typeface="Calibri"/>
                <a:ea typeface="Calibri"/>
                <a:cs typeface="Calibri"/>
                <a:sym typeface="Calibri"/>
              </a:defRPr>
            </a:lvl9pPr>
          </a:lstStyle>
          <a:p>
            <a:endParaRPr/>
          </a:p>
        </p:txBody>
      </p:sp>
      <p:pic>
        <p:nvPicPr>
          <p:cNvPr id="30" name="Google Shape;30;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0790" y="270662"/>
            <a:ext cx="1602354" cy="403993"/>
          </a:xfrm>
          <a:prstGeom prst="rect">
            <a:avLst/>
          </a:prstGeom>
          <a:noFill/>
          <a:ln>
            <a:noFill/>
          </a:ln>
        </p:spPr>
      </p:pic>
    </p:spTree>
    <p:extLst>
      <p:ext uri="{BB962C8B-B14F-4D97-AF65-F5344CB8AC3E}">
        <p14:creationId xmlns:p14="http://schemas.microsoft.com/office/powerpoint/2010/main" val="377055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4" name="Text Placeholder 3"/>
          <p:cNvSpPr>
            <a:spLocks noGrp="1"/>
          </p:cNvSpPr>
          <p:nvPr>
            <p:ph type="body" sz="quarter" idx="10"/>
          </p:nvPr>
        </p:nvSpPr>
        <p:spPr>
          <a:xfrm>
            <a:off x="220663" y="628650"/>
            <a:ext cx="8229600" cy="3893344"/>
          </a:xfrm>
        </p:spPr>
        <p:txBody>
          <a:bodyPr>
            <a:normAutofit/>
          </a:bodyPr>
          <a:lstStyle>
            <a:lvl1pPr marL="0" indent="0">
              <a:buNone/>
              <a:defRPr sz="1350"/>
            </a:lvl1pPr>
          </a:lstStyle>
          <a:p>
            <a:pPr lvl="0"/>
            <a:r>
              <a:rPr lang="en-US" dirty="0"/>
              <a:t>Click to edit Master text styles</a:t>
            </a:r>
          </a:p>
        </p:txBody>
      </p:sp>
    </p:spTree>
    <p:extLst>
      <p:ext uri="{BB962C8B-B14F-4D97-AF65-F5344CB8AC3E}">
        <p14:creationId xmlns:p14="http://schemas.microsoft.com/office/powerpoint/2010/main" val="124921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4" name="Rechteck 6"/>
          <p:cNvSpPr/>
          <p:nvPr userDrawn="1"/>
        </p:nvSpPr>
        <p:spPr>
          <a:xfrm>
            <a:off x="0" y="4667250"/>
            <a:ext cx="9144000" cy="476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350">
              <a:solidFill>
                <a:schemeClr val="bg2"/>
              </a:solidFill>
            </a:endParaRPr>
          </a:p>
        </p:txBody>
      </p:sp>
      <p:pic>
        <p:nvPicPr>
          <p:cNvPr id="5" name="Bild 22" descr="LCSB_logo_kurz_4c.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5800" y="4657725"/>
            <a:ext cx="6604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Bild 24" descr="uni_logo_ohne_kontur.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20664" y="4705350"/>
            <a:ext cx="663575" cy="406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
          <p:cNvSpPr txBox="1">
            <a:spLocks noChangeArrowheads="1"/>
          </p:cNvSpPr>
          <p:nvPr userDrawn="1"/>
        </p:nvSpPr>
        <p:spPr bwMode="auto">
          <a:xfrm>
            <a:off x="990601" y="4847035"/>
            <a:ext cx="7248525" cy="207749"/>
          </a:xfrm>
          <a:prstGeom prst="rect">
            <a:avLst/>
          </a:prstGeom>
          <a:noFill/>
          <a:ln>
            <a:noFill/>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fld id="{71060208-57BC-2845-8615-F3E1588584A0}" type="datetime2">
              <a:rPr lang="en-US" altLang="en-US" sz="750" smtClean="0">
                <a:solidFill>
                  <a:schemeClr val="bg2"/>
                </a:solidFill>
              </a:rPr>
              <a:pPr eaLnBrk="1" hangingPunct="1">
                <a:defRPr/>
              </a:pPr>
              <a:t>Wednesday, October 6, 2021</a:t>
            </a:fld>
            <a:r>
              <a:rPr lang="en-US" altLang="en-US" sz="750">
                <a:solidFill>
                  <a:schemeClr val="bg2"/>
                </a:solidFill>
              </a:rPr>
              <a:t> 				</a:t>
            </a:r>
            <a:fld id="{86911F22-0CB3-C54B-9101-41F6D77DA756}" type="slidenum">
              <a:rPr lang="fr-CH" altLang="en-US" sz="750" smtClean="0">
                <a:solidFill>
                  <a:schemeClr val="bg2"/>
                </a:solidFill>
              </a:rPr>
              <a:pPr eaLnBrk="1" hangingPunct="1">
                <a:defRPr/>
              </a:pPr>
              <a:t>‹Nr.›</a:t>
            </a:fld>
            <a:endParaRPr lang="en-US" altLang="en-US" sz="750">
              <a:solidFill>
                <a:schemeClr val="bg2"/>
              </a:solidFill>
            </a:endParaRPr>
          </a:p>
        </p:txBody>
      </p:sp>
      <p:cxnSp>
        <p:nvCxnSpPr>
          <p:cNvPr id="8" name="Straight Connector 7"/>
          <p:cNvCxnSpPr/>
          <p:nvPr userDrawn="1"/>
        </p:nvCxnSpPr>
        <p:spPr>
          <a:xfrm>
            <a:off x="0" y="481013"/>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Date Placeholder 3"/>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z="1350"/>
            </a:lvl1pPr>
          </a:lstStyle>
          <a:p>
            <a:pPr>
              <a:defRPr/>
            </a:pPr>
            <a:fld id="{D29E6F6D-35D4-3D4B-8572-D5627E2D335D}" type="datetime1">
              <a:rPr lang="en-US" altLang="en-US"/>
              <a:pPr>
                <a:defRPr/>
              </a:pPr>
              <a:t>10/6/2021</a:t>
            </a:fld>
            <a:endParaRPr lang="en-US" altLang="en-US"/>
          </a:p>
        </p:txBody>
      </p:sp>
      <p:sp>
        <p:nvSpPr>
          <p:cNvPr id="10" name="Footer Placeholder 4"/>
          <p:cNvSpPr>
            <a:spLocks noGrp="1"/>
          </p:cNvSpPr>
          <p:nvPr>
            <p:ph type="ftr" sz="quarter" idx="11"/>
          </p:nvPr>
        </p:nvSpPr>
        <p:spPr>
          <a:xfrm>
            <a:off x="3124200" y="4767263"/>
            <a:ext cx="2895600" cy="273844"/>
          </a:xfrm>
          <a:prstGeom prst="rect">
            <a:avLst/>
          </a:prstGeom>
        </p:spPr>
        <p:txBody>
          <a:bodyPr/>
          <a:lstStyle>
            <a:lvl1pPr eaLnBrk="1" hangingPunct="1">
              <a:defRPr sz="1350">
                <a:ea typeface="ＭＳ Ｐゴシック" pitchFamily="-111" charset="-128"/>
                <a:cs typeface="+mn-cs"/>
              </a:defRPr>
            </a:lvl1pPr>
          </a:lstStyle>
          <a:p>
            <a:pPr>
              <a:defRPr/>
            </a:pPr>
            <a:endParaRPr lang="en-US"/>
          </a:p>
        </p:txBody>
      </p:sp>
      <p:sp>
        <p:nvSpPr>
          <p:cNvPr id="11" name="Slide Number Placeholder 5"/>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z="1350"/>
            </a:lvl1pPr>
          </a:lstStyle>
          <a:p>
            <a:pPr>
              <a:defRPr/>
            </a:pPr>
            <a:fld id="{C9B629F4-B659-3F4E-B4D7-148B2C8ADB24}" type="slidenum">
              <a:rPr lang="en-US" altLang="en-US"/>
              <a:pPr>
                <a:defRPr/>
              </a:pPr>
              <a:t>‹Nr.›</a:t>
            </a:fld>
            <a:endParaRPr lang="en-US" altLang="en-US"/>
          </a:p>
        </p:txBody>
      </p:sp>
    </p:spTree>
    <p:extLst>
      <p:ext uri="{BB962C8B-B14F-4D97-AF65-F5344CB8AC3E}">
        <p14:creationId xmlns:p14="http://schemas.microsoft.com/office/powerpoint/2010/main" val="1806591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hteck 6"/>
          <p:cNvSpPr/>
          <p:nvPr userDrawn="1"/>
        </p:nvSpPr>
        <p:spPr>
          <a:xfrm>
            <a:off x="0" y="4667250"/>
            <a:ext cx="9144000" cy="476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350">
              <a:solidFill>
                <a:schemeClr val="bg2"/>
              </a:solidFill>
            </a:endParaRPr>
          </a:p>
        </p:txBody>
      </p:sp>
      <p:pic>
        <p:nvPicPr>
          <p:cNvPr id="3" name="Bild 22" descr="LCSB_logo_kurz_4c.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05800" y="4657725"/>
            <a:ext cx="6604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Bild 24" descr="uni_logo_ohne_kontur.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20664" y="4705350"/>
            <a:ext cx="663575" cy="406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userDrawn="1"/>
        </p:nvSpPr>
        <p:spPr bwMode="auto">
          <a:xfrm>
            <a:off x="990601" y="4847035"/>
            <a:ext cx="7248525" cy="207749"/>
          </a:xfrm>
          <a:prstGeom prst="rect">
            <a:avLst/>
          </a:prstGeom>
          <a:noFill/>
          <a:ln>
            <a:noFill/>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fld id="{562C8414-A23B-904E-8FE8-AC0DA4A1C8CA}" type="datetime2">
              <a:rPr lang="en-US" altLang="en-US" sz="750" smtClean="0">
                <a:solidFill>
                  <a:schemeClr val="bg2"/>
                </a:solidFill>
              </a:rPr>
              <a:pPr eaLnBrk="1" hangingPunct="1">
                <a:defRPr/>
              </a:pPr>
              <a:t>Wednesday, October 6, 2021</a:t>
            </a:fld>
            <a:r>
              <a:rPr lang="en-US" altLang="en-US" sz="750">
                <a:solidFill>
                  <a:schemeClr val="bg2"/>
                </a:solidFill>
              </a:rPr>
              <a:t> 				</a:t>
            </a:r>
            <a:fld id="{5687A58A-6B65-0447-AA6A-B95BC9EC0C13}" type="slidenum">
              <a:rPr lang="fr-CH" altLang="en-US" sz="750" smtClean="0">
                <a:solidFill>
                  <a:schemeClr val="bg2"/>
                </a:solidFill>
              </a:rPr>
              <a:pPr eaLnBrk="1" hangingPunct="1">
                <a:defRPr/>
              </a:pPr>
              <a:t>‹Nr.›</a:t>
            </a:fld>
            <a:endParaRPr lang="en-US" altLang="en-US" sz="750">
              <a:solidFill>
                <a:schemeClr val="bg2"/>
              </a:solidFill>
            </a:endParaRPr>
          </a:p>
        </p:txBody>
      </p:sp>
      <p:cxnSp>
        <p:nvCxnSpPr>
          <p:cNvPr id="6" name="Straight Connector 5"/>
          <p:cNvCxnSpPr/>
          <p:nvPr userDrawn="1"/>
        </p:nvCxnSpPr>
        <p:spPr>
          <a:xfrm>
            <a:off x="0" y="481013"/>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Date Placeholder 1"/>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DBE2F84-8474-324E-83E8-6FCFF51F606C}" type="datetime1">
              <a:rPr lang="en-US" altLang="en-US"/>
              <a:pPr>
                <a:defRPr/>
              </a:pPr>
              <a:t>10/6/2021</a:t>
            </a:fld>
            <a:endParaRPr lang="en-US" altLang="en-US"/>
          </a:p>
        </p:txBody>
      </p:sp>
      <p:sp>
        <p:nvSpPr>
          <p:cNvPr id="8" name="Footer Placeholder 2"/>
          <p:cNvSpPr>
            <a:spLocks noGrp="1"/>
          </p:cNvSpPr>
          <p:nvPr>
            <p:ph type="ftr" sz="quarter" idx="11"/>
          </p:nvPr>
        </p:nvSpPr>
        <p:spPr>
          <a:xfrm>
            <a:off x="3124200" y="4767263"/>
            <a:ext cx="2895600" cy="273844"/>
          </a:xfrm>
          <a:prstGeom prst="rect">
            <a:avLst/>
          </a:prstGeom>
        </p:spPr>
        <p:txBody>
          <a:bodyPr/>
          <a:lstStyle>
            <a:lvl1pPr eaLnBrk="1" hangingPunct="1">
              <a:defRPr>
                <a:ea typeface="ＭＳ Ｐゴシック" charset="0"/>
                <a:cs typeface="ＭＳ Ｐゴシック" charset="0"/>
              </a:defRPr>
            </a:lvl1pPr>
          </a:lstStyle>
          <a:p>
            <a:pPr>
              <a:defRPr/>
            </a:pPr>
            <a:endParaRPr lang="en-US"/>
          </a:p>
        </p:txBody>
      </p:sp>
      <p:sp>
        <p:nvSpPr>
          <p:cNvPr id="9" name="Slide Number Placeholder 3"/>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7E5718B-2B0C-9042-8738-746078319246}" type="slidenum">
              <a:rPr lang="en-US" altLang="en-US"/>
              <a:pPr>
                <a:defRPr/>
              </a:pPr>
              <a:t>‹Nr.›</a:t>
            </a:fld>
            <a:endParaRPr lang="en-US" altLang="en-US"/>
          </a:p>
        </p:txBody>
      </p:sp>
    </p:spTree>
    <p:extLst>
      <p:ext uri="{BB962C8B-B14F-4D97-AF65-F5344CB8AC3E}">
        <p14:creationId xmlns:p14="http://schemas.microsoft.com/office/powerpoint/2010/main" val="10775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369332"/>
          </a:xfrm>
        </p:spPr>
        <p:txBody>
          <a:bodyPr/>
          <a:lstStyle/>
          <a:p>
            <a:r>
              <a:rPr lang="fr-CH"/>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CH"/>
              <a:t>Click to edit Master subtitle style</a:t>
            </a:r>
            <a:endParaRPr lang="en-US"/>
          </a:p>
        </p:txBody>
      </p:sp>
      <p:sp>
        <p:nvSpPr>
          <p:cNvPr id="4" name="Date Placeholder 3"/>
          <p:cNvSpPr>
            <a:spLocks noGrp="1"/>
          </p:cNvSpPr>
          <p:nvPr>
            <p:ph type="dt" sz="half" idx="10"/>
          </p:nvPr>
        </p:nvSpPr>
        <p:spPr>
          <a:xfrm>
            <a:off x="457200" y="4767266"/>
            <a:ext cx="2133600" cy="273844"/>
          </a:xfrm>
          <a:prstGeom prst="rect">
            <a:avLst/>
          </a:prstGeom>
        </p:spPr>
        <p:txBody>
          <a:bodyPr/>
          <a:lstStyle/>
          <a:p>
            <a:fld id="{C4A6906F-56AD-FA44-8200-6D3652CBCF64}" type="datetime1">
              <a:rPr lang="en-US" smtClean="0"/>
              <a:t>10/6/2021</a:t>
            </a:fld>
            <a:endParaRPr lang="en-US"/>
          </a:p>
        </p:txBody>
      </p:sp>
      <p:sp>
        <p:nvSpPr>
          <p:cNvPr id="5" name="Footer Placeholder 4"/>
          <p:cNvSpPr>
            <a:spLocks noGrp="1"/>
          </p:cNvSpPr>
          <p:nvPr>
            <p:ph type="ftr" sz="quarter" idx="11"/>
          </p:nvPr>
        </p:nvSpPr>
        <p:spPr>
          <a:xfrm>
            <a:off x="3124200" y="4767266"/>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6"/>
            <a:ext cx="2133600" cy="273844"/>
          </a:xfrm>
          <a:prstGeom prst="rect">
            <a:avLst/>
          </a:prstGeom>
        </p:spPr>
        <p:txBody>
          <a:bodyPr/>
          <a:lstStyle/>
          <a:p>
            <a:fld id="{F534E0B6-45FD-9D49-BDB1-40D3CFF5BE6F}" type="slidenum">
              <a:rPr lang="en-US" smtClean="0"/>
              <a:pPr/>
              <a:t>‹Nr.›</a:t>
            </a:fld>
            <a:endParaRPr lang="en-US"/>
          </a:p>
        </p:txBody>
      </p:sp>
    </p:spTree>
    <p:extLst>
      <p:ext uri="{BB962C8B-B14F-4D97-AF65-F5344CB8AC3E}">
        <p14:creationId xmlns:p14="http://schemas.microsoft.com/office/powerpoint/2010/main" val="26897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hteck 6"/>
          <p:cNvSpPr/>
          <p:nvPr userDrawn="1"/>
        </p:nvSpPr>
        <p:spPr>
          <a:xfrm>
            <a:off x="0" y="4667250"/>
            <a:ext cx="9144000" cy="476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350"/>
          </a:p>
        </p:txBody>
      </p:sp>
      <p:pic>
        <p:nvPicPr>
          <p:cNvPr id="1027" name="Bild 22" descr="LCSB_logo_kurz_4c.eps"/>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8305800" y="4657725"/>
            <a:ext cx="6604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Bild 24" descr="uni_logo_ohne_kontur.eps"/>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220664" y="4705350"/>
            <a:ext cx="663575" cy="406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Bild 7" descr="LCSB_logo_kurz_15prozent.eps"/>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rot="-600000">
            <a:off x="-449263" y="1431131"/>
            <a:ext cx="4038601"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Title Placeholder 1"/>
          <p:cNvSpPr>
            <a:spLocks noGrp="1"/>
          </p:cNvSpPr>
          <p:nvPr>
            <p:ph type="title"/>
          </p:nvPr>
        </p:nvSpPr>
        <p:spPr bwMode="auto">
          <a:xfrm>
            <a:off x="220663" y="135732"/>
            <a:ext cx="8229600" cy="36933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31" name="Text Placeholder 3"/>
          <p:cNvSpPr>
            <a:spLocks noGrp="1"/>
          </p:cNvSpPr>
          <p:nvPr>
            <p:ph type="body" idx="1"/>
          </p:nvPr>
        </p:nvSpPr>
        <p:spPr bwMode="auto">
          <a:xfrm>
            <a:off x="220663" y="607219"/>
            <a:ext cx="8229600" cy="405050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1" tx1="lt1" bg2="dk2" tx2="lt2" accent1="accent1" accent2="accent2" accent3="accent3" accent4="accent4" accent5="accent5" accent6="accent6" hlink="hlink" folHlink="folHlink"/>
  <p:sldLayoutIdLst>
    <p:sldLayoutId id="2147483733" r:id="rId1"/>
    <p:sldLayoutId id="2147483737" r:id="rId2"/>
    <p:sldLayoutId id="2147483741" r:id="rId3"/>
    <p:sldLayoutId id="2147483743" r:id="rId4"/>
    <p:sldLayoutId id="2147483745" r:id="rId5"/>
  </p:sldLayoutIdLst>
  <p:hf hdr="0" ftr="0"/>
  <p:txStyles>
    <p:titleStyle>
      <a:lvl1pPr algn="ctr" defTabSz="342900" rtl="0" eaLnBrk="0" fontAlgn="base" hangingPunct="0">
        <a:spcBef>
          <a:spcPct val="0"/>
        </a:spcBef>
        <a:spcAft>
          <a:spcPct val="0"/>
        </a:spcAft>
        <a:defRPr lang="en-US" sz="1800" kern="1200" dirty="0">
          <a:solidFill>
            <a:schemeClr val="bg2"/>
          </a:solidFill>
          <a:latin typeface="Arial" charset="0"/>
          <a:ea typeface="ＭＳ Ｐゴシック" pitchFamily="-111" charset="-128"/>
          <a:cs typeface="ＭＳ Ｐゴシック" charset="0"/>
        </a:defRPr>
      </a:lvl1pPr>
      <a:lvl2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2pPr>
      <a:lvl3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3pPr>
      <a:lvl4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4pPr>
      <a:lvl5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5pPr>
      <a:lvl6pPr marL="3429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6pPr>
      <a:lvl7pPr marL="6858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7pPr>
      <a:lvl8pPr marL="10287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8pPr>
      <a:lvl9pPr marL="13716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9pPr>
    </p:titleStyle>
    <p:bodyStyle>
      <a:lvl1pPr marL="257175" indent="-257175" algn="l" defTabSz="342900" rtl="0" eaLnBrk="0" fontAlgn="base" hangingPunct="0">
        <a:spcBef>
          <a:spcPct val="20000"/>
        </a:spcBef>
        <a:spcAft>
          <a:spcPct val="0"/>
        </a:spcAft>
        <a:buFont typeface="Arial" charset="0"/>
        <a:defRPr lang="en-US" kern="1200" dirty="0">
          <a:solidFill>
            <a:schemeClr val="bg2"/>
          </a:solidFill>
          <a:latin typeface="Arial" charset="0"/>
          <a:ea typeface="ＭＳ Ｐゴシック" pitchFamily="-111"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lang="en-US" kern="1200" dirty="0">
          <a:solidFill>
            <a:schemeClr val="bg2"/>
          </a:solidFill>
          <a:latin typeface="Arial" charset="0"/>
          <a:ea typeface="ＭＳ Ｐゴシック" pitchFamily="-111" charset="-128"/>
          <a:cs typeface="+mn-cs"/>
        </a:defRPr>
      </a:lvl2pPr>
      <a:lvl3pPr marL="857250" indent="-171450" algn="l" defTabSz="342900" rtl="0" eaLnBrk="0" fontAlgn="base" hangingPunct="0">
        <a:spcBef>
          <a:spcPct val="20000"/>
        </a:spcBef>
        <a:spcAft>
          <a:spcPct val="0"/>
        </a:spcAft>
        <a:buFont typeface="Arial" charset="0"/>
        <a:buChar char="•"/>
        <a:defRPr lang="en-US" kern="1200" dirty="0">
          <a:solidFill>
            <a:schemeClr val="bg2"/>
          </a:solidFill>
          <a:latin typeface="Arial" charset="0"/>
          <a:ea typeface="ＭＳ Ｐゴシック" pitchFamily="-111" charset="-128"/>
          <a:cs typeface="+mn-cs"/>
        </a:defRPr>
      </a:lvl3pPr>
      <a:lvl4pPr marL="1200150" indent="-171450" algn="l" defTabSz="342900" rtl="0" eaLnBrk="0" fontAlgn="base" hangingPunct="0">
        <a:spcBef>
          <a:spcPct val="20000"/>
        </a:spcBef>
        <a:spcAft>
          <a:spcPct val="0"/>
        </a:spcAft>
        <a:buFont typeface="Arial" charset="0"/>
        <a:buChar char="–"/>
        <a:defRPr lang="en-US" kern="1200" dirty="0">
          <a:solidFill>
            <a:schemeClr val="bg2"/>
          </a:solidFill>
          <a:latin typeface="Arial" charset="0"/>
          <a:ea typeface="ＭＳ Ｐゴシック" pitchFamily="-111" charset="-128"/>
          <a:cs typeface="+mn-cs"/>
        </a:defRPr>
      </a:lvl4pPr>
      <a:lvl5pPr marL="1543050" indent="-171450" algn="l" defTabSz="342900" rtl="0" eaLnBrk="0" fontAlgn="base" hangingPunct="0">
        <a:spcBef>
          <a:spcPct val="20000"/>
        </a:spcBef>
        <a:spcAft>
          <a:spcPct val="0"/>
        </a:spcAft>
        <a:buFont typeface="Arial" charset="0"/>
        <a:buChar char="»"/>
        <a:defRPr lang="en-US" kern="1200" dirty="0">
          <a:solidFill>
            <a:schemeClr val="bg2"/>
          </a:solidFill>
          <a:latin typeface="Arial" charset="0"/>
          <a:ea typeface="ＭＳ Ｐゴシック" pitchFamily="-111"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hteck 6"/>
          <p:cNvSpPr/>
          <p:nvPr userDrawn="1"/>
        </p:nvSpPr>
        <p:spPr>
          <a:xfrm>
            <a:off x="0" y="4667250"/>
            <a:ext cx="9144000" cy="476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350">
              <a:solidFill>
                <a:schemeClr val="bg2"/>
              </a:solidFill>
            </a:endParaRPr>
          </a:p>
        </p:txBody>
      </p:sp>
      <p:pic>
        <p:nvPicPr>
          <p:cNvPr id="2051" name="Bild 22" descr="LCSB_logo_kurz_4c.eps"/>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8305800" y="4657725"/>
            <a:ext cx="6604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Bild 24" descr="uni_logo_ohne_kontur.eps"/>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220664" y="4705350"/>
            <a:ext cx="663575" cy="406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Box 1"/>
          <p:cNvSpPr txBox="1">
            <a:spLocks noChangeArrowheads="1"/>
          </p:cNvSpPr>
          <p:nvPr userDrawn="1"/>
        </p:nvSpPr>
        <p:spPr bwMode="auto">
          <a:xfrm>
            <a:off x="990601" y="4847035"/>
            <a:ext cx="7248525" cy="207749"/>
          </a:xfrm>
          <a:prstGeom prst="rect">
            <a:avLst/>
          </a:prstGeom>
          <a:noFill/>
          <a:ln>
            <a:noFill/>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fld id="{56B8B018-6119-D34B-A431-456A77B601EA}" type="datetime2">
              <a:rPr lang="en-US" altLang="en-US" sz="750" smtClean="0">
                <a:solidFill>
                  <a:schemeClr val="bg2"/>
                </a:solidFill>
              </a:rPr>
              <a:pPr eaLnBrk="1" hangingPunct="1">
                <a:defRPr/>
              </a:pPr>
              <a:t>Wednesday, October 6, 2021</a:t>
            </a:fld>
            <a:r>
              <a:rPr lang="en-US" altLang="en-US" sz="750">
                <a:solidFill>
                  <a:schemeClr val="bg2"/>
                </a:solidFill>
              </a:rPr>
              <a:t> 				</a:t>
            </a:r>
            <a:fld id="{A9BDB842-919F-4C47-8BCE-EF5A685782C9}" type="slidenum">
              <a:rPr lang="fr-CH" altLang="en-US" sz="750" smtClean="0">
                <a:solidFill>
                  <a:schemeClr val="bg2"/>
                </a:solidFill>
              </a:rPr>
              <a:pPr eaLnBrk="1" hangingPunct="1">
                <a:defRPr/>
              </a:pPr>
              <a:t>‹Nr.›</a:t>
            </a:fld>
            <a:endParaRPr lang="en-US" altLang="en-US" sz="750">
              <a:solidFill>
                <a:schemeClr val="bg2"/>
              </a:solidFill>
            </a:endParaRPr>
          </a:p>
        </p:txBody>
      </p:sp>
      <p:sp>
        <p:nvSpPr>
          <p:cNvPr id="2054" name="Title Placeholder 2"/>
          <p:cNvSpPr>
            <a:spLocks noGrp="1"/>
          </p:cNvSpPr>
          <p:nvPr>
            <p:ph type="title"/>
          </p:nvPr>
        </p:nvSpPr>
        <p:spPr bwMode="auto">
          <a:xfrm>
            <a:off x="220663" y="134541"/>
            <a:ext cx="8229600" cy="36933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2055" name="Text Placeholder 3"/>
          <p:cNvSpPr>
            <a:spLocks noGrp="1"/>
          </p:cNvSpPr>
          <p:nvPr>
            <p:ph type="body" idx="1"/>
          </p:nvPr>
        </p:nvSpPr>
        <p:spPr bwMode="auto">
          <a:xfrm>
            <a:off x="220663" y="557213"/>
            <a:ext cx="8229600" cy="40005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2" name="Straight Connector 11"/>
          <p:cNvCxnSpPr/>
          <p:nvPr userDrawn="1"/>
        </p:nvCxnSpPr>
        <p:spPr>
          <a:xfrm>
            <a:off x="0" y="481013"/>
            <a:ext cx="9144000" cy="0"/>
          </a:xfrm>
          <a:prstGeom prst="line">
            <a:avLst/>
          </a:prstGeom>
        </p:spPr>
        <p:style>
          <a:lnRef idx="2">
            <a:schemeClr val="accent1"/>
          </a:lnRef>
          <a:fillRef idx="0">
            <a:schemeClr val="accent1"/>
          </a:fillRef>
          <a:effectRef idx="1">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42" r:id="rId4"/>
    <p:sldLayoutId id="2147483744" r:id="rId5"/>
  </p:sldLayoutIdLst>
  <p:hf hdr="0" ftr="0"/>
  <p:txStyles>
    <p:titleStyle>
      <a:lvl1pPr algn="ctr" defTabSz="342900" rtl="0" eaLnBrk="0" fontAlgn="base" hangingPunct="0">
        <a:spcBef>
          <a:spcPct val="0"/>
        </a:spcBef>
        <a:spcAft>
          <a:spcPct val="0"/>
        </a:spcAft>
        <a:defRPr lang="en-US" sz="1800" kern="1200" dirty="0">
          <a:solidFill>
            <a:schemeClr val="bg2"/>
          </a:solidFill>
          <a:latin typeface="Arial" charset="0"/>
          <a:ea typeface="ＭＳ Ｐゴシック" pitchFamily="-111" charset="-128"/>
          <a:cs typeface="ＭＳ Ｐゴシック" charset="0"/>
        </a:defRPr>
      </a:lvl1pPr>
      <a:lvl2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2pPr>
      <a:lvl3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3pPr>
      <a:lvl4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4pPr>
      <a:lvl5pPr algn="ctr" defTabSz="342900" rtl="0" eaLnBrk="0" fontAlgn="base" hangingPunct="0">
        <a:spcBef>
          <a:spcPct val="0"/>
        </a:spcBef>
        <a:spcAft>
          <a:spcPct val="0"/>
        </a:spcAft>
        <a:defRPr sz="1800">
          <a:solidFill>
            <a:schemeClr val="bg2"/>
          </a:solidFill>
          <a:latin typeface="Arial" pitchFamily="-111" charset="0"/>
          <a:ea typeface="ＭＳ Ｐゴシック" pitchFamily="-111" charset="-128"/>
          <a:cs typeface="ＭＳ Ｐゴシック" pitchFamily="-111" charset="-128"/>
        </a:defRPr>
      </a:lvl5pPr>
      <a:lvl6pPr marL="3429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6pPr>
      <a:lvl7pPr marL="6858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7pPr>
      <a:lvl8pPr marL="10287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8pPr>
      <a:lvl9pPr marL="1371600" algn="ctr" defTabSz="342900" rtl="0" fontAlgn="base">
        <a:spcBef>
          <a:spcPct val="0"/>
        </a:spcBef>
        <a:spcAft>
          <a:spcPct val="0"/>
        </a:spcAft>
        <a:defRPr sz="3300">
          <a:solidFill>
            <a:schemeClr val="tx1"/>
          </a:solidFill>
          <a:latin typeface="Calibri" pitchFamily="-111" charset="0"/>
          <a:ea typeface="ＭＳ Ｐゴシック" pitchFamily="-111" charset="-128"/>
          <a:cs typeface="ＭＳ Ｐゴシック" pitchFamily="-111" charset="-128"/>
        </a:defRPr>
      </a:lvl9pPr>
    </p:titleStyle>
    <p:bodyStyle>
      <a:lvl1pPr marL="257175" indent="-257175" algn="l" defTabSz="3429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ＭＳ Ｐゴシック" pitchFamily="-111" charset="-128"/>
        </a:defRPr>
      </a:lvl1pPr>
      <a:lvl2pPr marL="557213" indent="-214313" algn="l" defTabSz="342900" rtl="0" eaLnBrk="0" fontAlgn="base" hangingPunct="0">
        <a:spcBef>
          <a:spcPct val="20000"/>
        </a:spcBef>
        <a:spcAft>
          <a:spcPct val="0"/>
        </a:spcAft>
        <a:buFont typeface="Arial" charset="0"/>
        <a:buChar char="–"/>
        <a:defRPr sz="1200" kern="1200">
          <a:solidFill>
            <a:schemeClr val="bg2"/>
          </a:solidFill>
          <a:latin typeface="+mn-lt"/>
          <a:ea typeface="ＭＳ Ｐゴシック" pitchFamily="-111" charset="-128"/>
          <a:cs typeface="+mn-cs"/>
        </a:defRPr>
      </a:lvl2pPr>
      <a:lvl3pPr marL="857250" indent="-171450" algn="l" defTabSz="342900" rtl="0" eaLnBrk="0" fontAlgn="base" hangingPunct="0">
        <a:spcBef>
          <a:spcPct val="20000"/>
        </a:spcBef>
        <a:spcAft>
          <a:spcPct val="0"/>
        </a:spcAft>
        <a:buFont typeface="Arial" charset="0"/>
        <a:buChar char="•"/>
        <a:defRPr sz="1050" kern="1200">
          <a:solidFill>
            <a:schemeClr val="bg2"/>
          </a:solidFill>
          <a:latin typeface="+mn-lt"/>
          <a:ea typeface="ＭＳ Ｐゴシック" pitchFamily="-111" charset="-128"/>
          <a:cs typeface="+mn-cs"/>
        </a:defRPr>
      </a:lvl3pPr>
      <a:lvl4pPr marL="1200150" indent="-171450" algn="l" defTabSz="342900" rtl="0" eaLnBrk="0" fontAlgn="base" hangingPunct="0">
        <a:spcBef>
          <a:spcPct val="20000"/>
        </a:spcBef>
        <a:spcAft>
          <a:spcPct val="0"/>
        </a:spcAft>
        <a:buFont typeface="Arial" charset="0"/>
        <a:buChar char="–"/>
        <a:defRPr sz="900" kern="1200">
          <a:solidFill>
            <a:schemeClr val="bg2"/>
          </a:solidFill>
          <a:latin typeface="+mn-lt"/>
          <a:ea typeface="ＭＳ Ｐゴシック" pitchFamily="-111" charset="-128"/>
          <a:cs typeface="+mn-cs"/>
        </a:defRPr>
      </a:lvl4pPr>
      <a:lvl5pPr marL="1543050" indent="-171450" algn="l" defTabSz="342900" rtl="0" eaLnBrk="0" fontAlgn="base" hangingPunct="0">
        <a:spcBef>
          <a:spcPct val="20000"/>
        </a:spcBef>
        <a:spcAft>
          <a:spcPct val="0"/>
        </a:spcAft>
        <a:buFont typeface="Arial" charset="0"/>
        <a:buChar char="»"/>
        <a:defRPr sz="900" kern="1200">
          <a:solidFill>
            <a:schemeClr val="bg2"/>
          </a:solidFill>
          <a:latin typeface="+mn-lt"/>
          <a:ea typeface="ＭＳ Ｐゴシック" pitchFamily="-111"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NULL"/><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8.xml"/><Relationship Id="rId4" Type="http://schemas.openxmlformats.org/officeDocument/2006/relationships/image" Target="../media/image91.jpe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99.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image" Target="../media/image96.png"/><Relationship Id="rId4" Type="http://schemas.microsoft.com/office/2007/relationships/hdphoto" Target="../media/hdphoto5.wdp"/><Relationship Id="rId9" Type="http://schemas.openxmlformats.org/officeDocument/2006/relationships/image" Target="../media/image95.png"/><Relationship Id="rId14" Type="http://schemas.openxmlformats.org/officeDocument/2006/relationships/image" Target="../media/image100.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99.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image" Target="../media/image96.png"/><Relationship Id="rId4" Type="http://schemas.microsoft.com/office/2007/relationships/hdphoto" Target="../media/hdphoto5.wdp"/><Relationship Id="rId9" Type="http://schemas.openxmlformats.org/officeDocument/2006/relationships/image" Target="../media/image95.png"/><Relationship Id="rId14" Type="http://schemas.openxmlformats.org/officeDocument/2006/relationships/image" Target="../media/image100.pn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00.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01.png"/><Relationship Id="rId5" Type="http://schemas.openxmlformats.org/officeDocument/2006/relationships/image" Target="../media/image93.png"/><Relationship Id="rId10" Type="http://schemas.openxmlformats.org/officeDocument/2006/relationships/image" Target="../media/image96.png"/><Relationship Id="rId4" Type="http://schemas.microsoft.com/office/2007/relationships/hdphoto" Target="../media/hdphoto5.wdp"/><Relationship Id="rId9" Type="http://schemas.openxmlformats.org/officeDocument/2006/relationships/image" Target="../media/image95.png"/><Relationship Id="rId14" Type="http://schemas.openxmlformats.org/officeDocument/2006/relationships/image" Target="../media/image103.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92.png"/><Relationship Id="rId7" Type="http://schemas.openxmlformats.org/officeDocument/2006/relationships/image" Target="../media/image95.png"/><Relationship Id="rId12"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99.png"/><Relationship Id="rId5" Type="http://schemas.openxmlformats.org/officeDocument/2006/relationships/image" Target="../media/image93.png"/><Relationship Id="rId15" Type="http://schemas.microsoft.com/office/2007/relationships/hdphoto" Target="../media/hdphoto7.wdp"/><Relationship Id="rId10" Type="http://schemas.openxmlformats.org/officeDocument/2006/relationships/image" Target="../media/image98.png"/><Relationship Id="rId4" Type="http://schemas.microsoft.com/office/2007/relationships/hdphoto" Target="../media/hdphoto5.wdp"/><Relationship Id="rId9" Type="http://schemas.openxmlformats.org/officeDocument/2006/relationships/image" Target="../media/image97.png"/><Relationship Id="rId1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10.png"/><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tiff"/></Relationships>
</file>

<file path=ppt/slides/_rels/slide27.xml.rels><?xml version="1.0" encoding="UTF-8" standalone="yes"?>
<Relationships xmlns="http://schemas.openxmlformats.org/package/2006/relationships"><Relationship Id="rId8" Type="http://schemas.openxmlformats.org/officeDocument/2006/relationships/image" Target="../media/image137.tiff"/><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png"/><Relationship Id="rId1" Type="http://schemas.openxmlformats.org/officeDocument/2006/relationships/slideLayout" Target="../slideLayouts/slideLayout8.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2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chart" Target="../charts/chart5.xml"/><Relationship Id="rId3" Type="http://schemas.openxmlformats.org/officeDocument/2006/relationships/image" Target="../media/image142.png"/><Relationship Id="rId7" Type="http://schemas.openxmlformats.org/officeDocument/2006/relationships/image" Target="../media/image145.jpeg"/><Relationship Id="rId12"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chart" Target="../charts/chart3.xml"/><Relationship Id="rId5" Type="http://schemas.openxmlformats.org/officeDocument/2006/relationships/image" Target="../media/image143.jpeg"/><Relationship Id="rId10" Type="http://schemas.openxmlformats.org/officeDocument/2006/relationships/image" Target="../media/image146.png"/><Relationship Id="rId4" Type="http://schemas.microsoft.com/office/2007/relationships/hdphoto" Target="../media/hdphoto8.wdp"/><Relationship Id="rId9" Type="http://schemas.openxmlformats.org/officeDocument/2006/relationships/chart" Target="../charts/chart2.xml"/><Relationship Id="rId1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9.emf"/></Relationships>
</file>

<file path=ppt/slides/_rels/slide3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9.xml"/><Relationship Id="rId5" Type="http://schemas.openxmlformats.org/officeDocument/2006/relationships/image" Target="../media/image154.jpeg"/><Relationship Id="rId4" Type="http://schemas.openxmlformats.org/officeDocument/2006/relationships/image" Target="../media/image153.emf"/></Relationships>
</file>

<file path=ppt/slides/_rels/slide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56.png"/></Relationships>
</file>

<file path=ppt/slides/_rels/slide36.xml.rels><?xml version="1.0" encoding="UTF-8" standalone="yes"?>
<Relationships xmlns="http://schemas.openxmlformats.org/package/2006/relationships"><Relationship Id="rId8" Type="http://schemas.openxmlformats.org/officeDocument/2006/relationships/image" Target="../media/image162.tiff"/><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jpeg"/><Relationship Id="rId9" Type="http://schemas.openxmlformats.org/officeDocument/2006/relationships/image" Target="../media/image163.tiff"/></Relationships>
</file>

<file path=ppt/slides/_rels/slide37.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5.png"/><Relationship Id="rId3" Type="http://schemas.openxmlformats.org/officeDocument/2006/relationships/image" Target="../media/image166.jpeg"/><Relationship Id="rId7" Type="http://schemas.openxmlformats.org/officeDocument/2006/relationships/image" Target="../media/image170.jpe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69.jpeg"/><Relationship Id="rId11" Type="http://schemas.openxmlformats.org/officeDocument/2006/relationships/image" Target="../media/image174.png"/><Relationship Id="rId5" Type="http://schemas.openxmlformats.org/officeDocument/2006/relationships/image" Target="../media/image168.jpeg"/><Relationship Id="rId15" Type="http://schemas.openxmlformats.org/officeDocument/2006/relationships/image" Target="../media/image176.tiff"/><Relationship Id="rId10" Type="http://schemas.openxmlformats.org/officeDocument/2006/relationships/image" Target="../media/image173.emf"/><Relationship Id="rId4" Type="http://schemas.openxmlformats.org/officeDocument/2006/relationships/image" Target="../media/image167.jpeg"/><Relationship Id="rId9" Type="http://schemas.openxmlformats.org/officeDocument/2006/relationships/image" Target="../media/image172.emf"/><Relationship Id="rId14" Type="http://schemas.microsoft.com/office/2007/relationships/hdphoto" Target="../media/hdphoto10.wdp"/></Relationships>
</file>

<file path=ppt/slides/_rels/slide38.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4.xml"/><Relationship Id="rId7" Type="http://schemas.openxmlformats.org/officeDocument/2006/relationships/image" Target="../media/image179.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8.emf"/><Relationship Id="rId4" Type="http://schemas.openxmlformats.org/officeDocument/2006/relationships/oleObject" Target="../embeddings/oleObject1.bin"/><Relationship Id="rId9" Type="http://schemas.openxmlformats.org/officeDocument/2006/relationships/image" Target="../media/image180.emf"/></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83.png"/><Relationship Id="rId4" Type="http://schemas.openxmlformats.org/officeDocument/2006/relationships/image" Target="../media/image182.png"/></Relationships>
</file>

<file path=ppt/slides/_rels/slide4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186.png"/><Relationship Id="rId5" Type="http://schemas.microsoft.com/office/2007/relationships/hdphoto" Target="../media/hdphoto11.wdp"/><Relationship Id="rId4" Type="http://schemas.openxmlformats.org/officeDocument/2006/relationships/image" Target="../media/image185.jpeg"/></Relationships>
</file>

<file path=ppt/slides/_rels/slide42.xml.rels><?xml version="1.0" encoding="UTF-8" standalone="yes"?>
<Relationships xmlns="http://schemas.openxmlformats.org/package/2006/relationships"><Relationship Id="rId3" Type="http://schemas.openxmlformats.org/officeDocument/2006/relationships/image" Target="../media/image187.tif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89.emf"/><Relationship Id="rId4" Type="http://schemas.openxmlformats.org/officeDocument/2006/relationships/image" Target="../media/image188.emf"/></Relationships>
</file>

<file path=ppt/slides/_rels/slide4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93.jpeg"/></Relationships>
</file>

<file path=ppt/slides/_rels/slide4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8.emf"/><Relationship Id="rId7" Type="http://schemas.openxmlformats.org/officeDocument/2006/relationships/image" Target="../media/image200.png"/><Relationship Id="rId2" Type="http://schemas.openxmlformats.org/officeDocument/2006/relationships/image" Target="../media/image197.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199.png"/></Relationships>
</file>

<file path=ppt/slides/_rels/slide49.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206.emf"/><Relationship Id="rId7" Type="http://schemas.openxmlformats.org/officeDocument/2006/relationships/image" Target="../media/image210.jpe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5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tiff"/><Relationship Id="rId1" Type="http://schemas.openxmlformats.org/officeDocument/2006/relationships/slideLayout" Target="../slideLayouts/slideLayout8.xml"/><Relationship Id="rId4" Type="http://schemas.openxmlformats.org/officeDocument/2006/relationships/image" Target="../media/image213.jpeg"/></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219.emf"/><Relationship Id="rId13" Type="http://schemas.openxmlformats.org/officeDocument/2006/relationships/image" Target="../media/image224.png"/><Relationship Id="rId18" Type="http://schemas.openxmlformats.org/officeDocument/2006/relationships/image" Target="../media/image228.gif"/><Relationship Id="rId26" Type="http://schemas.openxmlformats.org/officeDocument/2006/relationships/image" Target="../media/image236.jpeg"/><Relationship Id="rId3" Type="http://schemas.openxmlformats.org/officeDocument/2006/relationships/image" Target="../media/image214.jpeg"/><Relationship Id="rId21" Type="http://schemas.openxmlformats.org/officeDocument/2006/relationships/image" Target="../media/image231.png"/><Relationship Id="rId34" Type="http://schemas.openxmlformats.org/officeDocument/2006/relationships/image" Target="../media/image244.png"/><Relationship Id="rId7" Type="http://schemas.openxmlformats.org/officeDocument/2006/relationships/image" Target="../media/image218.png"/><Relationship Id="rId12" Type="http://schemas.openxmlformats.org/officeDocument/2006/relationships/image" Target="../media/image223.tiff"/><Relationship Id="rId17" Type="http://schemas.openxmlformats.org/officeDocument/2006/relationships/hyperlink" Target="https://www.michaeljfox.org/" TargetMode="External"/><Relationship Id="rId25" Type="http://schemas.openxmlformats.org/officeDocument/2006/relationships/image" Target="../media/image235.jpeg"/><Relationship Id="rId33" Type="http://schemas.openxmlformats.org/officeDocument/2006/relationships/image" Target="../media/image243.jpeg"/><Relationship Id="rId2" Type="http://schemas.openxmlformats.org/officeDocument/2006/relationships/notesSlide" Target="../notesSlides/notesSlide36.xml"/><Relationship Id="rId16" Type="http://schemas.openxmlformats.org/officeDocument/2006/relationships/image" Target="../media/image227.png"/><Relationship Id="rId20" Type="http://schemas.openxmlformats.org/officeDocument/2006/relationships/image" Target="../media/image230.jpeg"/><Relationship Id="rId29" Type="http://schemas.openxmlformats.org/officeDocument/2006/relationships/image" Target="../media/image239.jpeg"/><Relationship Id="rId1" Type="http://schemas.openxmlformats.org/officeDocument/2006/relationships/slideLayout" Target="../slideLayouts/slideLayout5.xml"/><Relationship Id="rId6" Type="http://schemas.openxmlformats.org/officeDocument/2006/relationships/image" Target="../media/image217.jpeg"/><Relationship Id="rId11" Type="http://schemas.openxmlformats.org/officeDocument/2006/relationships/image" Target="../media/image222.tiff"/><Relationship Id="rId24" Type="http://schemas.openxmlformats.org/officeDocument/2006/relationships/image" Target="../media/image234.tiff"/><Relationship Id="rId32" Type="http://schemas.openxmlformats.org/officeDocument/2006/relationships/image" Target="../media/image242.png"/><Relationship Id="rId5" Type="http://schemas.openxmlformats.org/officeDocument/2006/relationships/image" Target="../media/image216.png"/><Relationship Id="rId15" Type="http://schemas.openxmlformats.org/officeDocument/2006/relationships/image" Target="../media/image226.png"/><Relationship Id="rId23" Type="http://schemas.openxmlformats.org/officeDocument/2006/relationships/image" Target="../media/image233.png"/><Relationship Id="rId28" Type="http://schemas.openxmlformats.org/officeDocument/2006/relationships/image" Target="../media/image238.jpeg"/><Relationship Id="rId36" Type="http://schemas.openxmlformats.org/officeDocument/2006/relationships/image" Target="../media/image246.jpeg"/><Relationship Id="rId10" Type="http://schemas.openxmlformats.org/officeDocument/2006/relationships/image" Target="../media/image221.png"/><Relationship Id="rId19" Type="http://schemas.openxmlformats.org/officeDocument/2006/relationships/image" Target="../media/image229.png"/><Relationship Id="rId31" Type="http://schemas.openxmlformats.org/officeDocument/2006/relationships/image" Target="../media/image241.png"/><Relationship Id="rId4" Type="http://schemas.openxmlformats.org/officeDocument/2006/relationships/image" Target="../media/image215.jpeg"/><Relationship Id="rId9" Type="http://schemas.openxmlformats.org/officeDocument/2006/relationships/image" Target="../media/image220.jpeg"/><Relationship Id="rId14" Type="http://schemas.openxmlformats.org/officeDocument/2006/relationships/image" Target="../media/image225.tiff"/><Relationship Id="rId22" Type="http://schemas.openxmlformats.org/officeDocument/2006/relationships/image" Target="../media/image232.png"/><Relationship Id="rId27" Type="http://schemas.openxmlformats.org/officeDocument/2006/relationships/image" Target="../media/image237.jpeg"/><Relationship Id="rId30" Type="http://schemas.openxmlformats.org/officeDocument/2006/relationships/image" Target="../media/image240.png"/><Relationship Id="rId35" Type="http://schemas.openxmlformats.org/officeDocument/2006/relationships/image" Target="../media/image245.png"/></Relationships>
</file>

<file path=ppt/slides/_rels/slide5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250.png"/><Relationship Id="rId5" Type="http://schemas.openxmlformats.org/officeDocument/2006/relationships/image" Target="../media/image249.jpeg"/><Relationship Id="rId4" Type="http://schemas.openxmlformats.org/officeDocument/2006/relationships/image" Target="../media/image24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53.png"/><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3.wdp"/><Relationship Id="rId1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0F255-5ECF-9844-B97E-39438E7A1BA5}"/>
              </a:ext>
            </a:extLst>
          </p:cNvPr>
          <p:cNvPicPr>
            <a:picLocks noChangeAspect="1"/>
          </p:cNvPicPr>
          <p:nvPr/>
        </p:nvPicPr>
        <p:blipFill>
          <a:blip r:embed="rId3"/>
          <a:stretch>
            <a:fill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A414F226-2607-8B4C-936F-EDA6E3CEC08A}"/>
              </a:ext>
            </a:extLst>
          </p:cNvPr>
          <p:cNvSpPr txBox="1"/>
          <p:nvPr/>
        </p:nvSpPr>
        <p:spPr>
          <a:xfrm>
            <a:off x="4625479" y="4715551"/>
            <a:ext cx="1279517" cy="338554"/>
          </a:xfrm>
          <a:prstGeom prst="rect">
            <a:avLst/>
          </a:prstGeom>
          <a:noFill/>
        </p:spPr>
        <p:txBody>
          <a:bodyPr wrap="none" rtlCol="0">
            <a:spAutoFit/>
          </a:bodyPr>
          <a:lstStyle/>
          <a:p>
            <a:pPr algn="r"/>
            <a:r>
              <a:rPr lang="en-US" sz="1600" b="1" dirty="0">
                <a:latin typeface="Candara" charset="0"/>
                <a:ea typeface="Candara" charset="0"/>
                <a:cs typeface="Candara" charset="0"/>
              </a:rPr>
              <a:t>Paul </a:t>
            </a:r>
            <a:r>
              <a:rPr lang="en-US" sz="1600" b="1" dirty="0" err="1">
                <a:latin typeface="Candara" charset="0"/>
                <a:ea typeface="Candara" charset="0"/>
                <a:cs typeface="Candara" charset="0"/>
              </a:rPr>
              <a:t>Wilmes</a:t>
            </a:r>
            <a:endParaRPr lang="en-US" sz="1600" b="1" dirty="0">
              <a:latin typeface="Candara" charset="0"/>
              <a:ea typeface="Candara" charset="0"/>
              <a:cs typeface="Candara" charset="0"/>
            </a:endParaRPr>
          </a:p>
        </p:txBody>
      </p:sp>
      <p:sp>
        <p:nvSpPr>
          <p:cNvPr id="20" name="TextBox 10">
            <a:extLst>
              <a:ext uri="{FF2B5EF4-FFF2-40B4-BE49-F238E27FC236}">
                <a16:creationId xmlns:a16="http://schemas.microsoft.com/office/drawing/2014/main" id="{36DB49B4-7A01-7C4E-B81F-C3E5D99CF07B}"/>
              </a:ext>
            </a:extLst>
          </p:cNvPr>
          <p:cNvSpPr txBox="1">
            <a:spLocks noChangeArrowheads="1"/>
          </p:cNvSpPr>
          <p:nvPr/>
        </p:nvSpPr>
        <p:spPr bwMode="auto">
          <a:xfrm>
            <a:off x="3657604" y="3764974"/>
            <a:ext cx="5307642" cy="830997"/>
          </a:xfrm>
          <a:prstGeom prst="rect">
            <a:avLst/>
          </a:prstGeom>
          <a:solidFill>
            <a:srgbClr val="000000">
              <a:alpha val="50196"/>
            </a:srgbClr>
          </a:solidFill>
          <a:ln w="9525">
            <a:noFill/>
            <a:miter lim="800000"/>
            <a:headEnd/>
            <a:tailEnd/>
          </a:ln>
        </p:spPr>
        <p:txBody>
          <a:bodyPr wrap="square">
            <a:prstTxWarp prst="textNoShape">
              <a:avLst/>
            </a:prstTxWarp>
            <a:spAutoFit/>
          </a:bodyPr>
          <a:lstStyle/>
          <a:p>
            <a:pPr algn="r"/>
            <a:r>
              <a:rPr lang="en-GB" dirty="0">
                <a:latin typeface="Candara" panose="020E0502030303020204" pitchFamily="34" charset="0"/>
              </a:rPr>
              <a:t>Y a-t-il </a:t>
            </a:r>
            <a:r>
              <a:rPr lang="en-GB" dirty="0" err="1">
                <a:latin typeface="Candara" panose="020E0502030303020204" pitchFamily="34" charset="0"/>
              </a:rPr>
              <a:t>une</a:t>
            </a:r>
            <a:r>
              <a:rPr lang="en-GB" dirty="0">
                <a:latin typeface="Candara" panose="020E0502030303020204" pitchFamily="34" charset="0"/>
              </a:rPr>
              <a:t> connexion entre les </a:t>
            </a:r>
            <a:r>
              <a:rPr lang="en-GB" dirty="0" err="1">
                <a:latin typeface="Candara" panose="020E0502030303020204" pitchFamily="34" charset="0"/>
              </a:rPr>
              <a:t>intestins</a:t>
            </a:r>
            <a:r>
              <a:rPr lang="en-GB" dirty="0">
                <a:latin typeface="Candara" panose="020E0502030303020204" pitchFamily="34" charset="0"/>
              </a:rPr>
              <a:t> </a:t>
            </a:r>
          </a:p>
          <a:p>
            <a:pPr algn="r"/>
            <a:r>
              <a:rPr lang="en-GB" dirty="0">
                <a:latin typeface="Candara" panose="020E0502030303020204" pitchFamily="34" charset="0"/>
              </a:rPr>
              <a:t>et le </a:t>
            </a:r>
            <a:r>
              <a:rPr lang="en-GB" dirty="0" err="1">
                <a:latin typeface="Candara" panose="020E0502030303020204" pitchFamily="34" charset="0"/>
              </a:rPr>
              <a:t>système</a:t>
            </a:r>
            <a:r>
              <a:rPr lang="en-GB" dirty="0">
                <a:latin typeface="Candara" panose="020E0502030303020204" pitchFamily="34" charset="0"/>
              </a:rPr>
              <a:t> </a:t>
            </a:r>
            <a:r>
              <a:rPr lang="en-GB" dirty="0" err="1">
                <a:latin typeface="Candara" panose="020E0502030303020204" pitchFamily="34" charset="0"/>
              </a:rPr>
              <a:t>nerveux</a:t>
            </a:r>
            <a:r>
              <a:rPr lang="en-GB" dirty="0">
                <a:latin typeface="Candara" panose="020E0502030303020204" pitchFamily="34" charset="0"/>
              </a:rPr>
              <a:t> central ? </a:t>
            </a:r>
          </a:p>
        </p:txBody>
      </p:sp>
      <p:pic>
        <p:nvPicPr>
          <p:cNvPr id="22" name="Picture 21">
            <a:extLst>
              <a:ext uri="{FF2B5EF4-FFF2-40B4-BE49-F238E27FC236}">
                <a16:creationId xmlns:a16="http://schemas.microsoft.com/office/drawing/2014/main" id="{9EF31908-A0C6-9744-9BB7-9EA8D55F3B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7213" y="4761495"/>
            <a:ext cx="254000" cy="254000"/>
          </a:xfrm>
          <a:prstGeom prst="rect">
            <a:avLst/>
          </a:prstGeom>
        </p:spPr>
      </p:pic>
      <p:sp>
        <p:nvSpPr>
          <p:cNvPr id="23" name="TextBox 22">
            <a:extLst>
              <a:ext uri="{FF2B5EF4-FFF2-40B4-BE49-F238E27FC236}">
                <a16:creationId xmlns:a16="http://schemas.microsoft.com/office/drawing/2014/main" id="{F2B1B428-CC85-5B46-A379-AFD07EE3443A}"/>
              </a:ext>
            </a:extLst>
          </p:cNvPr>
          <p:cNvSpPr txBox="1"/>
          <p:nvPr/>
        </p:nvSpPr>
        <p:spPr>
          <a:xfrm>
            <a:off x="6559776" y="4703829"/>
            <a:ext cx="1261884" cy="338554"/>
          </a:xfrm>
          <a:prstGeom prst="rect">
            <a:avLst/>
          </a:prstGeom>
          <a:noFill/>
        </p:spPr>
        <p:txBody>
          <a:bodyPr wrap="none" rtlCol="0">
            <a:spAutoFit/>
          </a:bodyPr>
          <a:lstStyle/>
          <a:p>
            <a:pPr algn="r"/>
            <a:r>
              <a:rPr lang="en-US" sz="1600" dirty="0">
                <a:latin typeface="Candara" charset="0"/>
                <a:ea typeface="Candara" charset="0"/>
                <a:cs typeface="Candara" charset="0"/>
              </a:rPr>
              <a:t>@</a:t>
            </a:r>
            <a:r>
              <a:rPr lang="en-US" sz="1600" dirty="0" err="1">
                <a:latin typeface="Candara" charset="0"/>
                <a:ea typeface="Candara" charset="0"/>
                <a:cs typeface="Candara" charset="0"/>
              </a:rPr>
              <a:t>wilmeslab</a:t>
            </a:r>
            <a:endParaRPr lang="en-US" sz="1600" dirty="0">
              <a:latin typeface="Candara" charset="0"/>
              <a:ea typeface="Candara" charset="0"/>
              <a:cs typeface="Candara" charset="0"/>
            </a:endParaRPr>
          </a:p>
        </p:txBody>
      </p:sp>
      <p:sp>
        <p:nvSpPr>
          <p:cNvPr id="6" name="Rounded Rectangle 5">
            <a:extLst>
              <a:ext uri="{FF2B5EF4-FFF2-40B4-BE49-F238E27FC236}">
                <a16:creationId xmlns:a16="http://schemas.microsoft.com/office/drawing/2014/main" id="{533DDB1D-481B-9544-9F64-6B6D7AFB2FA4}"/>
              </a:ext>
            </a:extLst>
          </p:cNvPr>
          <p:cNvSpPr/>
          <p:nvPr/>
        </p:nvSpPr>
        <p:spPr>
          <a:xfrm>
            <a:off x="4240696" y="-142825"/>
            <a:ext cx="5055704" cy="961098"/>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pic>
        <p:nvPicPr>
          <p:cNvPr id="12" name="Picture 11" descr="Logo_LCSB.png">
            <a:extLst>
              <a:ext uri="{FF2B5EF4-FFF2-40B4-BE49-F238E27FC236}">
                <a16:creationId xmlns:a16="http://schemas.microsoft.com/office/drawing/2014/main" id="{F17C8A01-3C0D-2246-9D82-42FA98F5F9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5238" y="121022"/>
            <a:ext cx="594221" cy="581359"/>
          </a:xfrm>
          <a:prstGeom prst="rect">
            <a:avLst/>
          </a:prstGeom>
        </p:spPr>
      </p:pic>
      <p:pic>
        <p:nvPicPr>
          <p:cNvPr id="13" name="Picture 12" descr="unilu.png">
            <a:extLst>
              <a:ext uri="{FF2B5EF4-FFF2-40B4-BE49-F238E27FC236}">
                <a16:creationId xmlns:a16="http://schemas.microsoft.com/office/drawing/2014/main" id="{C4ADAF4C-0003-DB43-B3A1-281DB9A4A9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1981" y="120789"/>
            <a:ext cx="682928" cy="575054"/>
          </a:xfrm>
          <a:prstGeom prst="rect">
            <a:avLst/>
          </a:prstGeom>
        </p:spPr>
      </p:pic>
      <p:pic>
        <p:nvPicPr>
          <p:cNvPr id="14" name="Picture 13">
            <a:extLst>
              <a:ext uri="{FF2B5EF4-FFF2-40B4-BE49-F238E27FC236}">
                <a16:creationId xmlns:a16="http://schemas.microsoft.com/office/drawing/2014/main" id="{FD0CD202-1797-4344-87CD-949444E92F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59788" y="175862"/>
            <a:ext cx="2883883" cy="464908"/>
          </a:xfrm>
          <a:prstGeom prst="rect">
            <a:avLst/>
          </a:prstGeom>
        </p:spPr>
      </p:pic>
      <p:cxnSp>
        <p:nvCxnSpPr>
          <p:cNvPr id="15" name="Straight Connector 14">
            <a:extLst>
              <a:ext uri="{FF2B5EF4-FFF2-40B4-BE49-F238E27FC236}">
                <a16:creationId xmlns:a16="http://schemas.microsoft.com/office/drawing/2014/main" id="{E2EB4059-A944-1740-B867-A36172D58871}"/>
              </a:ext>
            </a:extLst>
          </p:cNvPr>
          <p:cNvCxnSpPr/>
          <p:nvPr/>
        </p:nvCxnSpPr>
        <p:spPr>
          <a:xfrm>
            <a:off x="6057396" y="4702510"/>
            <a:ext cx="0" cy="324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EC8305-8B85-614D-9318-27B380E712E3}"/>
              </a:ext>
            </a:extLst>
          </p:cNvPr>
          <p:cNvCxnSpPr/>
          <p:nvPr/>
        </p:nvCxnSpPr>
        <p:spPr>
          <a:xfrm>
            <a:off x="7888123" y="4692861"/>
            <a:ext cx="0" cy="324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8" name="Picture 17" descr="Text, logo&#10;&#10;Description automatically generated">
            <a:extLst>
              <a:ext uri="{FF2B5EF4-FFF2-40B4-BE49-F238E27FC236}">
                <a16:creationId xmlns:a16="http://schemas.microsoft.com/office/drawing/2014/main" id="{38B853EB-55CA-FA4C-8DEE-7F88F776A7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12652" y="4667877"/>
            <a:ext cx="852594" cy="407405"/>
          </a:xfrm>
          <a:prstGeom prst="rect">
            <a:avLst/>
          </a:prstGeom>
        </p:spPr>
      </p:pic>
    </p:spTree>
    <p:extLst>
      <p:ext uri="{BB962C8B-B14F-4D97-AF65-F5344CB8AC3E}">
        <p14:creationId xmlns:p14="http://schemas.microsoft.com/office/powerpoint/2010/main" val="133844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61EA74-232E-B943-8815-E12C7A9E85C1}"/>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fr-FR" altLang="en-US" sz="1350" b="1" dirty="0"/>
              <a:t>matières</a:t>
            </a:r>
            <a:endParaRPr lang="en-US" sz="1350" dirty="0"/>
          </a:p>
        </p:txBody>
      </p:sp>
      <p:sp>
        <p:nvSpPr>
          <p:cNvPr id="13314" name="Title 1"/>
          <p:cNvSpPr>
            <a:spLocks noGrp="1"/>
          </p:cNvSpPr>
          <p:nvPr>
            <p:ph type="title"/>
          </p:nvPr>
        </p:nvSpPr>
        <p:spPr>
          <a:xfrm>
            <a:off x="1329929" y="1"/>
            <a:ext cx="6172200" cy="392415"/>
          </a:xfrm>
        </p:spPr>
        <p:txBody>
          <a:bodyPr/>
          <a:lstStyle/>
          <a:p>
            <a:pPr algn="l"/>
            <a:r>
              <a:rPr lang="fr-FR" altLang="en-US" sz="1950" dirty="0">
                <a:latin typeface="Candara" charset="0"/>
                <a:ea typeface="Candara" charset="0"/>
                <a:cs typeface="Candara" charset="0"/>
              </a:rPr>
              <a:t>La </a:t>
            </a:r>
            <a:r>
              <a:rPr lang="fr-FR" altLang="en-US" sz="1950" dirty="0" err="1">
                <a:latin typeface="Candara" charset="0"/>
                <a:ea typeface="Candara" charset="0"/>
                <a:cs typeface="Candara" charset="0"/>
              </a:rPr>
              <a:t>dysbiose</a:t>
            </a:r>
            <a:r>
              <a:rPr lang="fr-FR" altLang="en-US" sz="1950" dirty="0">
                <a:latin typeface="Candara" charset="0"/>
                <a:ea typeface="Candara" charset="0"/>
                <a:cs typeface="Candara" charset="0"/>
              </a:rPr>
              <a:t> microbienne et les maladies chroniques</a:t>
            </a:r>
          </a:p>
        </p:txBody>
      </p:sp>
      <p:sp>
        <p:nvSpPr>
          <p:cNvPr id="13315" name="Slide Number Placeholder 4"/>
          <p:cNvSpPr>
            <a:spLocks noGrp="1"/>
          </p:cNvSpPr>
          <p:nvPr>
            <p:ph type="sldNum" sz="quarter" idx="12"/>
          </p:nvPr>
        </p:nvSpPr>
        <p:spPr bwMode="auto">
          <a:xfrm>
            <a:off x="6312694" y="4800600"/>
            <a:ext cx="1600200"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a:solidFill>
                  <a:schemeClr val="bg2"/>
                </a:solidFill>
                <a:latin typeface="Arial" charset="0"/>
                <a:ea typeface="ＭＳ Ｐゴシック" charset="-128"/>
              </a:defRPr>
            </a:lvl1pPr>
            <a:lvl2pPr marL="557213" indent="-214313">
              <a:spcBef>
                <a:spcPct val="20000"/>
              </a:spcBef>
              <a:buFont typeface="Arial" charset="0"/>
              <a:buChar char="–"/>
              <a:defRPr sz="1200">
                <a:solidFill>
                  <a:schemeClr val="bg2"/>
                </a:solidFill>
                <a:latin typeface="Arial" charset="0"/>
                <a:ea typeface="ＭＳ Ｐゴシック" charset="-128"/>
              </a:defRPr>
            </a:lvl2pPr>
            <a:lvl3pPr marL="857250" indent="-171450">
              <a:spcBef>
                <a:spcPct val="20000"/>
              </a:spcBef>
              <a:buFont typeface="Arial" charset="0"/>
              <a:buChar char="•"/>
              <a:defRPr sz="1050">
                <a:solidFill>
                  <a:schemeClr val="bg2"/>
                </a:solidFill>
                <a:latin typeface="Arial" charset="0"/>
                <a:ea typeface="ＭＳ Ｐゴシック" charset="-128"/>
              </a:defRPr>
            </a:lvl3pPr>
            <a:lvl4pPr marL="1200150" indent="-171450">
              <a:spcBef>
                <a:spcPct val="20000"/>
              </a:spcBef>
              <a:buFont typeface="Arial" charset="0"/>
              <a:buChar char="–"/>
              <a:defRPr sz="900">
                <a:solidFill>
                  <a:schemeClr val="bg2"/>
                </a:solidFill>
                <a:latin typeface="Arial" charset="0"/>
                <a:ea typeface="ＭＳ Ｐゴシック" charset="-128"/>
              </a:defRPr>
            </a:lvl4pPr>
            <a:lvl5pPr marL="1543050" indent="-171450">
              <a:spcBef>
                <a:spcPct val="20000"/>
              </a:spcBef>
              <a:buFont typeface="Arial" charset="0"/>
              <a:buChar char="»"/>
              <a:defRPr sz="900">
                <a:solidFill>
                  <a:schemeClr val="bg2"/>
                </a:solidFill>
                <a:latin typeface="Arial" charset="0"/>
                <a:ea typeface="ＭＳ Ｐゴシック" charset="-128"/>
              </a:defRPr>
            </a:lvl5pPr>
            <a:lvl6pPr marL="18859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6pPr>
            <a:lvl7pPr marL="22288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7pPr>
            <a:lvl8pPr marL="25717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8pPr>
            <a:lvl9pPr marL="29146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9pPr>
          </a:lstStyle>
          <a:p>
            <a:pPr>
              <a:spcBef>
                <a:spcPct val="0"/>
              </a:spcBef>
              <a:buFontTx/>
              <a:buNone/>
            </a:pPr>
            <a:fld id="{CEA4CF4E-2950-3049-8E9F-CD9F2FD26AEE}" type="slidenum">
              <a:rPr lang="fr-FR" altLang="en-US">
                <a:solidFill>
                  <a:schemeClr val="tx1"/>
                </a:solidFill>
              </a:rPr>
              <a:pPr>
                <a:spcBef>
                  <a:spcPct val="0"/>
                </a:spcBef>
                <a:buFontTx/>
                <a:buNone/>
              </a:pPr>
              <a:t>10</a:t>
            </a:fld>
            <a:endParaRPr lang="fr-FR" altLang="en-US">
              <a:solidFill>
                <a:schemeClr val="tx1"/>
              </a:solidFill>
            </a:endParaRPr>
          </a:p>
        </p:txBody>
      </p:sp>
      <p:grpSp>
        <p:nvGrpSpPr>
          <p:cNvPr id="13316" name="Group 11"/>
          <p:cNvGrpSpPr>
            <a:grpSpLocks/>
          </p:cNvGrpSpPr>
          <p:nvPr/>
        </p:nvGrpSpPr>
        <p:grpSpPr bwMode="auto">
          <a:xfrm>
            <a:off x="2881313" y="672704"/>
            <a:ext cx="3545681" cy="1181100"/>
            <a:chOff x="4615007" y="4278334"/>
            <a:chExt cx="3144400" cy="1134359"/>
          </a:xfrm>
        </p:grpSpPr>
        <p:sp>
          <p:nvSpPr>
            <p:cNvPr id="13" name="Isosceles Triangle 12"/>
            <p:cNvSpPr>
              <a:spLocks noChangeArrowheads="1"/>
            </p:cNvSpPr>
            <p:nvPr/>
          </p:nvSpPr>
          <p:spPr bwMode="auto">
            <a:xfrm>
              <a:off x="5879947" y="4862666"/>
              <a:ext cx="394898" cy="550027"/>
            </a:xfrm>
            <a:prstGeom prst="triangle">
              <a:avLst>
                <a:gd name="adj" fmla="val 50000"/>
              </a:avLst>
            </a:prstGeom>
            <a:solidFill>
              <a:srgbClr val="000000"/>
            </a:solidFill>
            <a:ln w="38100" cmpd="sng">
              <a:solidFill>
                <a:schemeClr val="bg1"/>
              </a:solidFill>
              <a:miter lim="800000"/>
              <a:headEnd/>
              <a:tailEnd/>
            </a:ln>
            <a:effectLst>
              <a:outerShdw blurRad="63500" dist="23000" dir="5400000" rotWithShape="0">
                <a:srgbClr val="000000">
                  <a:alpha val="34999"/>
                </a:srgbClr>
              </a:outerShdw>
            </a:effectLst>
          </p:spPr>
          <p:txBody>
            <a:bodyPr anchor="ctr"/>
            <a:lstStyle/>
            <a:p>
              <a:pPr algn="ctr" eaLnBrk="1" hangingPunct="1">
                <a:defRPr/>
              </a:pPr>
              <a:endParaRPr lang="fr-FR" sz="1350">
                <a:solidFill>
                  <a:srgbClr val="1E1C11"/>
                </a:solidFill>
                <a:latin typeface="Gill Sans"/>
                <a:ea typeface="ＭＳ Ｐゴシック" pitchFamily="-111" charset="-128"/>
                <a:cs typeface="Gill Sans"/>
              </a:endParaRPr>
            </a:p>
          </p:txBody>
        </p:sp>
        <p:cxnSp>
          <p:nvCxnSpPr>
            <p:cNvPr id="14" name="Straight Arrow Connector 13"/>
            <p:cNvCxnSpPr>
              <a:cxnSpLocks noChangeShapeType="1"/>
            </p:cNvCxnSpPr>
            <p:nvPr/>
          </p:nvCxnSpPr>
          <p:spPr bwMode="auto">
            <a:xfrm>
              <a:off x="4637181" y="4665983"/>
              <a:ext cx="2925833" cy="335048"/>
            </a:xfrm>
            <a:prstGeom prst="straightConnector1">
              <a:avLst/>
            </a:prstGeom>
            <a:noFill/>
            <a:ln w="76200" cmpd="sng">
              <a:solidFill>
                <a:schemeClr val="bg1"/>
              </a:solidFill>
              <a:round/>
              <a:headEnd/>
              <a:tailEnd/>
            </a:ln>
            <a:effectLst>
              <a:outerShdw blurRad="63500" dist="20000" dir="5400000" rotWithShape="0">
                <a:srgbClr val="000000">
                  <a:alpha val="37999"/>
                </a:srgbClr>
              </a:outerShdw>
            </a:effectLst>
          </p:spPr>
        </p:cxnSp>
        <p:sp>
          <p:nvSpPr>
            <p:cNvPr id="15" name="Oval 14"/>
            <p:cNvSpPr/>
            <p:nvPr/>
          </p:nvSpPr>
          <p:spPr>
            <a:xfrm>
              <a:off x="4615007" y="4358379"/>
              <a:ext cx="290366" cy="315608"/>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sz="1350">
                <a:solidFill>
                  <a:schemeClr val="tx1"/>
                </a:solidFill>
                <a:latin typeface="Gill Sans"/>
                <a:cs typeface="Gill Sans"/>
              </a:endParaRPr>
            </a:p>
          </p:txBody>
        </p:sp>
        <p:sp>
          <p:nvSpPr>
            <p:cNvPr id="16" name="Oval 15"/>
            <p:cNvSpPr/>
            <p:nvPr/>
          </p:nvSpPr>
          <p:spPr>
            <a:xfrm>
              <a:off x="7123769" y="4278334"/>
              <a:ext cx="635638" cy="703256"/>
            </a:xfrm>
            <a:prstGeom prst="ellipse">
              <a:avLst/>
            </a:prstGeom>
            <a:solidFill>
              <a:srgbClr val="FF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sz="1350">
                <a:latin typeface="Gill Sans"/>
                <a:cs typeface="Gill Sans"/>
              </a:endParaRPr>
            </a:p>
          </p:txBody>
        </p:sp>
      </p:grpSp>
      <p:grpSp>
        <p:nvGrpSpPr>
          <p:cNvPr id="13317" name="Group 2"/>
          <p:cNvGrpSpPr>
            <a:grpSpLocks/>
          </p:cNvGrpSpPr>
          <p:nvPr/>
        </p:nvGrpSpPr>
        <p:grpSpPr bwMode="auto">
          <a:xfrm>
            <a:off x="1563291" y="1633537"/>
            <a:ext cx="5938838" cy="415529"/>
            <a:chOff x="560134" y="2182941"/>
            <a:chExt cx="7918860" cy="553293"/>
          </a:xfrm>
        </p:grpSpPr>
        <p:sp>
          <p:nvSpPr>
            <p:cNvPr id="22" name="Rounded Rectangle 21"/>
            <p:cNvSpPr/>
            <p:nvPr/>
          </p:nvSpPr>
          <p:spPr>
            <a:xfrm>
              <a:off x="560134" y="2182941"/>
              <a:ext cx="2867173" cy="553293"/>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dirty="0"/>
                <a:t>Production de alimentaires et d’énergie </a:t>
              </a:r>
            </a:p>
          </p:txBody>
        </p:sp>
        <p:sp>
          <p:nvSpPr>
            <p:cNvPr id="28" name="Rounded Rectangle 27"/>
            <p:cNvSpPr/>
            <p:nvPr/>
          </p:nvSpPr>
          <p:spPr>
            <a:xfrm>
              <a:off x="5611821" y="2182941"/>
              <a:ext cx="2867173" cy="553293"/>
            </a:xfrm>
            <a:prstGeom prst="roundRect">
              <a:avLst/>
            </a:prstGeom>
            <a:solidFill>
              <a:srgbClr val="FF0000"/>
            </a:solidFill>
            <a:ln>
              <a:solidFill>
                <a:srgbClr val="AB1A2C"/>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dirty="0"/>
                <a:t>Obésité et maladies métaboliques</a:t>
              </a:r>
            </a:p>
          </p:txBody>
        </p:sp>
      </p:grpSp>
      <p:sp>
        <p:nvSpPr>
          <p:cNvPr id="29" name="Rounded Rectangle 28"/>
          <p:cNvSpPr/>
          <p:nvPr/>
        </p:nvSpPr>
        <p:spPr bwMode="auto">
          <a:xfrm>
            <a:off x="5351860" y="2182416"/>
            <a:ext cx="2150269" cy="205978"/>
          </a:xfrm>
          <a:prstGeom prst="roundRect">
            <a:avLst/>
          </a:prstGeom>
          <a:solidFill>
            <a:srgbClr val="FF0000"/>
          </a:solidFill>
          <a:ln>
            <a:solidFill>
              <a:srgbClr val="AB1A2C"/>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fr-FR" sz="1050" b="1" dirty="0">
                <a:solidFill>
                  <a:schemeClr val="tx1"/>
                </a:solidFill>
              </a:rPr>
              <a:t> Source de cancer</a:t>
            </a:r>
          </a:p>
        </p:txBody>
      </p:sp>
      <p:grpSp>
        <p:nvGrpSpPr>
          <p:cNvPr id="13319" name="Group 5"/>
          <p:cNvGrpSpPr>
            <a:grpSpLocks/>
          </p:cNvGrpSpPr>
          <p:nvPr/>
        </p:nvGrpSpPr>
        <p:grpSpPr bwMode="auto">
          <a:xfrm>
            <a:off x="1563291" y="2531269"/>
            <a:ext cx="5938838" cy="322660"/>
            <a:chOff x="560134" y="3380554"/>
            <a:chExt cx="7918860" cy="428378"/>
          </a:xfrm>
        </p:grpSpPr>
        <p:sp>
          <p:nvSpPr>
            <p:cNvPr id="24" name="Rounded Rectangle 23"/>
            <p:cNvSpPr/>
            <p:nvPr/>
          </p:nvSpPr>
          <p:spPr>
            <a:xfrm>
              <a:off x="560134" y="3380554"/>
              <a:ext cx="2867173" cy="273467"/>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Inhibition de pathogènes</a:t>
              </a:r>
            </a:p>
          </p:txBody>
        </p:sp>
        <p:sp>
          <p:nvSpPr>
            <p:cNvPr id="30" name="Rounded Rectangle 29"/>
            <p:cNvSpPr/>
            <p:nvPr/>
          </p:nvSpPr>
          <p:spPr>
            <a:xfrm>
              <a:off x="5611821" y="3380554"/>
              <a:ext cx="2867173" cy="428378"/>
            </a:xfrm>
            <a:prstGeom prst="roundRect">
              <a:avLst/>
            </a:prstGeom>
            <a:solidFill>
              <a:srgbClr val="FF0000"/>
            </a:solidFill>
            <a:ln>
              <a:solidFill>
                <a:srgbClr val="AB1A2C"/>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Stimulation de la croissance de pathogènes</a:t>
              </a:r>
            </a:p>
          </p:txBody>
        </p:sp>
      </p:grpSp>
      <p:grpSp>
        <p:nvGrpSpPr>
          <p:cNvPr id="13320" name="Group 6"/>
          <p:cNvGrpSpPr>
            <a:grpSpLocks/>
          </p:cNvGrpSpPr>
          <p:nvPr/>
        </p:nvGrpSpPr>
        <p:grpSpPr bwMode="auto">
          <a:xfrm>
            <a:off x="1563291" y="3027760"/>
            <a:ext cx="5938838" cy="336947"/>
            <a:chOff x="560134" y="3858491"/>
            <a:chExt cx="7918860" cy="450000"/>
          </a:xfrm>
        </p:grpSpPr>
        <p:sp>
          <p:nvSpPr>
            <p:cNvPr id="25" name="Rounded Rectangle 24"/>
            <p:cNvSpPr/>
            <p:nvPr/>
          </p:nvSpPr>
          <p:spPr>
            <a:xfrm>
              <a:off x="560134" y="3858491"/>
              <a:ext cx="2867173" cy="450000"/>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fr-FR" sz="1050" b="1">
                  <a:solidFill>
                    <a:schemeClr val="tx1"/>
                  </a:solidFill>
                </a:rPr>
                <a:t>Stimulation </a:t>
              </a:r>
              <a:r>
                <a:rPr lang="fr-FR" sz="1050" b="1" dirty="0">
                  <a:solidFill>
                    <a:schemeClr val="tx1"/>
                  </a:solidFill>
                </a:rPr>
                <a:t>du système immunitaire</a:t>
              </a:r>
            </a:p>
          </p:txBody>
        </p:sp>
        <p:sp>
          <p:nvSpPr>
            <p:cNvPr id="31" name="Rounded Rectangle 30"/>
            <p:cNvSpPr/>
            <p:nvPr/>
          </p:nvSpPr>
          <p:spPr>
            <a:xfrm>
              <a:off x="5611821" y="3858491"/>
              <a:ext cx="2867173" cy="273499"/>
            </a:xfrm>
            <a:prstGeom prst="roundRect">
              <a:avLst/>
            </a:prstGeom>
            <a:solidFill>
              <a:srgbClr val="FF0000"/>
            </a:solidFill>
            <a:ln>
              <a:solidFill>
                <a:srgbClr val="AB1A2C"/>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fr-FR" sz="1050" b="1" dirty="0">
                  <a:solidFill>
                    <a:schemeClr val="tx1"/>
                  </a:solidFill>
                </a:rPr>
                <a:t>Inflammation</a:t>
              </a:r>
            </a:p>
          </p:txBody>
        </p:sp>
      </p:grpSp>
      <p:grpSp>
        <p:nvGrpSpPr>
          <p:cNvPr id="13321" name="Group 7"/>
          <p:cNvGrpSpPr>
            <a:grpSpLocks/>
          </p:cNvGrpSpPr>
          <p:nvPr/>
        </p:nvGrpSpPr>
        <p:grpSpPr bwMode="auto">
          <a:xfrm>
            <a:off x="1563291" y="3512344"/>
            <a:ext cx="5938838" cy="285750"/>
            <a:chOff x="560134" y="4506011"/>
            <a:chExt cx="7918860" cy="379774"/>
          </a:xfrm>
        </p:grpSpPr>
        <p:sp>
          <p:nvSpPr>
            <p:cNvPr id="26" name="Rounded Rectangle 25"/>
            <p:cNvSpPr/>
            <p:nvPr/>
          </p:nvSpPr>
          <p:spPr>
            <a:xfrm>
              <a:off x="560134" y="4534494"/>
              <a:ext cx="2867173" cy="273754"/>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Motilité gastro-intestinale</a:t>
              </a:r>
            </a:p>
          </p:txBody>
        </p:sp>
        <p:sp>
          <p:nvSpPr>
            <p:cNvPr id="32" name="Rounded Rectangle 31"/>
            <p:cNvSpPr/>
            <p:nvPr/>
          </p:nvSpPr>
          <p:spPr>
            <a:xfrm>
              <a:off x="5611821" y="4506011"/>
              <a:ext cx="2867173" cy="379774"/>
            </a:xfrm>
            <a:prstGeom prst="roundRect">
              <a:avLst/>
            </a:prstGeom>
            <a:solidFill>
              <a:srgbClr val="FF0000"/>
            </a:solidFill>
            <a:ln>
              <a:solidFill>
                <a:srgbClr val="AB1A2C"/>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Problèmes de motilité gastro-intestinale</a:t>
              </a:r>
            </a:p>
          </p:txBody>
        </p:sp>
      </p:grpSp>
      <p:grpSp>
        <p:nvGrpSpPr>
          <p:cNvPr id="13322" name="Group 8"/>
          <p:cNvGrpSpPr>
            <a:grpSpLocks/>
          </p:cNvGrpSpPr>
          <p:nvPr/>
        </p:nvGrpSpPr>
        <p:grpSpPr bwMode="auto">
          <a:xfrm>
            <a:off x="1563291" y="3904060"/>
            <a:ext cx="5938838" cy="346472"/>
            <a:chOff x="560134" y="4996716"/>
            <a:chExt cx="7918860" cy="462265"/>
          </a:xfrm>
        </p:grpSpPr>
        <p:sp>
          <p:nvSpPr>
            <p:cNvPr id="27" name="Rounded Rectangle 26"/>
            <p:cNvSpPr/>
            <p:nvPr/>
          </p:nvSpPr>
          <p:spPr>
            <a:xfrm>
              <a:off x="560134" y="5009424"/>
              <a:ext cx="2867173" cy="449557"/>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Activité cardio-vasculaire normale</a:t>
              </a:r>
            </a:p>
          </p:txBody>
        </p:sp>
        <p:sp>
          <p:nvSpPr>
            <p:cNvPr id="33" name="Rounded Rectangle 32"/>
            <p:cNvSpPr/>
            <p:nvPr/>
          </p:nvSpPr>
          <p:spPr>
            <a:xfrm>
              <a:off x="5611821" y="4996716"/>
              <a:ext cx="2867173" cy="449557"/>
            </a:xfrm>
            <a:prstGeom prst="roundRect">
              <a:avLst/>
            </a:prstGeom>
            <a:solidFill>
              <a:srgbClr val="FF0000"/>
            </a:solidFill>
            <a:ln>
              <a:solidFill>
                <a:srgbClr val="AB1A2C"/>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fr-FR" sz="1050" b="1" dirty="0">
                  <a:solidFill>
                    <a:schemeClr val="tx1"/>
                  </a:solidFill>
                </a:rPr>
                <a:t>Maladies cardio-vasculaires</a:t>
              </a:r>
            </a:p>
          </p:txBody>
        </p:sp>
      </p:grpSp>
      <p:grpSp>
        <p:nvGrpSpPr>
          <p:cNvPr id="13323" name="Group 9"/>
          <p:cNvGrpSpPr>
            <a:grpSpLocks/>
          </p:cNvGrpSpPr>
          <p:nvPr/>
        </p:nvGrpSpPr>
        <p:grpSpPr bwMode="auto">
          <a:xfrm>
            <a:off x="1563291" y="4393407"/>
            <a:ext cx="5938838" cy="336947"/>
            <a:chOff x="560134" y="5649566"/>
            <a:chExt cx="7918860" cy="449690"/>
          </a:xfrm>
        </p:grpSpPr>
        <p:sp>
          <p:nvSpPr>
            <p:cNvPr id="34" name="Rounded Rectangle 33"/>
            <p:cNvSpPr/>
            <p:nvPr/>
          </p:nvSpPr>
          <p:spPr>
            <a:xfrm>
              <a:off x="560134" y="5649566"/>
              <a:ext cx="2867173" cy="449690"/>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Fonctionnement normal du système nerveux</a:t>
              </a:r>
            </a:p>
          </p:txBody>
        </p:sp>
        <p:sp>
          <p:nvSpPr>
            <p:cNvPr id="35" name="Rounded Rectangle 34"/>
            <p:cNvSpPr/>
            <p:nvPr/>
          </p:nvSpPr>
          <p:spPr>
            <a:xfrm>
              <a:off x="5611821" y="5649566"/>
              <a:ext cx="2867173" cy="298734"/>
            </a:xfrm>
            <a:prstGeom prst="roundRect">
              <a:avLst/>
            </a:prstGeom>
            <a:solidFill>
              <a:srgbClr val="FF0000"/>
            </a:solidFill>
            <a:ln>
              <a:solidFill>
                <a:srgbClr val="AB1A2C"/>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Maladies neuro-dégénératives</a:t>
              </a:r>
            </a:p>
          </p:txBody>
        </p:sp>
      </p:grpSp>
      <p:sp>
        <p:nvSpPr>
          <p:cNvPr id="13324" name="TextBox 16"/>
          <p:cNvSpPr txBox="1">
            <a:spLocks noChangeArrowheads="1"/>
          </p:cNvSpPr>
          <p:nvPr/>
        </p:nvSpPr>
        <p:spPr bwMode="auto">
          <a:xfrm>
            <a:off x="1520429" y="1058466"/>
            <a:ext cx="2150269"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eaLnBrk="1" hangingPunct="1">
              <a:spcBef>
                <a:spcPct val="0"/>
              </a:spcBef>
              <a:buFontTx/>
              <a:buNone/>
            </a:pPr>
            <a:r>
              <a:rPr lang="fr-FR" altLang="en-US" sz="1350" b="1" dirty="0">
                <a:solidFill>
                  <a:srgbClr val="008000"/>
                </a:solidFill>
                <a:latin typeface="Gill Sans" charset="0"/>
                <a:ea typeface="Gill Sans" charset="0"/>
                <a:cs typeface="Gill Sans" charset="0"/>
              </a:rPr>
              <a:t>Santé</a:t>
            </a:r>
          </a:p>
        </p:txBody>
      </p:sp>
      <p:sp>
        <p:nvSpPr>
          <p:cNvPr id="37" name="TextBox 36"/>
          <p:cNvSpPr txBox="1"/>
          <p:nvPr/>
        </p:nvSpPr>
        <p:spPr>
          <a:xfrm>
            <a:off x="6760369" y="1059656"/>
            <a:ext cx="2150269" cy="300082"/>
          </a:xfrm>
          <a:prstGeom prst="halfFrame">
            <a:avLst/>
          </a:prstGeom>
          <a:noFill/>
        </p:spPr>
        <p:txBody>
          <a:bodyPr>
            <a:spAutoFit/>
          </a:bodyPr>
          <a:lstStyle/>
          <a:p>
            <a:pPr eaLnBrk="1" hangingPunct="1">
              <a:defRPr/>
            </a:pPr>
            <a:r>
              <a:rPr lang="fr-FR" sz="1350" b="1" dirty="0">
                <a:solidFill>
                  <a:srgbClr val="FF0000"/>
                </a:solidFill>
                <a:latin typeface="Gill Sans" charset="0"/>
                <a:ea typeface="Gill Sans" charset="0"/>
                <a:cs typeface="Gill Sans" charset="0"/>
              </a:rPr>
              <a:t>Maladie</a:t>
            </a:r>
          </a:p>
        </p:txBody>
      </p:sp>
      <p:sp>
        <p:nvSpPr>
          <p:cNvPr id="38" name="Rounded Rectangle 37"/>
          <p:cNvSpPr/>
          <p:nvPr/>
        </p:nvSpPr>
        <p:spPr bwMode="auto">
          <a:xfrm>
            <a:off x="1563291" y="2182416"/>
            <a:ext cx="2150269" cy="205978"/>
          </a:xfrm>
          <a:prstGeom prst="round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fr-FR" altLang="en-US" sz="1050" b="1"/>
              <a:t>Prévention du cancer </a:t>
            </a:r>
          </a:p>
        </p:txBody>
      </p:sp>
      <p:sp>
        <p:nvSpPr>
          <p:cNvPr id="2" name="Rounded Rectangle 1"/>
          <p:cNvSpPr/>
          <p:nvPr/>
        </p:nvSpPr>
        <p:spPr>
          <a:xfrm>
            <a:off x="5253037" y="4312444"/>
            <a:ext cx="2368154" cy="417910"/>
          </a:xfrm>
          <a:prstGeom prst="roundRect">
            <a:avLst/>
          </a:prstGeom>
          <a:noFill/>
          <a:ln w="76200" cmpd="sng">
            <a:solidFill>
              <a:srgbClr val="FA0007"/>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8AF646A-6DF5-C84E-B4C0-20FB9F1A5433}"/>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290" name="Title 1"/>
          <p:cNvSpPr>
            <a:spLocks noGrp="1"/>
          </p:cNvSpPr>
          <p:nvPr>
            <p:ph type="title"/>
          </p:nvPr>
        </p:nvSpPr>
        <p:spPr>
          <a:xfrm>
            <a:off x="1308497" y="2977"/>
            <a:ext cx="6172200" cy="392415"/>
          </a:xfrm>
        </p:spPr>
        <p:txBody>
          <a:bodyPr/>
          <a:lstStyle/>
          <a:p>
            <a:pPr algn="l"/>
            <a:r>
              <a:rPr altLang="en-US" sz="1950" dirty="0">
                <a:latin typeface="Candara" charset="0"/>
                <a:ea typeface="Candara" charset="0"/>
                <a:cs typeface="Candara" charset="0"/>
              </a:rPr>
              <a:t>La dysbiose </a:t>
            </a:r>
            <a:r>
              <a:rPr lang="en-US" altLang="en-US" sz="1950" dirty="0">
                <a:latin typeface="Candara" charset="0"/>
                <a:ea typeface="Candara" charset="0"/>
                <a:cs typeface="Candara" charset="0"/>
              </a:rPr>
              <a:t>microbienne</a:t>
            </a:r>
            <a:r>
              <a:rPr altLang="en-US" sz="1950" dirty="0">
                <a:latin typeface="Candara" charset="0"/>
                <a:ea typeface="Candara" charset="0"/>
                <a:cs typeface="Candara" charset="0"/>
              </a:rPr>
              <a:t> et la santé humaine</a:t>
            </a:r>
          </a:p>
        </p:txBody>
      </p:sp>
      <p:sp>
        <p:nvSpPr>
          <p:cNvPr id="12291" name="Slide Number Placeholder 4"/>
          <p:cNvSpPr>
            <a:spLocks noGrp="1"/>
          </p:cNvSpPr>
          <p:nvPr>
            <p:ph type="sldNum" sz="quarter" idx="12"/>
          </p:nvPr>
        </p:nvSpPr>
        <p:spPr bwMode="auto">
          <a:xfrm>
            <a:off x="6312694" y="4701779"/>
            <a:ext cx="1600200"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a:solidFill>
                  <a:schemeClr val="bg2"/>
                </a:solidFill>
                <a:latin typeface="Arial" charset="0"/>
                <a:ea typeface="ＭＳ Ｐゴシック" charset="-128"/>
              </a:defRPr>
            </a:lvl1pPr>
            <a:lvl2pPr marL="557213" indent="-214313">
              <a:spcBef>
                <a:spcPct val="20000"/>
              </a:spcBef>
              <a:buFont typeface="Arial" charset="0"/>
              <a:buChar char="–"/>
              <a:defRPr sz="1200">
                <a:solidFill>
                  <a:schemeClr val="bg2"/>
                </a:solidFill>
                <a:latin typeface="Arial" charset="0"/>
                <a:ea typeface="ＭＳ Ｐゴシック" charset="-128"/>
              </a:defRPr>
            </a:lvl2pPr>
            <a:lvl3pPr marL="857250" indent="-171450">
              <a:spcBef>
                <a:spcPct val="20000"/>
              </a:spcBef>
              <a:buFont typeface="Arial" charset="0"/>
              <a:buChar char="•"/>
              <a:defRPr sz="1050">
                <a:solidFill>
                  <a:schemeClr val="bg2"/>
                </a:solidFill>
                <a:latin typeface="Arial" charset="0"/>
                <a:ea typeface="ＭＳ Ｐゴシック" charset="-128"/>
              </a:defRPr>
            </a:lvl3pPr>
            <a:lvl4pPr marL="1200150" indent="-171450">
              <a:spcBef>
                <a:spcPct val="20000"/>
              </a:spcBef>
              <a:buFont typeface="Arial" charset="0"/>
              <a:buChar char="–"/>
              <a:defRPr sz="900">
                <a:solidFill>
                  <a:schemeClr val="bg2"/>
                </a:solidFill>
                <a:latin typeface="Arial" charset="0"/>
                <a:ea typeface="ＭＳ Ｐゴシック" charset="-128"/>
              </a:defRPr>
            </a:lvl4pPr>
            <a:lvl5pPr marL="1543050" indent="-171450">
              <a:spcBef>
                <a:spcPct val="20000"/>
              </a:spcBef>
              <a:buFont typeface="Arial" charset="0"/>
              <a:buChar char="»"/>
              <a:defRPr sz="900">
                <a:solidFill>
                  <a:schemeClr val="bg2"/>
                </a:solidFill>
                <a:latin typeface="Arial" charset="0"/>
                <a:ea typeface="ＭＳ Ｐゴシック" charset="-128"/>
              </a:defRPr>
            </a:lvl5pPr>
            <a:lvl6pPr marL="18859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6pPr>
            <a:lvl7pPr marL="22288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7pPr>
            <a:lvl8pPr marL="25717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8pPr>
            <a:lvl9pPr marL="29146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9pPr>
          </a:lstStyle>
          <a:p>
            <a:pPr>
              <a:spcBef>
                <a:spcPct val="0"/>
              </a:spcBef>
              <a:buFontTx/>
              <a:buNone/>
            </a:pPr>
            <a:fld id="{4A27F617-B333-8E4E-8B34-5E4D51B04051}" type="slidenum">
              <a:rPr lang="en-US" altLang="en-US">
                <a:solidFill>
                  <a:schemeClr val="tx1"/>
                </a:solidFill>
                <a:latin typeface="Gill Sans" charset="0"/>
                <a:ea typeface="Gill Sans" charset="0"/>
                <a:cs typeface="Gill Sans" charset="0"/>
              </a:rPr>
              <a:pPr>
                <a:spcBef>
                  <a:spcPct val="0"/>
                </a:spcBef>
                <a:buFontTx/>
                <a:buNone/>
              </a:pPr>
              <a:t>11</a:t>
            </a:fld>
            <a:endParaRPr lang="en-US" altLang="en-US">
              <a:solidFill>
                <a:schemeClr val="tx1"/>
              </a:solidFill>
              <a:latin typeface="Gill Sans" charset="0"/>
              <a:ea typeface="Gill Sans" charset="0"/>
              <a:cs typeface="Gill Sans" charset="0"/>
            </a:endParaRPr>
          </a:p>
        </p:txBody>
      </p:sp>
      <p:grpSp>
        <p:nvGrpSpPr>
          <p:cNvPr id="12292" name="Group 11"/>
          <p:cNvGrpSpPr>
            <a:grpSpLocks/>
          </p:cNvGrpSpPr>
          <p:nvPr/>
        </p:nvGrpSpPr>
        <p:grpSpPr bwMode="auto">
          <a:xfrm>
            <a:off x="2881313" y="660797"/>
            <a:ext cx="3545681" cy="1181100"/>
            <a:chOff x="4615007" y="4278334"/>
            <a:chExt cx="3144400" cy="1134359"/>
          </a:xfrm>
        </p:grpSpPr>
        <p:sp>
          <p:nvSpPr>
            <p:cNvPr id="13" name="Isosceles Triangle 12"/>
            <p:cNvSpPr>
              <a:spLocks noChangeArrowheads="1"/>
            </p:cNvSpPr>
            <p:nvPr/>
          </p:nvSpPr>
          <p:spPr bwMode="auto">
            <a:xfrm>
              <a:off x="5879947" y="4862666"/>
              <a:ext cx="394898" cy="550027"/>
            </a:xfrm>
            <a:prstGeom prst="triangle">
              <a:avLst>
                <a:gd name="adj" fmla="val 50000"/>
              </a:avLst>
            </a:prstGeom>
            <a:solidFill>
              <a:srgbClr val="000000"/>
            </a:solidFill>
            <a:ln w="38100" cmpd="sng">
              <a:solidFill>
                <a:schemeClr val="bg1"/>
              </a:solidFill>
              <a:miter lim="800000"/>
              <a:headEnd/>
              <a:tailEnd/>
            </a:ln>
            <a:effectLst>
              <a:outerShdw blurRad="63500" dist="23000" dir="5400000" rotWithShape="0">
                <a:srgbClr val="000000">
                  <a:alpha val="34999"/>
                </a:srgbClr>
              </a:outerShdw>
            </a:effectLst>
          </p:spPr>
          <p:txBody>
            <a:bodyPr anchor="ctr"/>
            <a:lstStyle/>
            <a:p>
              <a:pPr algn="ctr" eaLnBrk="1" hangingPunct="1">
                <a:defRPr/>
              </a:pPr>
              <a:endParaRPr lang="en-US" sz="1350">
                <a:solidFill>
                  <a:srgbClr val="1E1C11"/>
                </a:solidFill>
                <a:latin typeface="Gill Sans"/>
                <a:ea typeface="ＭＳ Ｐゴシック" pitchFamily="-111" charset="-128"/>
                <a:cs typeface="Gill Sans"/>
              </a:endParaRPr>
            </a:p>
          </p:txBody>
        </p:sp>
        <p:cxnSp>
          <p:nvCxnSpPr>
            <p:cNvPr id="14" name="Straight Arrow Connector 13"/>
            <p:cNvCxnSpPr>
              <a:cxnSpLocks noChangeShapeType="1"/>
            </p:cNvCxnSpPr>
            <p:nvPr/>
          </p:nvCxnSpPr>
          <p:spPr bwMode="auto">
            <a:xfrm>
              <a:off x="4637181" y="4665983"/>
              <a:ext cx="2925833" cy="335048"/>
            </a:xfrm>
            <a:prstGeom prst="straightConnector1">
              <a:avLst/>
            </a:prstGeom>
            <a:noFill/>
            <a:ln w="76200" cmpd="sng">
              <a:solidFill>
                <a:schemeClr val="bg1"/>
              </a:solidFill>
              <a:round/>
              <a:headEnd/>
              <a:tailEnd/>
            </a:ln>
            <a:effectLst>
              <a:outerShdw blurRad="63500" dist="20000" dir="5400000" rotWithShape="0">
                <a:srgbClr val="000000">
                  <a:alpha val="37999"/>
                </a:srgbClr>
              </a:outerShdw>
            </a:effectLst>
          </p:spPr>
        </p:cxnSp>
        <p:sp>
          <p:nvSpPr>
            <p:cNvPr id="15" name="Oval 14"/>
            <p:cNvSpPr/>
            <p:nvPr/>
          </p:nvSpPr>
          <p:spPr>
            <a:xfrm>
              <a:off x="4615007" y="4358379"/>
              <a:ext cx="290366" cy="315608"/>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solidFill>
                  <a:schemeClr val="tx1"/>
                </a:solidFill>
                <a:latin typeface="Gill Sans"/>
                <a:cs typeface="Gill Sans"/>
              </a:endParaRPr>
            </a:p>
          </p:txBody>
        </p:sp>
        <p:sp>
          <p:nvSpPr>
            <p:cNvPr id="16" name="Oval 15"/>
            <p:cNvSpPr/>
            <p:nvPr/>
          </p:nvSpPr>
          <p:spPr>
            <a:xfrm>
              <a:off x="7123769" y="4278334"/>
              <a:ext cx="635638" cy="703256"/>
            </a:xfrm>
            <a:prstGeom prst="ellipse">
              <a:avLst/>
            </a:prstGeom>
            <a:solidFill>
              <a:srgbClr val="FF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latin typeface="Gill Sans"/>
                <a:cs typeface="Gill Sans"/>
              </a:endParaRPr>
            </a:p>
          </p:txBody>
        </p:sp>
      </p:grpSp>
      <p:sp>
        <p:nvSpPr>
          <p:cNvPr id="12293" name="TextBox 16"/>
          <p:cNvSpPr txBox="1">
            <a:spLocks noChangeArrowheads="1"/>
          </p:cNvSpPr>
          <p:nvPr/>
        </p:nvSpPr>
        <p:spPr bwMode="auto">
          <a:xfrm>
            <a:off x="1563291" y="867966"/>
            <a:ext cx="2150269"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eaLnBrk="1" hangingPunct="1">
              <a:spcBef>
                <a:spcPct val="0"/>
              </a:spcBef>
              <a:buFontTx/>
              <a:buNone/>
            </a:pPr>
            <a:r>
              <a:rPr lang="en-US" altLang="en-US" sz="1350" b="1" dirty="0">
                <a:solidFill>
                  <a:srgbClr val="008000"/>
                </a:solidFill>
                <a:latin typeface="Gill Sans" charset="0"/>
                <a:ea typeface="Gill Sans" charset="0"/>
                <a:cs typeface="Gill Sans" charset="0"/>
              </a:rPr>
              <a:t>Santé</a:t>
            </a:r>
          </a:p>
        </p:txBody>
      </p:sp>
      <p:sp>
        <p:nvSpPr>
          <p:cNvPr id="18" name="TextBox 17"/>
          <p:cNvSpPr txBox="1"/>
          <p:nvPr/>
        </p:nvSpPr>
        <p:spPr>
          <a:xfrm>
            <a:off x="6760369" y="869156"/>
            <a:ext cx="2150269" cy="300082"/>
          </a:xfrm>
          <a:prstGeom prst="halfFrame">
            <a:avLst/>
          </a:prstGeom>
          <a:noFill/>
        </p:spPr>
        <p:txBody>
          <a:bodyPr>
            <a:spAutoFit/>
          </a:bodyPr>
          <a:lstStyle/>
          <a:p>
            <a:pPr eaLnBrk="1" hangingPunct="1">
              <a:defRPr/>
            </a:pPr>
            <a:r>
              <a:rPr lang="en-US" sz="1350" b="1" dirty="0" err="1">
                <a:solidFill>
                  <a:srgbClr val="FF0000"/>
                </a:solidFill>
                <a:latin typeface="Gill Sans" charset="0"/>
                <a:ea typeface="Gill Sans" charset="0"/>
                <a:cs typeface="Gill Sans" charset="0"/>
              </a:rPr>
              <a:t>Maladie</a:t>
            </a:r>
            <a:endParaRPr lang="en-US" sz="1350" b="1" dirty="0">
              <a:solidFill>
                <a:srgbClr val="FF0000"/>
              </a:solidFill>
              <a:latin typeface="Gill Sans" charset="0"/>
              <a:ea typeface="Gill Sans" charset="0"/>
              <a:cs typeface="Gill Sans" charset="0"/>
            </a:endParaRPr>
          </a:p>
        </p:txBody>
      </p:sp>
      <p:grpSp>
        <p:nvGrpSpPr>
          <p:cNvPr id="12295" name="Group 8"/>
          <p:cNvGrpSpPr>
            <a:grpSpLocks/>
          </p:cNvGrpSpPr>
          <p:nvPr/>
        </p:nvGrpSpPr>
        <p:grpSpPr bwMode="auto">
          <a:xfrm>
            <a:off x="1335882" y="2044304"/>
            <a:ext cx="2926556" cy="2224553"/>
            <a:chOff x="257211" y="2847488"/>
            <a:chExt cx="3902793" cy="2966520"/>
          </a:xfrm>
        </p:grpSpPr>
        <p:pic>
          <p:nvPicPr>
            <p:cNvPr id="12300"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211" y="2847488"/>
              <a:ext cx="3902793" cy="2597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01" name="TextBox 7"/>
            <p:cNvSpPr txBox="1">
              <a:spLocks noChangeArrowheads="1"/>
            </p:cNvSpPr>
            <p:nvPr/>
          </p:nvSpPr>
          <p:spPr bwMode="auto">
            <a:xfrm>
              <a:off x="257211" y="5444620"/>
              <a:ext cx="3902793" cy="369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200" dirty="0">
                  <a:solidFill>
                    <a:schemeClr val="bg1"/>
                  </a:solidFill>
                  <a:latin typeface="Gill Sans" charset="0"/>
                  <a:ea typeface="Gill Sans" charset="0"/>
                  <a:cs typeface="Gill Sans" charset="0"/>
                </a:rPr>
                <a:t>Plus de </a:t>
              </a:r>
              <a:r>
                <a:rPr lang="en-US" altLang="en-US" sz="1200" dirty="0" err="1">
                  <a:solidFill>
                    <a:schemeClr val="bg1"/>
                  </a:solidFill>
                  <a:latin typeface="Gill Sans" charset="0"/>
                  <a:ea typeface="Gill Sans" charset="0"/>
                  <a:cs typeface="Gill Sans" charset="0"/>
                </a:rPr>
                <a:t>biodiversité</a:t>
              </a:r>
              <a:r>
                <a:rPr lang="en-US" altLang="en-US" sz="1200" dirty="0">
                  <a:solidFill>
                    <a:schemeClr val="bg1"/>
                  </a:solidFill>
                  <a:latin typeface="Gill Sans" charset="0"/>
                  <a:ea typeface="Gill Sans" charset="0"/>
                  <a:cs typeface="Gill Sans" charset="0"/>
                </a:rPr>
                <a:t> = plus de </a:t>
              </a:r>
              <a:r>
                <a:rPr lang="en-US" altLang="en-US" sz="1200" dirty="0" err="1">
                  <a:solidFill>
                    <a:schemeClr val="bg1"/>
                  </a:solidFill>
                  <a:latin typeface="Gill Sans" charset="0"/>
                  <a:ea typeface="Gill Sans" charset="0"/>
                  <a:cs typeface="Gill Sans" charset="0"/>
                </a:rPr>
                <a:t>résilience</a:t>
              </a:r>
              <a:endParaRPr lang="en-US" altLang="en-US" sz="1200" dirty="0">
                <a:solidFill>
                  <a:schemeClr val="bg1"/>
                </a:solidFill>
                <a:latin typeface="Gill Sans" charset="0"/>
                <a:ea typeface="Gill Sans" charset="0"/>
                <a:cs typeface="Gill Sans" charset="0"/>
              </a:endParaRPr>
            </a:p>
          </p:txBody>
        </p:sp>
      </p:grpSp>
      <p:grpSp>
        <p:nvGrpSpPr>
          <p:cNvPr id="10" name="Group 9"/>
          <p:cNvGrpSpPr>
            <a:grpSpLocks/>
          </p:cNvGrpSpPr>
          <p:nvPr/>
        </p:nvGrpSpPr>
        <p:grpSpPr bwMode="auto">
          <a:xfrm>
            <a:off x="4842272" y="2044304"/>
            <a:ext cx="2927747" cy="2409124"/>
            <a:chOff x="4932827" y="2847488"/>
            <a:chExt cx="3902793" cy="3212809"/>
          </a:xfrm>
        </p:grpSpPr>
        <p:pic>
          <p:nvPicPr>
            <p:cNvPr id="1229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827" y="2847488"/>
              <a:ext cx="3902793" cy="2597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9" name="TextBox 18"/>
            <p:cNvSpPr txBox="1">
              <a:spLocks noChangeArrowheads="1"/>
            </p:cNvSpPr>
            <p:nvPr/>
          </p:nvSpPr>
          <p:spPr bwMode="auto">
            <a:xfrm>
              <a:off x="4932827" y="5444620"/>
              <a:ext cx="3902793" cy="615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200">
                  <a:solidFill>
                    <a:schemeClr val="bg1"/>
                  </a:solidFill>
                  <a:latin typeface="Gill Sans" charset="0"/>
                  <a:ea typeface="Gill Sans" charset="0"/>
                  <a:cs typeface="Gill Sans" charset="0"/>
                </a:rPr>
                <a:t>Moins de biodiversité = plus de risque de maladies </a:t>
              </a:r>
            </a:p>
          </p:txBody>
        </p:sp>
      </p:grpSp>
      <p:sp>
        <p:nvSpPr>
          <p:cNvPr id="19" name="TextBox 18"/>
          <p:cNvSpPr txBox="1">
            <a:spLocks noChangeArrowheads="1"/>
          </p:cNvSpPr>
          <p:nvPr/>
        </p:nvSpPr>
        <p:spPr bwMode="auto">
          <a:xfrm>
            <a:off x="1308497" y="4461778"/>
            <a:ext cx="6461522"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2700" b="1" dirty="0">
                <a:solidFill>
                  <a:srgbClr val="FF6600"/>
                </a:solidFill>
                <a:latin typeface="Gill Sans" charset="0"/>
                <a:ea typeface="Gill Sans" charset="0"/>
                <a:cs typeface="Gill Sans" charset="0"/>
              </a:rPr>
              <a:t>Cause </a:t>
            </a:r>
            <a:r>
              <a:rPr lang="en-US" altLang="en-US" sz="2700" b="1" dirty="0" err="1">
                <a:solidFill>
                  <a:srgbClr val="FF6600"/>
                </a:solidFill>
                <a:latin typeface="Gill Sans" charset="0"/>
                <a:ea typeface="Gill Sans" charset="0"/>
                <a:cs typeface="Gill Sans" charset="0"/>
              </a:rPr>
              <a:t>ou</a:t>
            </a:r>
            <a:r>
              <a:rPr lang="en-US" altLang="en-US" sz="2700" b="1" dirty="0">
                <a:solidFill>
                  <a:srgbClr val="FF6600"/>
                </a:solidFill>
                <a:latin typeface="Gill Sans" charset="0"/>
                <a:ea typeface="Gill Sans" charset="0"/>
                <a:cs typeface="Gill Sans" charset="0"/>
              </a:rPr>
              <a:t> </a:t>
            </a:r>
            <a:r>
              <a:rPr lang="en-US" altLang="en-US" sz="2700" b="1" dirty="0" err="1">
                <a:solidFill>
                  <a:srgbClr val="FF6600"/>
                </a:solidFill>
                <a:latin typeface="Gill Sans" charset="0"/>
                <a:ea typeface="Gill Sans" charset="0"/>
                <a:cs typeface="Gill Sans" charset="0"/>
              </a:rPr>
              <a:t>conséquence</a:t>
            </a:r>
            <a:r>
              <a:rPr lang="en-US" altLang="en-US" sz="2700" b="1" dirty="0">
                <a:solidFill>
                  <a:srgbClr val="FF6600"/>
                </a:solidFill>
                <a:latin typeface="Gill Sans" charset="0"/>
                <a:ea typeface="Gill Sans" charset="0"/>
                <a:cs typeface="Gill Sans"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8AF646A-6DF5-C84E-B4C0-20FB9F1A5433}"/>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290" name="Title 1"/>
          <p:cNvSpPr>
            <a:spLocks noGrp="1"/>
          </p:cNvSpPr>
          <p:nvPr>
            <p:ph type="title"/>
          </p:nvPr>
        </p:nvSpPr>
        <p:spPr>
          <a:xfrm>
            <a:off x="1308497" y="2977"/>
            <a:ext cx="6172200" cy="392415"/>
          </a:xfrm>
        </p:spPr>
        <p:txBody>
          <a:bodyPr/>
          <a:lstStyle/>
          <a:p>
            <a:pPr algn="l"/>
            <a:r>
              <a:rPr lang="en-US" altLang="en-US" sz="1950" dirty="0">
                <a:latin typeface="Candara" charset="0"/>
                <a:ea typeface="Candara" charset="0"/>
                <a:cs typeface="Candara" charset="0"/>
              </a:rPr>
              <a:t>Maladies neuro-</a:t>
            </a:r>
            <a:r>
              <a:rPr lang="en-US" altLang="en-US" sz="1950" dirty="0" err="1">
                <a:latin typeface="Candara" charset="0"/>
                <a:ea typeface="Candara" charset="0"/>
                <a:cs typeface="Candara" charset="0"/>
              </a:rPr>
              <a:t>dégénératives</a:t>
            </a:r>
            <a:r>
              <a:rPr lang="en-US" altLang="en-US" sz="1950" dirty="0">
                <a:latin typeface="Candara" charset="0"/>
                <a:ea typeface="Candara" charset="0"/>
                <a:cs typeface="Candara" charset="0"/>
              </a:rPr>
              <a:t> et le </a:t>
            </a:r>
            <a:r>
              <a:rPr lang="en-US" altLang="en-US" sz="1950" dirty="0" err="1">
                <a:latin typeface="Candara" charset="0"/>
                <a:ea typeface="Candara" charset="0"/>
                <a:cs typeface="Candara" charset="0"/>
              </a:rPr>
              <a:t>microbiote</a:t>
            </a:r>
            <a:r>
              <a:rPr lang="en-US" altLang="en-US" sz="1950" dirty="0">
                <a:latin typeface="Candara" charset="0"/>
                <a:ea typeface="Candara" charset="0"/>
                <a:cs typeface="Candara" charset="0"/>
              </a:rPr>
              <a:t> human</a:t>
            </a:r>
            <a:endParaRPr altLang="en-US" sz="1950" dirty="0">
              <a:latin typeface="Candara" charset="0"/>
              <a:ea typeface="Candara" charset="0"/>
              <a:cs typeface="Candara" charset="0"/>
            </a:endParaRPr>
          </a:p>
        </p:txBody>
      </p:sp>
      <p:pic>
        <p:nvPicPr>
          <p:cNvPr id="4" name="Picture 3" descr="Diagram&#10;&#10;Description automatically generated">
            <a:extLst>
              <a:ext uri="{FF2B5EF4-FFF2-40B4-BE49-F238E27FC236}">
                <a16:creationId xmlns:a16="http://schemas.microsoft.com/office/drawing/2014/main" id="{B9FE4D86-B551-FF44-AAC2-1E647EB53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36322" y="499118"/>
            <a:ext cx="2709872" cy="4263656"/>
          </a:xfrm>
          <a:prstGeom prst="rect">
            <a:avLst/>
          </a:prstGeom>
        </p:spPr>
      </p:pic>
      <p:pic>
        <p:nvPicPr>
          <p:cNvPr id="6" name="Picture 5" descr="Calendar&#10;&#10;Description automatically generated with medium confidence">
            <a:extLst>
              <a:ext uri="{FF2B5EF4-FFF2-40B4-BE49-F238E27FC236}">
                <a16:creationId xmlns:a16="http://schemas.microsoft.com/office/drawing/2014/main" id="{5089A0AA-3BF0-6549-9CF8-010F8B0A63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712" y="348528"/>
            <a:ext cx="4118307" cy="4720984"/>
          </a:xfrm>
          <a:prstGeom prst="rect">
            <a:avLst/>
          </a:prstGeom>
        </p:spPr>
      </p:pic>
      <p:sp>
        <p:nvSpPr>
          <p:cNvPr id="2" name="Rectangle 1">
            <a:extLst>
              <a:ext uri="{FF2B5EF4-FFF2-40B4-BE49-F238E27FC236}">
                <a16:creationId xmlns:a16="http://schemas.microsoft.com/office/drawing/2014/main" id="{538F2EA9-4079-FA42-BC11-A35D68738F18}"/>
              </a:ext>
            </a:extLst>
          </p:cNvPr>
          <p:cNvSpPr/>
          <p:nvPr/>
        </p:nvSpPr>
        <p:spPr>
          <a:xfrm>
            <a:off x="4146698" y="4866501"/>
            <a:ext cx="5114260" cy="276999"/>
          </a:xfrm>
          <a:prstGeom prst="rect">
            <a:avLst/>
          </a:prstGeom>
        </p:spPr>
        <p:txBody>
          <a:bodyPr wrap="square">
            <a:spAutoFit/>
          </a:bodyPr>
          <a:lstStyle/>
          <a:p>
            <a:r>
              <a:rPr lang="en-US" sz="1200" dirty="0" err="1">
                <a:solidFill>
                  <a:srgbClr val="0D0D0D"/>
                </a:solidFill>
                <a:latin typeface="Arial" panose="020B0604020202020204" pitchFamily="34" charset="0"/>
                <a:cs typeface="Arial" panose="020B0604020202020204" pitchFamily="34" charset="0"/>
              </a:rPr>
              <a:t>Benakis</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sz="1200" dirty="0">
                <a:solidFill>
                  <a:srgbClr val="0D0D0D"/>
                </a:solidFill>
                <a:latin typeface="Arial" panose="020B0604020202020204" pitchFamily="34" charset="0"/>
                <a:cs typeface="Arial" panose="020B0604020202020204" pitchFamily="34" charset="0"/>
              </a:rPr>
              <a:t>(2020) </a:t>
            </a:r>
            <a:r>
              <a:rPr lang="en-US" sz="1200" i="1" dirty="0">
                <a:solidFill>
                  <a:srgbClr val="0D0D0D"/>
                </a:solidFill>
                <a:latin typeface="Arial" panose="020B0604020202020204" pitchFamily="34" charset="0"/>
                <a:cs typeface="Arial" panose="020B0604020202020204" pitchFamily="34" charset="0"/>
              </a:rPr>
              <a:t>Current Opinion in Neurobiology </a:t>
            </a:r>
            <a:r>
              <a:rPr lang="en-US" sz="1200" b="1" dirty="0">
                <a:solidFill>
                  <a:srgbClr val="0D0D0D"/>
                </a:solidFill>
                <a:latin typeface="Arial" panose="020B0604020202020204" pitchFamily="34" charset="0"/>
                <a:cs typeface="Arial" panose="020B0604020202020204" pitchFamily="34" charset="0"/>
              </a:rPr>
              <a:t>61</a:t>
            </a:r>
            <a:r>
              <a:rPr lang="en-US" sz="1200" dirty="0">
                <a:solidFill>
                  <a:srgbClr val="0D0D0D"/>
                </a:solidFill>
                <a:latin typeface="Arial" panose="020B0604020202020204" pitchFamily="34" charset="0"/>
                <a:cs typeface="Arial" panose="020B0604020202020204" pitchFamily="34" charset="0"/>
              </a:rPr>
              <a:t>:1-9.</a:t>
            </a:r>
            <a:endParaRPr lang="en-LU" sz="1200" dirty="0"/>
          </a:p>
        </p:txBody>
      </p:sp>
    </p:spTree>
    <p:extLst>
      <p:ext uri="{BB962C8B-B14F-4D97-AF65-F5344CB8AC3E}">
        <p14:creationId xmlns:p14="http://schemas.microsoft.com/office/powerpoint/2010/main" val="15274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54CF9F8-5306-1D47-8127-C7A2791236D5}"/>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143000" y="-10716"/>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290" name="Title 1"/>
          <p:cNvSpPr>
            <a:spLocks noGrp="1"/>
          </p:cNvSpPr>
          <p:nvPr>
            <p:ph type="title"/>
          </p:nvPr>
        </p:nvSpPr>
        <p:spPr>
          <a:xfrm>
            <a:off x="1308497" y="2977"/>
            <a:ext cx="6172200" cy="392415"/>
          </a:xfrm>
        </p:spPr>
        <p:txBody>
          <a:bodyPr/>
          <a:lstStyle/>
          <a:p>
            <a:pPr algn="l"/>
            <a:r>
              <a:rPr lang="en-US" altLang="en-US" sz="1950" dirty="0">
                <a:latin typeface="Candara" charset="0"/>
                <a:ea typeface="Candara" charset="0"/>
                <a:cs typeface="Candara" charset="0"/>
              </a:rPr>
              <a:t>Des interactions </a:t>
            </a:r>
            <a:r>
              <a:rPr lang="en-US" altLang="en-US" sz="1950" dirty="0" err="1">
                <a:latin typeface="Candara" charset="0"/>
                <a:ea typeface="Candara" charset="0"/>
                <a:cs typeface="Candara" charset="0"/>
              </a:rPr>
              <a:t>écologiques</a:t>
            </a:r>
            <a:r>
              <a:rPr lang="en-US" altLang="en-US" sz="1950" dirty="0">
                <a:latin typeface="Candara" charset="0"/>
                <a:ea typeface="Candara" charset="0"/>
                <a:cs typeface="Candara" charset="0"/>
              </a:rPr>
              <a:t> complexes</a:t>
            </a:r>
            <a:endParaRPr altLang="en-US" sz="1950" dirty="0">
              <a:latin typeface="Candara" charset="0"/>
              <a:ea typeface="Candara" charset="0"/>
              <a:cs typeface="Candara" charset="0"/>
            </a:endParaRPr>
          </a:p>
        </p:txBody>
      </p:sp>
      <p:sp>
        <p:nvSpPr>
          <p:cNvPr id="12291" name="Slide Number Placeholder 4"/>
          <p:cNvSpPr>
            <a:spLocks noGrp="1"/>
          </p:cNvSpPr>
          <p:nvPr>
            <p:ph type="sldNum" sz="quarter" idx="12"/>
          </p:nvPr>
        </p:nvSpPr>
        <p:spPr bwMode="auto">
          <a:xfrm>
            <a:off x="6312694" y="4701779"/>
            <a:ext cx="1600200"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a:solidFill>
                  <a:schemeClr val="bg2"/>
                </a:solidFill>
                <a:latin typeface="Arial" charset="0"/>
                <a:ea typeface="ＭＳ Ｐゴシック" charset="-128"/>
              </a:defRPr>
            </a:lvl1pPr>
            <a:lvl2pPr marL="557213" indent="-214313">
              <a:spcBef>
                <a:spcPct val="20000"/>
              </a:spcBef>
              <a:buFont typeface="Arial" charset="0"/>
              <a:buChar char="–"/>
              <a:defRPr sz="1200">
                <a:solidFill>
                  <a:schemeClr val="bg2"/>
                </a:solidFill>
                <a:latin typeface="Arial" charset="0"/>
                <a:ea typeface="ＭＳ Ｐゴシック" charset="-128"/>
              </a:defRPr>
            </a:lvl2pPr>
            <a:lvl3pPr marL="857250" indent="-171450">
              <a:spcBef>
                <a:spcPct val="20000"/>
              </a:spcBef>
              <a:buFont typeface="Arial" charset="0"/>
              <a:buChar char="•"/>
              <a:defRPr sz="1050">
                <a:solidFill>
                  <a:schemeClr val="bg2"/>
                </a:solidFill>
                <a:latin typeface="Arial" charset="0"/>
                <a:ea typeface="ＭＳ Ｐゴシック" charset="-128"/>
              </a:defRPr>
            </a:lvl3pPr>
            <a:lvl4pPr marL="1200150" indent="-171450">
              <a:spcBef>
                <a:spcPct val="20000"/>
              </a:spcBef>
              <a:buFont typeface="Arial" charset="0"/>
              <a:buChar char="–"/>
              <a:defRPr sz="900">
                <a:solidFill>
                  <a:schemeClr val="bg2"/>
                </a:solidFill>
                <a:latin typeface="Arial" charset="0"/>
                <a:ea typeface="ＭＳ Ｐゴシック" charset="-128"/>
              </a:defRPr>
            </a:lvl4pPr>
            <a:lvl5pPr marL="1543050" indent="-171450">
              <a:spcBef>
                <a:spcPct val="20000"/>
              </a:spcBef>
              <a:buFont typeface="Arial" charset="0"/>
              <a:buChar char="»"/>
              <a:defRPr sz="900">
                <a:solidFill>
                  <a:schemeClr val="bg2"/>
                </a:solidFill>
                <a:latin typeface="Arial" charset="0"/>
                <a:ea typeface="ＭＳ Ｐゴシック" charset="-128"/>
              </a:defRPr>
            </a:lvl5pPr>
            <a:lvl6pPr marL="18859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6pPr>
            <a:lvl7pPr marL="22288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7pPr>
            <a:lvl8pPr marL="25717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8pPr>
            <a:lvl9pPr marL="29146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9pPr>
          </a:lstStyle>
          <a:p>
            <a:pPr>
              <a:spcBef>
                <a:spcPct val="0"/>
              </a:spcBef>
              <a:buFontTx/>
              <a:buNone/>
            </a:pPr>
            <a:fld id="{4A27F617-B333-8E4E-8B34-5E4D51B04051}" type="slidenum">
              <a:rPr lang="en-US" altLang="en-US">
                <a:solidFill>
                  <a:schemeClr val="tx1"/>
                </a:solidFill>
                <a:latin typeface="Gill Sans" charset="0"/>
                <a:ea typeface="Gill Sans" charset="0"/>
                <a:cs typeface="Gill Sans" charset="0"/>
              </a:rPr>
              <a:pPr>
                <a:spcBef>
                  <a:spcPct val="0"/>
                </a:spcBef>
                <a:buFontTx/>
                <a:buNone/>
              </a:pPr>
              <a:t>13</a:t>
            </a:fld>
            <a:endParaRPr lang="en-US" altLang="en-US">
              <a:solidFill>
                <a:schemeClr val="tx1"/>
              </a:solidFill>
              <a:latin typeface="Gill Sans" charset="0"/>
              <a:ea typeface="Gill Sans" charset="0"/>
              <a:cs typeface="Gill Sans" charset="0"/>
            </a:endParaRPr>
          </a:p>
        </p:txBody>
      </p:sp>
      <p:grpSp>
        <p:nvGrpSpPr>
          <p:cNvPr id="5" name="Group 4"/>
          <p:cNvGrpSpPr/>
          <p:nvPr/>
        </p:nvGrpSpPr>
        <p:grpSpPr>
          <a:xfrm>
            <a:off x="1485585" y="1455832"/>
            <a:ext cx="2162369" cy="2521606"/>
            <a:chOff x="456780" y="1941109"/>
            <a:chExt cx="2883158" cy="3362141"/>
          </a:xfrm>
        </p:grpSpPr>
        <p:pic>
          <p:nvPicPr>
            <p:cNvPr id="21" name="Picture 20" descr="fiber-food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936" y="1941109"/>
              <a:ext cx="2619893" cy="2451600"/>
            </a:xfrm>
            <a:prstGeom prst="rect">
              <a:avLst/>
            </a:prstGeom>
            <a:effectLst/>
          </p:spPr>
        </p:pic>
        <p:sp>
          <p:nvSpPr>
            <p:cNvPr id="3" name="TextBox 2"/>
            <p:cNvSpPr txBox="1"/>
            <p:nvPr/>
          </p:nvSpPr>
          <p:spPr>
            <a:xfrm>
              <a:off x="456780" y="4441475"/>
              <a:ext cx="2883158" cy="861775"/>
            </a:xfrm>
            <a:prstGeom prst="rect">
              <a:avLst/>
            </a:prstGeom>
            <a:noFill/>
          </p:spPr>
          <p:txBody>
            <a:bodyPr wrap="square" rtlCol="0">
              <a:spAutoFit/>
            </a:bodyPr>
            <a:lstStyle/>
            <a:p>
              <a:pPr algn="ctr"/>
              <a:r>
                <a:rPr lang="en-US" sz="1800" dirty="0" err="1">
                  <a:solidFill>
                    <a:schemeClr val="bg1"/>
                  </a:solidFill>
                  <a:latin typeface="Gill Sans" charset="0"/>
                  <a:ea typeface="Gill Sans" charset="0"/>
                  <a:cs typeface="Gill Sans" charset="0"/>
                </a:rPr>
                <a:t>Denrées</a:t>
              </a:r>
              <a:r>
                <a:rPr lang="en-US" sz="1800" dirty="0">
                  <a:solidFill>
                    <a:schemeClr val="bg1"/>
                  </a:solidFill>
                  <a:latin typeface="Gill Sans" charset="0"/>
                  <a:ea typeface="Gill Sans" charset="0"/>
                  <a:cs typeface="Gill Sans" charset="0"/>
                </a:rPr>
                <a:t> </a:t>
              </a:r>
              <a:r>
                <a:rPr lang="en-US" sz="1800" dirty="0" err="1">
                  <a:solidFill>
                    <a:schemeClr val="bg1"/>
                  </a:solidFill>
                  <a:latin typeface="Gill Sans" charset="0"/>
                  <a:ea typeface="Gill Sans" charset="0"/>
                  <a:cs typeface="Gill Sans" charset="0"/>
                </a:rPr>
                <a:t>alimentaires</a:t>
              </a:r>
              <a:endParaRPr lang="en-US" sz="1800" dirty="0">
                <a:solidFill>
                  <a:schemeClr val="bg1"/>
                </a:solidFill>
                <a:latin typeface="Gill Sans" charset="0"/>
                <a:ea typeface="Gill Sans" charset="0"/>
                <a:cs typeface="Gill Sans" charset="0"/>
              </a:endParaRPr>
            </a:p>
            <a:p>
              <a:pPr algn="ctr"/>
              <a:r>
                <a:rPr lang="en-US" sz="1800" dirty="0">
                  <a:solidFill>
                    <a:schemeClr val="bg1"/>
                  </a:solidFill>
                  <a:latin typeface="Gill Sans" charset="0"/>
                  <a:ea typeface="Gill Sans" charset="0"/>
                  <a:cs typeface="Gill Sans" charset="0"/>
                </a:rPr>
                <a:t>(</a:t>
              </a:r>
              <a:r>
                <a:rPr lang="en-US" sz="1800" dirty="0" err="1">
                  <a:solidFill>
                    <a:schemeClr val="bg1"/>
                  </a:solidFill>
                  <a:latin typeface="Gill Sans" charset="0"/>
                  <a:ea typeface="Gill Sans" charset="0"/>
                  <a:cs typeface="Gill Sans" charset="0"/>
                </a:rPr>
                <a:t>fibres</a:t>
              </a:r>
              <a:r>
                <a:rPr lang="en-US" sz="1800" dirty="0">
                  <a:solidFill>
                    <a:schemeClr val="bg1"/>
                  </a:solidFill>
                  <a:latin typeface="Gill Sans" charset="0"/>
                  <a:ea typeface="Gill Sans" charset="0"/>
                  <a:cs typeface="Gill Sans" charset="0"/>
                </a:rPr>
                <a:t>)</a:t>
              </a:r>
            </a:p>
          </p:txBody>
        </p:sp>
      </p:grpSp>
      <p:grpSp>
        <p:nvGrpSpPr>
          <p:cNvPr id="6" name="Group 5"/>
          <p:cNvGrpSpPr/>
          <p:nvPr/>
        </p:nvGrpSpPr>
        <p:grpSpPr>
          <a:xfrm>
            <a:off x="5516212" y="1447838"/>
            <a:ext cx="1964486" cy="2265669"/>
            <a:chOff x="5830949" y="1930450"/>
            <a:chExt cx="2619314" cy="3020892"/>
          </a:xfrm>
        </p:grpSpPr>
        <p:pic>
          <p:nvPicPr>
            <p:cNvPr id="22" name="Picture 21" descr="blue-bacteria-with-white-backgrou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0949" y="1930450"/>
              <a:ext cx="2619314" cy="2472917"/>
            </a:xfrm>
            <a:prstGeom prst="rect">
              <a:avLst/>
            </a:prstGeom>
          </p:spPr>
        </p:pic>
        <p:sp>
          <p:nvSpPr>
            <p:cNvPr id="24" name="TextBox 23"/>
            <p:cNvSpPr txBox="1"/>
            <p:nvPr/>
          </p:nvSpPr>
          <p:spPr>
            <a:xfrm>
              <a:off x="6002628" y="4458899"/>
              <a:ext cx="2275957" cy="492443"/>
            </a:xfrm>
            <a:prstGeom prst="rect">
              <a:avLst/>
            </a:prstGeom>
            <a:noFill/>
          </p:spPr>
          <p:txBody>
            <a:bodyPr wrap="square" rtlCol="0">
              <a:spAutoFit/>
            </a:bodyPr>
            <a:lstStyle/>
            <a:p>
              <a:pPr algn="ctr"/>
              <a:r>
                <a:rPr lang="en-US" sz="1800" dirty="0" err="1">
                  <a:solidFill>
                    <a:schemeClr val="bg1"/>
                  </a:solidFill>
                  <a:latin typeface="Gill Sans" charset="0"/>
                  <a:ea typeface="Gill Sans" charset="0"/>
                  <a:cs typeface="Gill Sans" charset="0"/>
                </a:rPr>
                <a:t>Microbiote</a:t>
              </a:r>
              <a:endParaRPr lang="en-US" sz="1800" dirty="0">
                <a:solidFill>
                  <a:schemeClr val="bg1"/>
                </a:solidFill>
                <a:latin typeface="Gill Sans" charset="0"/>
                <a:ea typeface="Gill Sans" charset="0"/>
                <a:cs typeface="Gill Sans" charset="0"/>
              </a:endParaRPr>
            </a:p>
          </p:txBody>
        </p:sp>
      </p:grpSp>
      <p:grpSp>
        <p:nvGrpSpPr>
          <p:cNvPr id="7" name="Group 6">
            <a:extLst>
              <a:ext uri="{FF2B5EF4-FFF2-40B4-BE49-F238E27FC236}">
                <a16:creationId xmlns:a16="http://schemas.microsoft.com/office/drawing/2014/main" id="{D8847CC4-08E7-AF49-80C9-F4113A13A489}"/>
              </a:ext>
            </a:extLst>
          </p:cNvPr>
          <p:cNvGrpSpPr/>
          <p:nvPr/>
        </p:nvGrpSpPr>
        <p:grpSpPr>
          <a:xfrm>
            <a:off x="3921237" y="848303"/>
            <a:ext cx="1321693" cy="2547569"/>
            <a:chOff x="3704315" y="1131071"/>
            <a:chExt cx="1762257" cy="3396758"/>
          </a:xfrm>
        </p:grpSpPr>
        <p:pic>
          <p:nvPicPr>
            <p:cNvPr id="20" name="Picture 15" descr="stock-footage-a-realistic-human-intestine-isolated-on-white-with-matt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704315" y="2063428"/>
              <a:ext cx="1762257" cy="2464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extBox 24"/>
            <p:cNvSpPr txBox="1"/>
            <p:nvPr/>
          </p:nvSpPr>
          <p:spPr>
            <a:xfrm>
              <a:off x="3704316" y="1131071"/>
              <a:ext cx="1760092" cy="492443"/>
            </a:xfrm>
            <a:prstGeom prst="rect">
              <a:avLst/>
            </a:prstGeom>
            <a:noFill/>
          </p:spPr>
          <p:txBody>
            <a:bodyPr wrap="square" rtlCol="0">
              <a:spAutoFit/>
            </a:bodyPr>
            <a:lstStyle/>
            <a:p>
              <a:pPr algn="ctr"/>
              <a:r>
                <a:rPr lang="en-US" sz="1800" b="1" dirty="0" err="1">
                  <a:solidFill>
                    <a:schemeClr val="bg1"/>
                  </a:solidFill>
                  <a:latin typeface="Gill Sans" charset="0"/>
                  <a:ea typeface="Gill Sans" charset="0"/>
                  <a:cs typeface="Gill Sans" charset="0"/>
                </a:rPr>
                <a:t>Intestin</a:t>
              </a:r>
              <a:endParaRPr lang="en-US" sz="1800" b="1" dirty="0">
                <a:solidFill>
                  <a:schemeClr val="bg1"/>
                </a:solidFill>
                <a:latin typeface="Gill Sans" charset="0"/>
                <a:ea typeface="Gill Sans" charset="0"/>
                <a:cs typeface="Gill Sans" charset="0"/>
              </a:endParaRPr>
            </a:p>
          </p:txBody>
        </p:sp>
      </p:grpSp>
      <p:grpSp>
        <p:nvGrpSpPr>
          <p:cNvPr id="4" name="Group 3"/>
          <p:cNvGrpSpPr/>
          <p:nvPr/>
        </p:nvGrpSpPr>
        <p:grpSpPr>
          <a:xfrm>
            <a:off x="2939678" y="1621520"/>
            <a:ext cx="3373016" cy="2365959"/>
            <a:chOff x="2395570" y="2387112"/>
            <a:chExt cx="4497355" cy="3154612"/>
          </a:xfrm>
        </p:grpSpPr>
        <p:sp>
          <p:nvSpPr>
            <p:cNvPr id="2" name="Rectangle 1"/>
            <p:cNvSpPr/>
            <p:nvPr/>
          </p:nvSpPr>
          <p:spPr>
            <a:xfrm>
              <a:off x="3704315" y="2388637"/>
              <a:ext cx="485130" cy="1595534"/>
            </a:xfrm>
            <a:prstGeom prst="rect">
              <a:avLst/>
            </a:pr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6">
                    <a:lumMod val="75000"/>
                  </a:schemeClr>
                </a:solidFill>
              </a:endParaRPr>
            </a:p>
          </p:txBody>
        </p:sp>
        <p:sp>
          <p:nvSpPr>
            <p:cNvPr id="12" name="Rectangle 11"/>
            <p:cNvSpPr/>
            <p:nvPr/>
          </p:nvSpPr>
          <p:spPr>
            <a:xfrm rot="5400000">
              <a:off x="4584682" y="1990351"/>
              <a:ext cx="485130" cy="1278651"/>
            </a:xfrm>
            <a:prstGeom prst="rect">
              <a:avLst/>
            </a:pr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6">
                    <a:lumMod val="75000"/>
                  </a:schemeClr>
                </a:solidFill>
              </a:endParaRPr>
            </a:p>
          </p:txBody>
        </p:sp>
        <p:sp>
          <p:nvSpPr>
            <p:cNvPr id="13" name="Rectangle 12"/>
            <p:cNvSpPr/>
            <p:nvPr/>
          </p:nvSpPr>
          <p:spPr>
            <a:xfrm>
              <a:off x="4979277" y="2872242"/>
              <a:ext cx="485130" cy="1290631"/>
            </a:xfrm>
            <a:prstGeom prst="rect">
              <a:avLst/>
            </a:pr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6">
                    <a:lumMod val="75000"/>
                  </a:schemeClr>
                </a:solidFill>
              </a:endParaRPr>
            </a:p>
          </p:txBody>
        </p:sp>
        <p:sp>
          <p:nvSpPr>
            <p:cNvPr id="14" name="Rectangle 13"/>
            <p:cNvSpPr/>
            <p:nvPr/>
          </p:nvSpPr>
          <p:spPr>
            <a:xfrm rot="5400000">
              <a:off x="4443426" y="3627022"/>
              <a:ext cx="485130" cy="586571"/>
            </a:xfrm>
            <a:prstGeom prst="rect">
              <a:avLst/>
            </a:pr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6">
                    <a:lumMod val="75000"/>
                  </a:schemeClr>
                </a:solidFill>
              </a:endParaRPr>
            </a:p>
          </p:txBody>
        </p:sp>
        <p:sp>
          <p:nvSpPr>
            <p:cNvPr id="15" name="Rectangle 14"/>
            <p:cNvSpPr/>
            <p:nvPr/>
          </p:nvSpPr>
          <p:spPr>
            <a:xfrm>
              <a:off x="4392517" y="4162873"/>
              <a:ext cx="485130" cy="516703"/>
            </a:xfrm>
            <a:prstGeom prst="rect">
              <a:avLst/>
            </a:prstGeom>
            <a:solidFill>
              <a:srgbClr val="FFC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6">
                    <a:lumMod val="75000"/>
                  </a:schemeClr>
                </a:solidFill>
              </a:endParaRPr>
            </a:p>
          </p:txBody>
        </p:sp>
        <p:sp>
          <p:nvSpPr>
            <p:cNvPr id="16" name="TextBox 15"/>
            <p:cNvSpPr txBox="1"/>
            <p:nvPr/>
          </p:nvSpPr>
          <p:spPr>
            <a:xfrm>
              <a:off x="2395570" y="4679949"/>
              <a:ext cx="4497355" cy="861775"/>
            </a:xfrm>
            <a:prstGeom prst="rect">
              <a:avLst/>
            </a:prstGeom>
            <a:noFill/>
          </p:spPr>
          <p:txBody>
            <a:bodyPr wrap="square" rtlCol="0">
              <a:spAutoFit/>
            </a:bodyPr>
            <a:lstStyle/>
            <a:p>
              <a:pPr algn="ctr"/>
              <a:r>
                <a:rPr lang="en-US" sz="1800" dirty="0" err="1">
                  <a:solidFill>
                    <a:schemeClr val="accent6">
                      <a:lumMod val="75000"/>
                    </a:schemeClr>
                  </a:solidFill>
                  <a:latin typeface="Gill Sans" charset="0"/>
                  <a:ea typeface="Gill Sans" charset="0"/>
                  <a:cs typeface="Gill Sans" charset="0"/>
                </a:rPr>
                <a:t>Gros</a:t>
              </a:r>
              <a:r>
                <a:rPr lang="en-US" sz="1800" dirty="0">
                  <a:solidFill>
                    <a:schemeClr val="accent6">
                      <a:lumMod val="75000"/>
                    </a:schemeClr>
                  </a:solidFill>
                  <a:latin typeface="Gill Sans" charset="0"/>
                  <a:ea typeface="Gill Sans" charset="0"/>
                  <a:cs typeface="Gill Sans" charset="0"/>
                </a:rPr>
                <a:t> </a:t>
              </a:r>
              <a:r>
                <a:rPr lang="en-US" sz="1800" dirty="0" err="1">
                  <a:solidFill>
                    <a:schemeClr val="accent6">
                      <a:lumMod val="75000"/>
                    </a:schemeClr>
                  </a:solidFill>
                  <a:latin typeface="Gill Sans" charset="0"/>
                  <a:ea typeface="Gill Sans" charset="0"/>
                  <a:cs typeface="Gill Sans" charset="0"/>
                </a:rPr>
                <a:t>intestin</a:t>
              </a:r>
              <a:endParaRPr lang="en-US" sz="1800" dirty="0">
                <a:solidFill>
                  <a:schemeClr val="accent6">
                    <a:lumMod val="75000"/>
                  </a:schemeClr>
                </a:solidFill>
                <a:latin typeface="Gill Sans" charset="0"/>
                <a:ea typeface="Gill Sans" charset="0"/>
                <a:cs typeface="Gill Sans" charset="0"/>
              </a:endParaRPr>
            </a:p>
            <a:p>
              <a:pPr algn="ctr"/>
              <a:r>
                <a:rPr lang="en-US" sz="1800" dirty="0">
                  <a:solidFill>
                    <a:schemeClr val="accent6">
                      <a:lumMod val="75000"/>
                    </a:schemeClr>
                  </a:solidFill>
                  <a:latin typeface="Gill Sans" charset="0"/>
                  <a:ea typeface="Gill Sans" charset="0"/>
                  <a:cs typeface="Gill Sans" charset="0"/>
                </a:rPr>
                <a:t>(</a:t>
              </a:r>
              <a:r>
                <a:rPr lang="en-US" sz="1800" b="1" dirty="0">
                  <a:solidFill>
                    <a:schemeClr val="accent6">
                      <a:lumMod val="75000"/>
                    </a:schemeClr>
                  </a:solidFill>
                  <a:latin typeface="Gill Sans" charset="0"/>
                  <a:ea typeface="Gill Sans" charset="0"/>
                  <a:cs typeface="Gill Sans" charset="0"/>
                </a:rPr>
                <a:t>pas d’O</a:t>
              </a:r>
              <a:r>
                <a:rPr lang="en-US" sz="1800" b="1" baseline="-25000" dirty="0">
                  <a:solidFill>
                    <a:schemeClr val="accent6">
                      <a:lumMod val="75000"/>
                    </a:schemeClr>
                  </a:solidFill>
                  <a:latin typeface="Gill Sans" charset="0"/>
                  <a:ea typeface="Gill Sans" charset="0"/>
                  <a:cs typeface="Gill Sans" charset="0"/>
                </a:rPr>
                <a:t>2</a:t>
              </a:r>
              <a:r>
                <a:rPr lang="en-US" sz="1800" dirty="0">
                  <a:solidFill>
                    <a:schemeClr val="accent6">
                      <a:lumMod val="75000"/>
                    </a:schemeClr>
                  </a:solidFill>
                  <a:latin typeface="Gill Sans" charset="0"/>
                  <a:ea typeface="Gill Sans" charset="0"/>
                  <a:cs typeface="Gill Sans" charset="0"/>
                </a:rPr>
                <a:t>)</a:t>
              </a:r>
            </a:p>
          </p:txBody>
        </p:sp>
      </p:grpSp>
    </p:spTree>
    <p:extLst>
      <p:ext uri="{BB962C8B-B14F-4D97-AF65-F5344CB8AC3E}">
        <p14:creationId xmlns:p14="http://schemas.microsoft.com/office/powerpoint/2010/main" val="130202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83316C5-39E0-9944-883A-BBA759372BCB}"/>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155247" y="-10716"/>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290" name="Title 1"/>
          <p:cNvSpPr>
            <a:spLocks noGrp="1"/>
          </p:cNvSpPr>
          <p:nvPr>
            <p:ph type="title"/>
          </p:nvPr>
        </p:nvSpPr>
        <p:spPr>
          <a:xfrm>
            <a:off x="1308497" y="2977"/>
            <a:ext cx="6704750" cy="392415"/>
          </a:xfrm>
        </p:spPr>
        <p:txBody>
          <a:bodyPr/>
          <a:lstStyle/>
          <a:p>
            <a:pPr algn="l"/>
            <a:r>
              <a:rPr lang="en-US" altLang="en-US" sz="1950" dirty="0">
                <a:latin typeface="Candara" charset="0"/>
                <a:ea typeface="Candara" charset="0"/>
                <a:cs typeface="Candara" charset="0"/>
              </a:rPr>
              <a:t>Transformations </a:t>
            </a:r>
            <a:r>
              <a:rPr lang="en-US" altLang="en-US" sz="1950" dirty="0" err="1">
                <a:latin typeface="Candara" charset="0"/>
                <a:ea typeface="Candara" charset="0"/>
                <a:cs typeface="Candara" charset="0"/>
              </a:rPr>
              <a:t>métaboliques</a:t>
            </a:r>
            <a:r>
              <a:rPr lang="en-US" altLang="en-US" sz="1950" dirty="0">
                <a:latin typeface="Candara" charset="0"/>
                <a:ea typeface="Candara" charset="0"/>
                <a:cs typeface="Candara" charset="0"/>
              </a:rPr>
              <a:t> complexes par le </a:t>
            </a:r>
            <a:r>
              <a:rPr lang="en-US" altLang="en-US" sz="1950" dirty="0" err="1">
                <a:latin typeface="Candara" charset="0"/>
                <a:ea typeface="Candara" charset="0"/>
                <a:cs typeface="Candara" charset="0"/>
              </a:rPr>
              <a:t>microbiote</a:t>
            </a:r>
            <a:endParaRPr altLang="en-US" sz="1950" dirty="0">
              <a:latin typeface="Candara" charset="0"/>
              <a:ea typeface="Candara" charset="0"/>
              <a:cs typeface="Candara" charset="0"/>
            </a:endParaRPr>
          </a:p>
        </p:txBody>
      </p:sp>
      <p:grpSp>
        <p:nvGrpSpPr>
          <p:cNvPr id="11" name="Group 10"/>
          <p:cNvGrpSpPr/>
          <p:nvPr/>
        </p:nvGrpSpPr>
        <p:grpSpPr>
          <a:xfrm rot="1465479">
            <a:off x="1546919" y="1172822"/>
            <a:ext cx="4051741" cy="2635816"/>
            <a:chOff x="-2716687" y="3979021"/>
            <a:chExt cx="3875495" cy="2521161"/>
          </a:xfrm>
        </p:grpSpPr>
        <p:pic>
          <p:nvPicPr>
            <p:cNvPr id="12" name="Picture 15" descr="Roles of the gut microbiota.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716687" y="3979021"/>
              <a:ext cx="2944100" cy="252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rot="19961394">
              <a:off x="-348674" y="4751845"/>
              <a:ext cx="1432056" cy="2498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dirty="0"/>
                <a:t>2</a:t>
              </a:r>
            </a:p>
          </p:txBody>
        </p:sp>
        <p:sp>
          <p:nvSpPr>
            <p:cNvPr id="14" name="Rectangle 13"/>
            <p:cNvSpPr/>
            <p:nvPr/>
          </p:nvSpPr>
          <p:spPr>
            <a:xfrm rot="949867">
              <a:off x="-273248" y="5658124"/>
              <a:ext cx="1432056" cy="2498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dirty="0"/>
                <a:t>2</a:t>
              </a:r>
            </a:p>
          </p:txBody>
        </p:sp>
      </p:grpSp>
      <p:grpSp>
        <p:nvGrpSpPr>
          <p:cNvPr id="2" name="Group 1"/>
          <p:cNvGrpSpPr/>
          <p:nvPr/>
        </p:nvGrpSpPr>
        <p:grpSpPr>
          <a:xfrm>
            <a:off x="4120476" y="1124797"/>
            <a:ext cx="3840482" cy="3043809"/>
            <a:chOff x="4223191" y="1499729"/>
            <a:chExt cx="5120643" cy="4058412"/>
          </a:xfrm>
        </p:grpSpPr>
        <p:sp>
          <p:nvSpPr>
            <p:cNvPr id="15" name="Left Bracket 14"/>
            <p:cNvSpPr/>
            <p:nvPr/>
          </p:nvSpPr>
          <p:spPr>
            <a:xfrm flipV="1">
              <a:off x="4223191" y="1661958"/>
              <a:ext cx="1052338" cy="3464039"/>
            </a:xfrm>
            <a:prstGeom prst="leftBracket">
              <a:avLst>
                <a:gd name="adj" fmla="val 85535"/>
              </a:avLst>
            </a:prstGeom>
            <a:ln w="38100">
              <a:solidFill>
                <a:schemeClr val="tx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16" name="TextBox 15"/>
            <p:cNvSpPr txBox="1"/>
            <p:nvPr/>
          </p:nvSpPr>
          <p:spPr>
            <a:xfrm>
              <a:off x="5218870" y="1499729"/>
              <a:ext cx="2874215" cy="338555"/>
            </a:xfrm>
            <a:prstGeom prst="rect">
              <a:avLst/>
            </a:prstGeom>
            <a:noFill/>
          </p:spPr>
          <p:txBody>
            <a:bodyPr wrap="square" rtlCol="0">
              <a:spAutoFit/>
            </a:bodyPr>
            <a:lstStyle/>
            <a:p>
              <a:r>
                <a:rPr lang="en-US" sz="1050" dirty="0">
                  <a:solidFill>
                    <a:schemeClr val="tx2">
                      <a:lumMod val="50000"/>
                    </a:schemeClr>
                  </a:solidFill>
                  <a:ea typeface="Arial" charset="0"/>
                  <a:cs typeface="Arial" charset="0"/>
                </a:rPr>
                <a:t>Hydrates de </a:t>
              </a:r>
              <a:r>
                <a:rPr lang="en-US" sz="1050" dirty="0" err="1">
                  <a:solidFill>
                    <a:schemeClr val="tx2">
                      <a:lumMod val="50000"/>
                    </a:schemeClr>
                  </a:solidFill>
                  <a:ea typeface="Arial" charset="0"/>
                  <a:cs typeface="Arial" charset="0"/>
                </a:rPr>
                <a:t>carbone</a:t>
              </a:r>
              <a:r>
                <a:rPr lang="en-US" sz="1050" dirty="0">
                  <a:solidFill>
                    <a:schemeClr val="tx2">
                      <a:lumMod val="50000"/>
                    </a:schemeClr>
                  </a:solidFill>
                  <a:ea typeface="Arial" charset="0"/>
                  <a:cs typeface="Arial" charset="0"/>
                </a:rPr>
                <a:t> complexes</a:t>
              </a:r>
            </a:p>
          </p:txBody>
        </p:sp>
        <p:sp>
          <p:nvSpPr>
            <p:cNvPr id="18" name="TextBox 17"/>
            <p:cNvSpPr txBox="1"/>
            <p:nvPr/>
          </p:nvSpPr>
          <p:spPr>
            <a:xfrm>
              <a:off x="5229032" y="5004144"/>
              <a:ext cx="3914968" cy="553997"/>
            </a:xfrm>
            <a:prstGeom prst="rect">
              <a:avLst/>
            </a:prstGeom>
            <a:noFill/>
          </p:spPr>
          <p:txBody>
            <a:bodyPr wrap="square" rtlCol="0">
              <a:spAutoFit/>
            </a:bodyPr>
            <a:lstStyle/>
            <a:p>
              <a:r>
                <a:rPr lang="en-US" sz="1050" b="1" dirty="0" err="1">
                  <a:solidFill>
                    <a:schemeClr val="tx2">
                      <a:lumMod val="50000"/>
                    </a:schemeClr>
                  </a:solidFill>
                  <a:ea typeface="Arial" charset="0"/>
                  <a:cs typeface="Arial" charset="0"/>
                </a:rPr>
                <a:t>Acides</a:t>
              </a:r>
              <a:r>
                <a:rPr lang="en-US" sz="1050" b="1" dirty="0">
                  <a:solidFill>
                    <a:schemeClr val="tx2">
                      <a:lumMod val="50000"/>
                    </a:schemeClr>
                  </a:solidFill>
                  <a:ea typeface="Arial" charset="0"/>
                  <a:cs typeface="Arial" charset="0"/>
                </a:rPr>
                <a:t> </a:t>
              </a:r>
              <a:r>
                <a:rPr lang="en-US" sz="1050" b="1" dirty="0" err="1">
                  <a:solidFill>
                    <a:schemeClr val="tx2">
                      <a:lumMod val="50000"/>
                    </a:schemeClr>
                  </a:solidFill>
                  <a:ea typeface="Arial" charset="0"/>
                  <a:cs typeface="Arial" charset="0"/>
                </a:rPr>
                <a:t>organiques</a:t>
              </a:r>
              <a:r>
                <a:rPr lang="en-US" sz="1050" b="1" dirty="0">
                  <a:solidFill>
                    <a:schemeClr val="tx2">
                      <a:lumMod val="50000"/>
                    </a:schemeClr>
                  </a:solidFill>
                  <a:ea typeface="Arial" charset="0"/>
                  <a:cs typeface="Arial" charset="0"/>
                </a:rPr>
                <a:t>, </a:t>
              </a:r>
              <a:r>
                <a:rPr lang="en-US" sz="1050" b="1" dirty="0" err="1">
                  <a:solidFill>
                    <a:schemeClr val="tx2">
                      <a:lumMod val="50000"/>
                    </a:schemeClr>
                  </a:solidFill>
                  <a:ea typeface="Arial" charset="0"/>
                  <a:cs typeface="Arial" charset="0"/>
                </a:rPr>
                <a:t>acides</a:t>
              </a:r>
              <a:r>
                <a:rPr lang="en-US" sz="1050" b="1" dirty="0">
                  <a:solidFill>
                    <a:schemeClr val="tx2">
                      <a:lumMod val="50000"/>
                    </a:schemeClr>
                  </a:solidFill>
                  <a:ea typeface="Arial" charset="0"/>
                  <a:cs typeface="Arial" charset="0"/>
                </a:rPr>
                <a:t> </a:t>
              </a:r>
              <a:r>
                <a:rPr lang="en-US" sz="1050" b="1" dirty="0" err="1">
                  <a:solidFill>
                    <a:schemeClr val="tx2">
                      <a:lumMod val="50000"/>
                    </a:schemeClr>
                  </a:solidFill>
                  <a:ea typeface="Arial" charset="0"/>
                  <a:cs typeface="Arial" charset="0"/>
                </a:rPr>
                <a:t>gras</a:t>
              </a:r>
              <a:r>
                <a:rPr lang="en-US" sz="1050" b="1" dirty="0">
                  <a:solidFill>
                    <a:schemeClr val="tx2">
                      <a:lumMod val="50000"/>
                    </a:schemeClr>
                  </a:solidFill>
                  <a:ea typeface="Arial" charset="0"/>
                  <a:cs typeface="Arial" charset="0"/>
                </a:rPr>
                <a:t> à </a:t>
              </a:r>
              <a:r>
                <a:rPr lang="en-US" sz="1050" b="1" dirty="0" err="1">
                  <a:solidFill>
                    <a:schemeClr val="tx2">
                      <a:lumMod val="50000"/>
                    </a:schemeClr>
                  </a:solidFill>
                  <a:ea typeface="Arial" charset="0"/>
                  <a:cs typeface="Arial" charset="0"/>
                </a:rPr>
                <a:t>chaînes</a:t>
              </a:r>
              <a:r>
                <a:rPr lang="en-US" sz="1050" b="1" dirty="0">
                  <a:solidFill>
                    <a:schemeClr val="tx2">
                      <a:lumMod val="50000"/>
                    </a:schemeClr>
                  </a:solidFill>
                  <a:ea typeface="Arial" charset="0"/>
                  <a:cs typeface="Arial" charset="0"/>
                </a:rPr>
                <a:t> </a:t>
              </a:r>
              <a:r>
                <a:rPr lang="en-US" sz="1050" b="1" dirty="0" err="1">
                  <a:solidFill>
                    <a:schemeClr val="tx2">
                      <a:lumMod val="50000"/>
                    </a:schemeClr>
                  </a:solidFill>
                  <a:ea typeface="Arial" charset="0"/>
                  <a:cs typeface="Arial" charset="0"/>
                </a:rPr>
                <a:t>courtes</a:t>
              </a:r>
              <a:endParaRPr lang="en-US" sz="1050" b="1" dirty="0">
                <a:solidFill>
                  <a:schemeClr val="tx2">
                    <a:lumMod val="50000"/>
                  </a:schemeClr>
                </a:solidFill>
                <a:ea typeface="Arial" charset="0"/>
                <a:cs typeface="Arial" charset="0"/>
              </a:endParaRPr>
            </a:p>
          </p:txBody>
        </p:sp>
        <p:sp>
          <p:nvSpPr>
            <p:cNvPr id="19" name="Left Bracket 18"/>
            <p:cNvSpPr/>
            <p:nvPr/>
          </p:nvSpPr>
          <p:spPr>
            <a:xfrm flipV="1">
              <a:off x="4342892" y="1869467"/>
              <a:ext cx="932636" cy="2993923"/>
            </a:xfrm>
            <a:prstGeom prst="leftBracket">
              <a:avLst>
                <a:gd name="adj" fmla="val 85535"/>
              </a:avLst>
            </a:pr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23" name="TextBox 22"/>
            <p:cNvSpPr txBox="1"/>
            <p:nvPr/>
          </p:nvSpPr>
          <p:spPr>
            <a:xfrm>
              <a:off x="5218872" y="1708444"/>
              <a:ext cx="2874215" cy="338555"/>
            </a:xfrm>
            <a:prstGeom prst="rect">
              <a:avLst/>
            </a:prstGeom>
            <a:noFill/>
          </p:spPr>
          <p:txBody>
            <a:bodyPr wrap="square" rtlCol="0">
              <a:spAutoFit/>
            </a:bodyPr>
            <a:lstStyle/>
            <a:p>
              <a:r>
                <a:rPr lang="en-US" sz="1050" dirty="0" err="1">
                  <a:solidFill>
                    <a:schemeClr val="accent6">
                      <a:lumMod val="50000"/>
                    </a:schemeClr>
                  </a:solidFill>
                  <a:ea typeface="Arial" charset="0"/>
                  <a:cs typeface="Arial" charset="0"/>
                </a:rPr>
                <a:t>Protéines</a:t>
              </a:r>
              <a:endParaRPr lang="en-US" sz="600" dirty="0">
                <a:solidFill>
                  <a:schemeClr val="accent6">
                    <a:lumMod val="50000"/>
                  </a:schemeClr>
                </a:solidFill>
                <a:ea typeface="Arial" charset="0"/>
                <a:cs typeface="Arial" charset="0"/>
              </a:endParaRPr>
            </a:p>
          </p:txBody>
        </p:sp>
        <p:sp>
          <p:nvSpPr>
            <p:cNvPr id="26" name="TextBox 25"/>
            <p:cNvSpPr txBox="1"/>
            <p:nvPr/>
          </p:nvSpPr>
          <p:spPr>
            <a:xfrm>
              <a:off x="5218868" y="4601452"/>
              <a:ext cx="3332486" cy="553997"/>
            </a:xfrm>
            <a:prstGeom prst="rect">
              <a:avLst/>
            </a:prstGeom>
            <a:noFill/>
          </p:spPr>
          <p:txBody>
            <a:bodyPr wrap="square" rtlCol="0">
              <a:spAutoFit/>
            </a:bodyPr>
            <a:lstStyle/>
            <a:p>
              <a:r>
                <a:rPr lang="en-US" sz="1050" dirty="0" err="1">
                  <a:solidFill>
                    <a:schemeClr val="accent6">
                      <a:lumMod val="50000"/>
                    </a:schemeClr>
                  </a:solidFill>
                  <a:ea typeface="Arial" charset="0"/>
                  <a:cs typeface="Arial" charset="0"/>
                </a:rPr>
                <a:t>Acides</a:t>
              </a:r>
              <a:r>
                <a:rPr lang="en-US" sz="1050" dirty="0">
                  <a:solidFill>
                    <a:schemeClr val="accent6">
                      <a:lumMod val="50000"/>
                    </a:schemeClr>
                  </a:solidFill>
                  <a:ea typeface="Arial" charset="0"/>
                  <a:cs typeface="Arial" charset="0"/>
                </a:rPr>
                <a:t> </a:t>
              </a:r>
              <a:r>
                <a:rPr lang="en-US" sz="1050" dirty="0" err="1">
                  <a:solidFill>
                    <a:schemeClr val="accent6">
                      <a:lumMod val="50000"/>
                    </a:schemeClr>
                  </a:solidFill>
                  <a:ea typeface="Arial" charset="0"/>
                  <a:cs typeface="Arial" charset="0"/>
                </a:rPr>
                <a:t>aminés</a:t>
              </a:r>
              <a:r>
                <a:rPr lang="en-US" sz="1050" dirty="0">
                  <a:solidFill>
                    <a:schemeClr val="accent6">
                      <a:lumMod val="50000"/>
                    </a:schemeClr>
                  </a:solidFill>
                  <a:ea typeface="Arial" charset="0"/>
                  <a:cs typeface="Arial" charset="0"/>
                </a:rPr>
                <a:t>, ammoniac, amines, </a:t>
              </a:r>
              <a:r>
                <a:rPr lang="en-US" sz="1050" dirty="0" err="1">
                  <a:solidFill>
                    <a:schemeClr val="accent6">
                      <a:lumMod val="50000"/>
                    </a:schemeClr>
                  </a:solidFill>
                  <a:ea typeface="Arial" charset="0"/>
                  <a:cs typeface="Arial" charset="0"/>
                </a:rPr>
                <a:t>bisulfure</a:t>
              </a:r>
              <a:r>
                <a:rPr lang="en-US" sz="1050" dirty="0">
                  <a:solidFill>
                    <a:schemeClr val="accent6">
                      <a:lumMod val="50000"/>
                    </a:schemeClr>
                  </a:solidFill>
                  <a:ea typeface="Arial" charset="0"/>
                  <a:cs typeface="Arial" charset="0"/>
                </a:rPr>
                <a:t>, thiols, </a:t>
              </a:r>
              <a:r>
                <a:rPr lang="en-US" sz="1050" dirty="0" err="1">
                  <a:solidFill>
                    <a:schemeClr val="accent6">
                      <a:lumMod val="50000"/>
                    </a:schemeClr>
                  </a:solidFill>
                  <a:ea typeface="Arial" charset="0"/>
                  <a:cs typeface="Arial" charset="0"/>
                </a:rPr>
                <a:t>phénols</a:t>
              </a:r>
              <a:r>
                <a:rPr lang="en-US" sz="1050" dirty="0">
                  <a:solidFill>
                    <a:schemeClr val="accent6">
                      <a:lumMod val="50000"/>
                    </a:schemeClr>
                  </a:solidFill>
                  <a:ea typeface="Arial" charset="0"/>
                  <a:cs typeface="Arial" charset="0"/>
                </a:rPr>
                <a:t>, indoles</a:t>
              </a:r>
              <a:endParaRPr lang="en-US" sz="600" dirty="0">
                <a:solidFill>
                  <a:schemeClr val="accent6">
                    <a:lumMod val="50000"/>
                  </a:schemeClr>
                </a:solidFill>
                <a:ea typeface="Arial" charset="0"/>
                <a:cs typeface="Arial" charset="0"/>
              </a:endParaRPr>
            </a:p>
          </p:txBody>
        </p:sp>
        <p:sp>
          <p:nvSpPr>
            <p:cNvPr id="27" name="Left Bracket 26"/>
            <p:cNvSpPr/>
            <p:nvPr/>
          </p:nvSpPr>
          <p:spPr>
            <a:xfrm flipV="1">
              <a:off x="4454253" y="2078180"/>
              <a:ext cx="829788" cy="2500670"/>
            </a:xfrm>
            <a:prstGeom prst="leftBracket">
              <a:avLst>
                <a:gd name="adj" fmla="val 85535"/>
              </a:avLst>
            </a:prstGeom>
            <a:ln w="38100">
              <a:solidFill>
                <a:schemeClr val="accent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28" name="Left Bracket 27"/>
            <p:cNvSpPr/>
            <p:nvPr/>
          </p:nvSpPr>
          <p:spPr>
            <a:xfrm flipV="1">
              <a:off x="4940948" y="2842861"/>
              <a:ext cx="324769" cy="910211"/>
            </a:xfrm>
            <a:prstGeom prst="leftBracket">
              <a:avLst>
                <a:gd name="adj" fmla="val 85535"/>
              </a:avLst>
            </a:pr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29" name="TextBox 28"/>
            <p:cNvSpPr txBox="1"/>
            <p:nvPr/>
          </p:nvSpPr>
          <p:spPr>
            <a:xfrm>
              <a:off x="5218868" y="1916696"/>
              <a:ext cx="2874215" cy="338555"/>
            </a:xfrm>
            <a:prstGeom prst="rect">
              <a:avLst/>
            </a:prstGeom>
            <a:noFill/>
          </p:spPr>
          <p:txBody>
            <a:bodyPr wrap="square" rtlCol="0">
              <a:spAutoFit/>
            </a:bodyPr>
            <a:lstStyle/>
            <a:p>
              <a:r>
                <a:rPr lang="en-US" sz="1050" dirty="0" err="1">
                  <a:solidFill>
                    <a:schemeClr val="accent2">
                      <a:lumMod val="50000"/>
                    </a:schemeClr>
                  </a:solidFill>
                  <a:ea typeface="Arial" charset="0"/>
                  <a:cs typeface="Arial" charset="0"/>
                </a:rPr>
                <a:t>Hydrogène</a:t>
              </a:r>
              <a:endParaRPr lang="en-US" sz="600" dirty="0">
                <a:solidFill>
                  <a:schemeClr val="accent2">
                    <a:lumMod val="50000"/>
                  </a:schemeClr>
                </a:solidFill>
                <a:ea typeface="Arial" charset="0"/>
                <a:cs typeface="Arial" charset="0"/>
              </a:endParaRPr>
            </a:p>
          </p:txBody>
        </p:sp>
        <p:sp>
          <p:nvSpPr>
            <p:cNvPr id="30" name="TextBox 29"/>
            <p:cNvSpPr txBox="1"/>
            <p:nvPr/>
          </p:nvSpPr>
          <p:spPr>
            <a:xfrm>
              <a:off x="5218868" y="4415325"/>
              <a:ext cx="2874215" cy="338555"/>
            </a:xfrm>
            <a:prstGeom prst="rect">
              <a:avLst/>
            </a:prstGeom>
            <a:noFill/>
          </p:spPr>
          <p:txBody>
            <a:bodyPr wrap="square" rtlCol="0">
              <a:spAutoFit/>
            </a:bodyPr>
            <a:lstStyle/>
            <a:p>
              <a:r>
                <a:rPr lang="en-US" sz="1050" dirty="0" err="1">
                  <a:solidFill>
                    <a:schemeClr val="accent2">
                      <a:lumMod val="50000"/>
                    </a:schemeClr>
                  </a:solidFill>
                  <a:ea typeface="Arial" charset="0"/>
                  <a:cs typeface="Arial" charset="0"/>
                </a:rPr>
                <a:t>Méthane</a:t>
              </a:r>
              <a:r>
                <a:rPr lang="en-US" sz="1050" dirty="0">
                  <a:solidFill>
                    <a:schemeClr val="accent2">
                      <a:lumMod val="50000"/>
                    </a:schemeClr>
                  </a:solidFill>
                  <a:ea typeface="Arial" charset="0"/>
                  <a:cs typeface="Arial" charset="0"/>
                </a:rPr>
                <a:t>, acetate, </a:t>
              </a:r>
              <a:r>
                <a:rPr lang="en-US" sz="1050" dirty="0" err="1">
                  <a:solidFill>
                    <a:schemeClr val="accent2">
                      <a:lumMod val="50000"/>
                    </a:schemeClr>
                  </a:solidFill>
                  <a:ea typeface="Arial" charset="0"/>
                  <a:cs typeface="Arial" charset="0"/>
                </a:rPr>
                <a:t>bisulfure</a:t>
              </a:r>
              <a:endParaRPr lang="en-US" sz="600" dirty="0">
                <a:solidFill>
                  <a:schemeClr val="accent2">
                    <a:lumMod val="50000"/>
                  </a:schemeClr>
                </a:solidFill>
                <a:ea typeface="Arial" charset="0"/>
                <a:cs typeface="Arial" charset="0"/>
              </a:endParaRPr>
            </a:p>
          </p:txBody>
        </p:sp>
        <p:sp>
          <p:nvSpPr>
            <p:cNvPr id="31" name="TextBox 30"/>
            <p:cNvSpPr txBox="1"/>
            <p:nvPr/>
          </p:nvSpPr>
          <p:spPr>
            <a:xfrm>
              <a:off x="5218866" y="2130910"/>
              <a:ext cx="2874215" cy="338555"/>
            </a:xfrm>
            <a:prstGeom prst="rect">
              <a:avLst/>
            </a:prstGeom>
            <a:noFill/>
          </p:spPr>
          <p:txBody>
            <a:bodyPr wrap="square" rtlCol="0">
              <a:spAutoFit/>
            </a:bodyPr>
            <a:lstStyle/>
            <a:p>
              <a:r>
                <a:rPr lang="en-US" sz="1050" dirty="0" err="1">
                  <a:solidFill>
                    <a:schemeClr val="accent4">
                      <a:lumMod val="50000"/>
                    </a:schemeClr>
                  </a:solidFill>
                  <a:ea typeface="Arial" charset="0"/>
                  <a:cs typeface="Arial" charset="0"/>
                </a:rPr>
                <a:t>Acides</a:t>
              </a:r>
              <a:r>
                <a:rPr lang="en-US" sz="1050" dirty="0">
                  <a:solidFill>
                    <a:schemeClr val="accent4">
                      <a:lumMod val="50000"/>
                    </a:schemeClr>
                  </a:solidFill>
                  <a:ea typeface="Arial" charset="0"/>
                  <a:cs typeface="Arial" charset="0"/>
                </a:rPr>
                <a:t> </a:t>
              </a:r>
              <a:r>
                <a:rPr lang="en-US" sz="1050" dirty="0" err="1">
                  <a:solidFill>
                    <a:schemeClr val="accent4">
                      <a:lumMod val="50000"/>
                    </a:schemeClr>
                  </a:solidFill>
                  <a:ea typeface="Arial" charset="0"/>
                  <a:cs typeface="Arial" charset="0"/>
                </a:rPr>
                <a:t>biliaires</a:t>
              </a:r>
              <a:endParaRPr lang="en-US" sz="600" dirty="0">
                <a:solidFill>
                  <a:schemeClr val="accent4">
                    <a:lumMod val="50000"/>
                  </a:schemeClr>
                </a:solidFill>
                <a:ea typeface="Arial" charset="0"/>
                <a:cs typeface="Arial" charset="0"/>
              </a:endParaRPr>
            </a:p>
          </p:txBody>
        </p:sp>
        <p:sp>
          <p:nvSpPr>
            <p:cNvPr id="32" name="Left Bracket 31"/>
            <p:cNvSpPr/>
            <p:nvPr/>
          </p:nvSpPr>
          <p:spPr>
            <a:xfrm flipV="1">
              <a:off x="4586988" y="2286430"/>
              <a:ext cx="697053" cy="2089963"/>
            </a:xfrm>
            <a:prstGeom prst="leftBracket">
              <a:avLst>
                <a:gd name="adj" fmla="val 85535"/>
              </a:avLst>
            </a:prstGeom>
            <a:ln w="381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33" name="TextBox 32"/>
            <p:cNvSpPr txBox="1"/>
            <p:nvPr/>
          </p:nvSpPr>
          <p:spPr>
            <a:xfrm>
              <a:off x="5218866" y="4205682"/>
              <a:ext cx="4124968" cy="338555"/>
            </a:xfrm>
            <a:prstGeom prst="rect">
              <a:avLst/>
            </a:prstGeom>
            <a:noFill/>
          </p:spPr>
          <p:txBody>
            <a:bodyPr wrap="square" rtlCol="0">
              <a:spAutoFit/>
            </a:bodyPr>
            <a:lstStyle/>
            <a:p>
              <a:r>
                <a:rPr lang="en-US" sz="1050" dirty="0" err="1">
                  <a:solidFill>
                    <a:schemeClr val="accent4">
                      <a:lumMod val="50000"/>
                    </a:schemeClr>
                  </a:solidFill>
                  <a:ea typeface="Arial" charset="0"/>
                  <a:cs typeface="Arial" charset="0"/>
                </a:rPr>
                <a:t>Acides</a:t>
              </a:r>
              <a:r>
                <a:rPr lang="en-US" sz="1050" dirty="0">
                  <a:solidFill>
                    <a:schemeClr val="accent4">
                      <a:lumMod val="50000"/>
                    </a:schemeClr>
                  </a:solidFill>
                  <a:ea typeface="Arial" charset="0"/>
                  <a:cs typeface="Arial" charset="0"/>
                </a:rPr>
                <a:t> </a:t>
              </a:r>
              <a:r>
                <a:rPr lang="en-US" sz="1050" dirty="0" err="1">
                  <a:solidFill>
                    <a:schemeClr val="accent4">
                      <a:lumMod val="50000"/>
                    </a:schemeClr>
                  </a:solidFill>
                  <a:ea typeface="Arial" charset="0"/>
                  <a:cs typeface="Arial" charset="0"/>
                </a:rPr>
                <a:t>biliaires</a:t>
              </a:r>
              <a:r>
                <a:rPr lang="en-US" sz="1050" dirty="0">
                  <a:solidFill>
                    <a:schemeClr val="accent4">
                      <a:lumMod val="50000"/>
                    </a:schemeClr>
                  </a:solidFill>
                  <a:ea typeface="Arial" charset="0"/>
                  <a:cs typeface="Arial" charset="0"/>
                </a:rPr>
                <a:t> </a:t>
              </a:r>
              <a:r>
                <a:rPr lang="en-US" sz="1050" dirty="0" err="1">
                  <a:solidFill>
                    <a:schemeClr val="accent4">
                      <a:lumMod val="50000"/>
                    </a:schemeClr>
                  </a:solidFill>
                  <a:ea typeface="Arial" charset="0"/>
                  <a:cs typeface="Arial" charset="0"/>
                </a:rPr>
                <a:t>modifiés</a:t>
              </a:r>
              <a:endParaRPr lang="en-US" sz="600" dirty="0">
                <a:solidFill>
                  <a:schemeClr val="accent4">
                    <a:lumMod val="50000"/>
                  </a:schemeClr>
                </a:solidFill>
                <a:ea typeface="Arial" charset="0"/>
                <a:cs typeface="Arial" charset="0"/>
              </a:endParaRPr>
            </a:p>
          </p:txBody>
        </p:sp>
        <p:sp>
          <p:nvSpPr>
            <p:cNvPr id="34" name="TextBox 33"/>
            <p:cNvSpPr txBox="1"/>
            <p:nvPr/>
          </p:nvSpPr>
          <p:spPr>
            <a:xfrm>
              <a:off x="5229030" y="2311480"/>
              <a:ext cx="2874215" cy="338555"/>
            </a:xfrm>
            <a:prstGeom prst="rect">
              <a:avLst/>
            </a:prstGeom>
            <a:noFill/>
          </p:spPr>
          <p:txBody>
            <a:bodyPr wrap="square" rtlCol="0">
              <a:spAutoFit/>
            </a:bodyPr>
            <a:lstStyle/>
            <a:p>
              <a:r>
                <a:rPr lang="en-US" sz="1050" dirty="0">
                  <a:solidFill>
                    <a:srgbClr val="942093"/>
                  </a:solidFill>
                  <a:ea typeface="Arial" charset="0"/>
                  <a:cs typeface="Arial" charset="0"/>
                </a:rPr>
                <a:t>Amines </a:t>
              </a:r>
              <a:r>
                <a:rPr lang="en-US" sz="1050" dirty="0" err="1">
                  <a:solidFill>
                    <a:srgbClr val="942093"/>
                  </a:solidFill>
                  <a:ea typeface="Arial" charset="0"/>
                  <a:cs typeface="Arial" charset="0"/>
                </a:rPr>
                <a:t>secondaires</a:t>
              </a:r>
              <a:endParaRPr lang="en-US" sz="600" dirty="0">
                <a:solidFill>
                  <a:srgbClr val="942093"/>
                </a:solidFill>
                <a:ea typeface="Arial" charset="0"/>
                <a:cs typeface="Arial" charset="0"/>
              </a:endParaRPr>
            </a:p>
          </p:txBody>
        </p:sp>
        <p:sp>
          <p:nvSpPr>
            <p:cNvPr id="35" name="Left Bracket 34"/>
            <p:cNvSpPr/>
            <p:nvPr/>
          </p:nvSpPr>
          <p:spPr>
            <a:xfrm flipV="1">
              <a:off x="4704975" y="2491414"/>
              <a:ext cx="560743" cy="1691663"/>
            </a:xfrm>
            <a:prstGeom prst="leftBracket">
              <a:avLst>
                <a:gd name="adj" fmla="val 85535"/>
              </a:avLst>
            </a:prstGeom>
            <a:ln w="38100">
              <a:solidFill>
                <a:srgbClr val="94209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36" name="TextBox 35"/>
            <p:cNvSpPr txBox="1"/>
            <p:nvPr/>
          </p:nvSpPr>
          <p:spPr>
            <a:xfrm>
              <a:off x="5242944" y="3998597"/>
              <a:ext cx="2874215" cy="338555"/>
            </a:xfrm>
            <a:prstGeom prst="rect">
              <a:avLst/>
            </a:prstGeom>
            <a:noFill/>
          </p:spPr>
          <p:txBody>
            <a:bodyPr wrap="square" rtlCol="0">
              <a:spAutoFit/>
            </a:bodyPr>
            <a:lstStyle/>
            <a:p>
              <a:r>
                <a:rPr lang="en-US" sz="1050" dirty="0">
                  <a:solidFill>
                    <a:srgbClr val="942093"/>
                  </a:solidFill>
                  <a:ea typeface="Arial" charset="0"/>
                  <a:cs typeface="Arial" charset="0"/>
                </a:rPr>
                <a:t>Amines </a:t>
              </a:r>
              <a:r>
                <a:rPr lang="en-US" sz="1050" dirty="0" err="1">
                  <a:solidFill>
                    <a:srgbClr val="942093"/>
                  </a:solidFill>
                  <a:ea typeface="Arial" charset="0"/>
                  <a:cs typeface="Arial" charset="0"/>
                </a:rPr>
                <a:t>nitrosylés</a:t>
              </a:r>
              <a:endParaRPr lang="en-US" sz="600" dirty="0">
                <a:solidFill>
                  <a:srgbClr val="942093"/>
                </a:solidFill>
                <a:ea typeface="Arial" charset="0"/>
                <a:cs typeface="Arial" charset="0"/>
              </a:endParaRPr>
            </a:p>
          </p:txBody>
        </p:sp>
        <p:sp>
          <p:nvSpPr>
            <p:cNvPr id="37" name="TextBox 36"/>
            <p:cNvSpPr txBox="1"/>
            <p:nvPr/>
          </p:nvSpPr>
          <p:spPr>
            <a:xfrm>
              <a:off x="5229030" y="2514673"/>
              <a:ext cx="2874215" cy="338555"/>
            </a:xfrm>
            <a:prstGeom prst="rect">
              <a:avLst/>
            </a:prstGeom>
            <a:noFill/>
          </p:spPr>
          <p:txBody>
            <a:bodyPr wrap="square" rtlCol="0">
              <a:spAutoFit/>
            </a:bodyPr>
            <a:lstStyle/>
            <a:p>
              <a:r>
                <a:rPr lang="en-US" sz="1050" dirty="0" err="1">
                  <a:solidFill>
                    <a:srgbClr val="009193"/>
                  </a:solidFill>
                  <a:ea typeface="Arial" charset="0"/>
                  <a:cs typeface="Arial" charset="0"/>
                </a:rPr>
                <a:t>Stéroïdes</a:t>
              </a:r>
              <a:endParaRPr lang="en-US" sz="600" dirty="0">
                <a:solidFill>
                  <a:srgbClr val="009193"/>
                </a:solidFill>
                <a:ea typeface="Arial" charset="0"/>
                <a:cs typeface="Arial" charset="0"/>
              </a:endParaRPr>
            </a:p>
          </p:txBody>
        </p:sp>
        <p:sp>
          <p:nvSpPr>
            <p:cNvPr id="38" name="TextBox 37"/>
            <p:cNvSpPr txBox="1"/>
            <p:nvPr/>
          </p:nvSpPr>
          <p:spPr>
            <a:xfrm>
              <a:off x="5229030" y="3801925"/>
              <a:ext cx="2874215" cy="338555"/>
            </a:xfrm>
            <a:prstGeom prst="rect">
              <a:avLst/>
            </a:prstGeom>
            <a:noFill/>
          </p:spPr>
          <p:txBody>
            <a:bodyPr wrap="square" rtlCol="0">
              <a:spAutoFit/>
            </a:bodyPr>
            <a:lstStyle/>
            <a:p>
              <a:r>
                <a:rPr lang="en-US" sz="1050" dirty="0" err="1">
                  <a:solidFill>
                    <a:srgbClr val="009193"/>
                  </a:solidFill>
                  <a:ea typeface="Arial" charset="0"/>
                  <a:cs typeface="Arial" charset="0"/>
                </a:rPr>
                <a:t>Stéroïdes</a:t>
              </a:r>
              <a:r>
                <a:rPr lang="en-US" sz="1050" dirty="0">
                  <a:solidFill>
                    <a:srgbClr val="009193"/>
                  </a:solidFill>
                  <a:ea typeface="Arial" charset="0"/>
                  <a:cs typeface="Arial" charset="0"/>
                </a:rPr>
                <a:t> </a:t>
              </a:r>
              <a:r>
                <a:rPr lang="en-US" sz="1050" dirty="0" err="1">
                  <a:solidFill>
                    <a:srgbClr val="009193"/>
                  </a:solidFill>
                  <a:ea typeface="Arial" charset="0"/>
                  <a:cs typeface="Arial" charset="0"/>
                </a:rPr>
                <a:t>modifiés</a:t>
              </a:r>
              <a:endParaRPr lang="en-US" sz="600" dirty="0">
                <a:solidFill>
                  <a:srgbClr val="009193"/>
                </a:solidFill>
                <a:ea typeface="Arial" charset="0"/>
                <a:cs typeface="Arial" charset="0"/>
              </a:endParaRPr>
            </a:p>
          </p:txBody>
        </p:sp>
        <p:sp>
          <p:nvSpPr>
            <p:cNvPr id="39" name="Left Bracket 38"/>
            <p:cNvSpPr/>
            <p:nvPr/>
          </p:nvSpPr>
          <p:spPr>
            <a:xfrm flipV="1">
              <a:off x="4822962" y="2665882"/>
              <a:ext cx="442756" cy="1310110"/>
            </a:xfrm>
            <a:prstGeom prst="leftBracket">
              <a:avLst>
                <a:gd name="adj" fmla="val 85535"/>
              </a:avLst>
            </a:prstGeom>
            <a:ln w="38100">
              <a:solidFill>
                <a:srgbClr val="00919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sp>
          <p:nvSpPr>
            <p:cNvPr id="40" name="TextBox 39"/>
            <p:cNvSpPr txBox="1"/>
            <p:nvPr/>
          </p:nvSpPr>
          <p:spPr>
            <a:xfrm>
              <a:off x="5241858" y="2704258"/>
              <a:ext cx="2874215" cy="338555"/>
            </a:xfrm>
            <a:prstGeom prst="rect">
              <a:avLst/>
            </a:prstGeom>
            <a:noFill/>
          </p:spPr>
          <p:txBody>
            <a:bodyPr wrap="square" rtlCol="0">
              <a:spAutoFit/>
            </a:bodyPr>
            <a:lstStyle/>
            <a:p>
              <a:r>
                <a:rPr lang="en-US" sz="1050" dirty="0" err="1">
                  <a:solidFill>
                    <a:schemeClr val="accent5">
                      <a:lumMod val="50000"/>
                    </a:schemeClr>
                  </a:solidFill>
                  <a:ea typeface="Arial" charset="0"/>
                  <a:cs typeface="Arial" charset="0"/>
                </a:rPr>
                <a:t>Xénobiotiques</a:t>
              </a:r>
              <a:endParaRPr lang="en-US" sz="600" dirty="0">
                <a:solidFill>
                  <a:schemeClr val="accent5">
                    <a:lumMod val="50000"/>
                  </a:schemeClr>
                </a:solidFill>
                <a:ea typeface="Arial" charset="0"/>
                <a:cs typeface="Arial" charset="0"/>
              </a:endParaRPr>
            </a:p>
          </p:txBody>
        </p:sp>
        <p:sp>
          <p:nvSpPr>
            <p:cNvPr id="41" name="TextBox 40"/>
            <p:cNvSpPr txBox="1"/>
            <p:nvPr/>
          </p:nvSpPr>
          <p:spPr>
            <a:xfrm>
              <a:off x="5215060" y="3581182"/>
              <a:ext cx="2874215" cy="338555"/>
            </a:xfrm>
            <a:prstGeom prst="rect">
              <a:avLst/>
            </a:prstGeom>
            <a:noFill/>
          </p:spPr>
          <p:txBody>
            <a:bodyPr wrap="square" rtlCol="0">
              <a:spAutoFit/>
            </a:bodyPr>
            <a:lstStyle/>
            <a:p>
              <a:r>
                <a:rPr lang="en-US" sz="1050" dirty="0" err="1">
                  <a:solidFill>
                    <a:schemeClr val="accent5">
                      <a:lumMod val="50000"/>
                    </a:schemeClr>
                  </a:solidFill>
                  <a:ea typeface="Arial" charset="0"/>
                  <a:cs typeface="Arial" charset="0"/>
                </a:rPr>
                <a:t>Xénobiotiques</a:t>
              </a:r>
              <a:r>
                <a:rPr lang="en-US" sz="1050" dirty="0">
                  <a:solidFill>
                    <a:schemeClr val="accent5">
                      <a:lumMod val="50000"/>
                    </a:schemeClr>
                  </a:solidFill>
                  <a:ea typeface="Arial" charset="0"/>
                  <a:cs typeface="Arial" charset="0"/>
                </a:rPr>
                <a:t> </a:t>
              </a:r>
              <a:r>
                <a:rPr lang="en-US" sz="1050" dirty="0" err="1">
                  <a:solidFill>
                    <a:schemeClr val="accent5">
                      <a:lumMod val="50000"/>
                    </a:schemeClr>
                  </a:solidFill>
                  <a:ea typeface="Arial" charset="0"/>
                  <a:cs typeface="Arial" charset="0"/>
                </a:rPr>
                <a:t>transformés</a:t>
              </a:r>
              <a:endParaRPr lang="en-US" sz="600" dirty="0">
                <a:solidFill>
                  <a:schemeClr val="accent5">
                    <a:lumMod val="50000"/>
                  </a:schemeClr>
                </a:solidFill>
                <a:ea typeface="Arial" charset="0"/>
                <a:cs typeface="Arial" charset="0"/>
              </a:endParaRPr>
            </a:p>
          </p:txBody>
        </p:sp>
        <p:sp>
          <p:nvSpPr>
            <p:cNvPr id="42" name="TextBox 41"/>
            <p:cNvSpPr txBox="1"/>
            <p:nvPr/>
          </p:nvSpPr>
          <p:spPr>
            <a:xfrm>
              <a:off x="5215060" y="2900930"/>
              <a:ext cx="2874215" cy="338555"/>
            </a:xfrm>
            <a:prstGeom prst="rect">
              <a:avLst/>
            </a:prstGeom>
            <a:noFill/>
          </p:spPr>
          <p:txBody>
            <a:bodyPr wrap="square" rtlCol="0">
              <a:spAutoFit/>
            </a:bodyPr>
            <a:lstStyle/>
            <a:p>
              <a:r>
                <a:rPr lang="en-US" sz="1050" dirty="0" err="1">
                  <a:solidFill>
                    <a:srgbClr val="941100"/>
                  </a:solidFill>
                  <a:ea typeface="Arial" charset="0"/>
                  <a:cs typeface="Arial" charset="0"/>
                </a:rPr>
                <a:t>Phytoestrogènes</a:t>
              </a:r>
              <a:endParaRPr lang="en-US" sz="600" dirty="0">
                <a:solidFill>
                  <a:srgbClr val="941100"/>
                </a:solidFill>
                <a:ea typeface="Arial" charset="0"/>
                <a:cs typeface="Arial" charset="0"/>
              </a:endParaRPr>
            </a:p>
          </p:txBody>
        </p:sp>
        <p:sp>
          <p:nvSpPr>
            <p:cNvPr id="43" name="TextBox 42"/>
            <p:cNvSpPr txBox="1"/>
            <p:nvPr/>
          </p:nvSpPr>
          <p:spPr>
            <a:xfrm>
              <a:off x="5229030" y="3392017"/>
              <a:ext cx="2874215" cy="338555"/>
            </a:xfrm>
            <a:prstGeom prst="rect">
              <a:avLst/>
            </a:prstGeom>
            <a:noFill/>
          </p:spPr>
          <p:txBody>
            <a:bodyPr wrap="square" rtlCol="0">
              <a:spAutoFit/>
            </a:bodyPr>
            <a:lstStyle/>
            <a:p>
              <a:r>
                <a:rPr lang="en-US" sz="1050" dirty="0" err="1">
                  <a:solidFill>
                    <a:srgbClr val="941100"/>
                  </a:solidFill>
                  <a:ea typeface="Arial" charset="0"/>
                  <a:cs typeface="Arial" charset="0"/>
                </a:rPr>
                <a:t>Phytoestrogènes</a:t>
              </a:r>
              <a:r>
                <a:rPr lang="en-US" sz="1050" dirty="0">
                  <a:solidFill>
                    <a:srgbClr val="941100"/>
                  </a:solidFill>
                  <a:ea typeface="Arial" charset="0"/>
                  <a:cs typeface="Arial" charset="0"/>
                </a:rPr>
                <a:t> </a:t>
              </a:r>
              <a:r>
                <a:rPr lang="en-US" sz="1050" dirty="0" err="1">
                  <a:solidFill>
                    <a:srgbClr val="941100"/>
                  </a:solidFill>
                  <a:ea typeface="Arial" charset="0"/>
                  <a:cs typeface="Arial" charset="0"/>
                </a:rPr>
                <a:t>convertis</a:t>
              </a:r>
              <a:endParaRPr lang="en-US" sz="600" dirty="0">
                <a:solidFill>
                  <a:srgbClr val="941100"/>
                </a:solidFill>
                <a:ea typeface="Arial" charset="0"/>
                <a:cs typeface="Arial" charset="0"/>
              </a:endParaRPr>
            </a:p>
          </p:txBody>
        </p:sp>
        <p:sp>
          <p:nvSpPr>
            <p:cNvPr id="44" name="Left Bracket 43"/>
            <p:cNvSpPr/>
            <p:nvPr/>
          </p:nvSpPr>
          <p:spPr>
            <a:xfrm flipV="1">
              <a:off x="5058936" y="3019844"/>
              <a:ext cx="206477" cy="527611"/>
            </a:xfrm>
            <a:prstGeom prst="leftBracket">
              <a:avLst>
                <a:gd name="adj" fmla="val 85535"/>
              </a:avLst>
            </a:prstGeom>
            <a:ln w="38100">
              <a:solidFill>
                <a:srgbClr val="9411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p>
          </p:txBody>
        </p:sp>
      </p:grpSp>
      <p:sp>
        <p:nvSpPr>
          <p:cNvPr id="45" name="TextBox 7"/>
          <p:cNvSpPr txBox="1">
            <a:spLocks noChangeArrowheads="1"/>
          </p:cNvSpPr>
          <p:nvPr/>
        </p:nvSpPr>
        <p:spPr bwMode="auto">
          <a:xfrm>
            <a:off x="2575111" y="4877842"/>
            <a:ext cx="5425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r" eaLnBrk="1" hangingPunct="1">
              <a:spcBef>
                <a:spcPct val="0"/>
              </a:spcBef>
              <a:buNone/>
            </a:pPr>
            <a:r>
              <a:rPr lang="fr-CH" altLang="en-US" sz="1200" dirty="0" err="1">
                <a:solidFill>
                  <a:schemeClr val="bg1"/>
                </a:solidFill>
              </a:rPr>
              <a:t>Peisl</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(2018) </a:t>
            </a:r>
            <a:r>
              <a:rPr lang="fr-CH" altLang="en-US" sz="1200" i="1" dirty="0" err="1">
                <a:solidFill>
                  <a:schemeClr val="bg1"/>
                </a:solidFill>
              </a:rPr>
              <a:t>Analytica</a:t>
            </a:r>
            <a:r>
              <a:rPr lang="fr-CH" altLang="en-US" sz="1200" i="1" dirty="0">
                <a:solidFill>
                  <a:schemeClr val="bg1"/>
                </a:solidFill>
              </a:rPr>
              <a:t> </a:t>
            </a:r>
            <a:r>
              <a:rPr lang="fr-CH" altLang="en-US" sz="1200" i="1" dirty="0" err="1">
                <a:solidFill>
                  <a:schemeClr val="bg1"/>
                </a:solidFill>
              </a:rPr>
              <a:t>Chimica</a:t>
            </a:r>
            <a:r>
              <a:rPr lang="fr-CH" altLang="en-US" sz="1200" i="1" dirty="0">
                <a:solidFill>
                  <a:schemeClr val="bg1"/>
                </a:solidFill>
              </a:rPr>
              <a:t> Acta</a:t>
            </a:r>
            <a:r>
              <a:rPr lang="fr-CH" altLang="en-US" sz="1200" dirty="0">
                <a:solidFill>
                  <a:schemeClr val="bg1"/>
                </a:solidFill>
              </a:rPr>
              <a:t> </a:t>
            </a:r>
            <a:r>
              <a:rPr lang="en-US" sz="1200" b="1" dirty="0">
                <a:solidFill>
                  <a:schemeClr val="bg1"/>
                </a:solidFill>
              </a:rPr>
              <a:t>1037</a:t>
            </a:r>
            <a:r>
              <a:rPr lang="en-US" sz="1200" dirty="0">
                <a:solidFill>
                  <a:schemeClr val="bg1"/>
                </a:solidFill>
              </a:rPr>
              <a:t>:13-27</a:t>
            </a:r>
            <a:r>
              <a:rPr lang="fr-CH" altLang="en-US" sz="1200" dirty="0">
                <a:solidFill>
                  <a:schemeClr val="bg1"/>
                </a:solidFill>
              </a:rPr>
              <a:t>.</a:t>
            </a:r>
            <a:endParaRPr lang="pl-PL" altLang="en-US" sz="1200" dirty="0">
              <a:solidFill>
                <a:schemeClr val="bg1"/>
              </a:solidFill>
            </a:endParaRPr>
          </a:p>
        </p:txBody>
      </p:sp>
      <p:sp>
        <p:nvSpPr>
          <p:cNvPr id="46" name="Rectangle 45">
            <a:extLst>
              <a:ext uri="{FF2B5EF4-FFF2-40B4-BE49-F238E27FC236}">
                <a16:creationId xmlns:a16="http://schemas.microsoft.com/office/drawing/2014/main" id="{B2088A6C-C6A2-6D46-B751-97F4B6714C23}"/>
              </a:ext>
            </a:extLst>
          </p:cNvPr>
          <p:cNvSpPr/>
          <p:nvPr/>
        </p:nvSpPr>
        <p:spPr>
          <a:xfrm>
            <a:off x="4938233" y="3786575"/>
            <a:ext cx="2799311" cy="34603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Gill Sans"/>
              <a:cs typeface="Gill Sans"/>
            </a:endParaRPr>
          </a:p>
        </p:txBody>
      </p:sp>
    </p:spTree>
    <p:extLst>
      <p:ext uri="{BB962C8B-B14F-4D97-AF65-F5344CB8AC3E}">
        <p14:creationId xmlns:p14="http://schemas.microsoft.com/office/powerpoint/2010/main" val="12443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8392822-808F-DC44-9549-6979A81074C2}"/>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143000" y="19050"/>
            <a:ext cx="6858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20" name="Rectangle 19"/>
          <p:cNvSpPr/>
          <p:nvPr/>
        </p:nvSpPr>
        <p:spPr>
          <a:xfrm>
            <a:off x="10007204" y="9929813"/>
            <a:ext cx="6858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latin typeface="Gill Sans"/>
              <a:cs typeface="Gill Sans"/>
            </a:endParaRPr>
          </a:p>
        </p:txBody>
      </p:sp>
      <p:pic>
        <p:nvPicPr>
          <p:cNvPr id="38924" name="Picture 3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601135" y="10984706"/>
            <a:ext cx="5750719" cy="247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3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821841" y="8492729"/>
            <a:ext cx="11530013" cy="497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5262750" y="4920329"/>
            <a:ext cx="3881250" cy="276999"/>
          </a:xfrm>
          <a:prstGeom prst="rect">
            <a:avLst/>
          </a:prstGeom>
        </p:spPr>
        <p:txBody>
          <a:bodyPr wrap="square">
            <a:spAutoFit/>
          </a:bodyPr>
          <a:lstStyle/>
          <a:p>
            <a:pPr algn="r" eaLnBrk="1" hangingPunct="1">
              <a:defRPr/>
            </a:pPr>
            <a:r>
              <a:rPr lang="de-DE" sz="1200" dirty="0" err="1">
                <a:solidFill>
                  <a:schemeClr val="bg1"/>
                </a:solidFill>
                <a:latin typeface="+mn-lt"/>
                <a:ea typeface="ＭＳ Ｐゴシック" charset="0"/>
                <a:cs typeface="Gill Sans"/>
              </a:rPr>
              <a:t>Atarashi</a:t>
            </a:r>
            <a:r>
              <a:rPr lang="de-DE" sz="1200" dirty="0">
                <a:solidFill>
                  <a:schemeClr val="bg1"/>
                </a:solidFill>
                <a:latin typeface="+mn-lt"/>
                <a:ea typeface="ＭＳ Ｐゴシック" charset="0"/>
                <a:cs typeface="Gill Sans"/>
              </a:rPr>
              <a:t> </a:t>
            </a:r>
            <a:r>
              <a:rPr lang="de-DE" sz="1200" i="1" dirty="0">
                <a:solidFill>
                  <a:schemeClr val="bg1"/>
                </a:solidFill>
                <a:latin typeface="+mn-lt"/>
                <a:ea typeface="ＭＳ Ｐゴシック" charset="0"/>
                <a:cs typeface="Gill Sans"/>
              </a:rPr>
              <a:t>et al.</a:t>
            </a:r>
            <a:r>
              <a:rPr lang="de-DE" sz="1200" dirty="0">
                <a:solidFill>
                  <a:schemeClr val="bg1"/>
                </a:solidFill>
                <a:latin typeface="+mn-lt"/>
                <a:ea typeface="ＭＳ Ｐゴシック" charset="0"/>
                <a:cs typeface="Gill Sans"/>
              </a:rPr>
              <a:t> (2013) </a:t>
            </a:r>
            <a:r>
              <a:rPr lang="de-DE" sz="1200" i="1" dirty="0">
                <a:solidFill>
                  <a:schemeClr val="bg1"/>
                </a:solidFill>
                <a:latin typeface="+mn-lt"/>
                <a:ea typeface="ＭＳ Ｐゴシック" charset="0"/>
                <a:cs typeface="Gill Sans"/>
              </a:rPr>
              <a:t>Nature </a:t>
            </a:r>
            <a:r>
              <a:rPr lang="mr-IN" sz="1200" b="1" dirty="0">
                <a:solidFill>
                  <a:schemeClr val="bg1"/>
                </a:solidFill>
                <a:latin typeface="+mn-lt"/>
              </a:rPr>
              <a:t>8</a:t>
            </a:r>
            <a:r>
              <a:rPr lang="mr-IN" sz="1200" dirty="0">
                <a:solidFill>
                  <a:schemeClr val="bg1"/>
                </a:solidFill>
                <a:latin typeface="+mn-lt"/>
              </a:rPr>
              <a:t>:232-6</a:t>
            </a:r>
            <a:r>
              <a:rPr lang="de-DE" sz="1200" dirty="0">
                <a:solidFill>
                  <a:schemeClr val="bg1"/>
                </a:solidFill>
                <a:latin typeface="+mj-lt"/>
                <a:ea typeface="ＭＳ Ｐゴシック" charset="0"/>
                <a:cs typeface="Gill Sans"/>
              </a:rPr>
              <a:t>.</a:t>
            </a:r>
          </a:p>
        </p:txBody>
      </p:sp>
      <p:pic>
        <p:nvPicPr>
          <p:cNvPr id="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63602" y="2250765"/>
            <a:ext cx="2514600" cy="230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descr="http://free.clipartof.com/57-Free-Cartoon-Gray-Field-Mouse-Clipart-Illustratio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5085" y="1203562"/>
            <a:ext cx="858489" cy="8466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774965" y="781177"/>
            <a:ext cx="1674186" cy="300082"/>
          </a:xfrm>
          <a:prstGeom prst="rect">
            <a:avLst/>
          </a:prstGeom>
          <a:noFill/>
        </p:spPr>
        <p:txBody>
          <a:bodyPr wrap="square" rtlCol="0">
            <a:spAutoFit/>
          </a:bodyPr>
          <a:lstStyle/>
          <a:p>
            <a:r>
              <a:rPr lang="en-GB" sz="1350" dirty="0" err="1">
                <a:solidFill>
                  <a:schemeClr val="bg1"/>
                </a:solidFill>
                <a:latin typeface="Gill Sans" panose="020B0502020104020203" pitchFamily="34" charset="-79"/>
                <a:cs typeface="Gill Sans" panose="020B0502020104020203" pitchFamily="34" charset="-79"/>
              </a:rPr>
              <a:t>Microbiote</a:t>
            </a:r>
            <a:r>
              <a:rPr lang="en-GB" sz="1350" dirty="0">
                <a:solidFill>
                  <a:schemeClr val="bg1"/>
                </a:solidFill>
                <a:latin typeface="Gill Sans" panose="020B0502020104020203" pitchFamily="34" charset="-79"/>
                <a:cs typeface="Gill Sans" panose="020B0502020104020203" pitchFamily="34" charset="-79"/>
              </a:rPr>
              <a:t> </a:t>
            </a:r>
            <a:r>
              <a:rPr lang="en-GB" sz="1350" dirty="0" err="1">
                <a:solidFill>
                  <a:schemeClr val="bg1"/>
                </a:solidFill>
                <a:latin typeface="Gill Sans" panose="020B0502020104020203" pitchFamily="34" charset="-79"/>
                <a:cs typeface="Gill Sans" panose="020B0502020104020203" pitchFamily="34" charset="-79"/>
              </a:rPr>
              <a:t>humain</a:t>
            </a:r>
            <a:endParaRPr lang="en-GB" sz="1350" dirty="0">
              <a:solidFill>
                <a:schemeClr val="bg1"/>
              </a:solidFill>
              <a:latin typeface="Gill Sans" panose="020B0502020104020203" pitchFamily="34" charset="-79"/>
              <a:cs typeface="Gill Sans" panose="020B0502020104020203" pitchFamily="34" charset="-79"/>
            </a:endParaRPr>
          </a:p>
        </p:txBody>
      </p:sp>
      <p:sp>
        <p:nvSpPr>
          <p:cNvPr id="24" name="TextBox 23"/>
          <p:cNvSpPr txBox="1"/>
          <p:nvPr/>
        </p:nvSpPr>
        <p:spPr>
          <a:xfrm>
            <a:off x="5587921" y="781177"/>
            <a:ext cx="2180605" cy="300082"/>
          </a:xfrm>
          <a:prstGeom prst="rect">
            <a:avLst/>
          </a:prstGeom>
          <a:noFill/>
        </p:spPr>
        <p:txBody>
          <a:bodyPr wrap="square" rtlCol="0">
            <a:spAutoFit/>
          </a:bodyPr>
          <a:lstStyle/>
          <a:p>
            <a:r>
              <a:rPr lang="en-GB" sz="1350" dirty="0">
                <a:solidFill>
                  <a:schemeClr val="bg1"/>
                </a:solidFill>
                <a:latin typeface="Gill Sans" panose="020B0502020104020203" pitchFamily="34" charset="-79"/>
                <a:cs typeface="Gill Sans" panose="020B0502020104020203" pitchFamily="34" charset="-79"/>
              </a:rPr>
              <a:t>Mélange de 17-clostridia</a:t>
            </a:r>
          </a:p>
        </p:txBody>
      </p:sp>
      <p:cxnSp>
        <p:nvCxnSpPr>
          <p:cNvPr id="25" name="Straight Arrow Connector 24"/>
          <p:cNvCxnSpPr/>
          <p:nvPr/>
        </p:nvCxnSpPr>
        <p:spPr>
          <a:xfrm>
            <a:off x="4423037" y="1092800"/>
            <a:ext cx="270030" cy="21877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827193" y="1092800"/>
            <a:ext cx="270030" cy="21877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95021" y="1511488"/>
            <a:ext cx="1521570" cy="300082"/>
          </a:xfrm>
          <a:prstGeom prst="rect">
            <a:avLst/>
          </a:prstGeom>
          <a:noFill/>
          <a:ln>
            <a:solidFill>
              <a:schemeClr val="tx1"/>
            </a:solidFill>
          </a:ln>
        </p:spPr>
        <p:txBody>
          <a:bodyPr wrap="none" rtlCol="0">
            <a:spAutoFit/>
          </a:bodyPr>
          <a:lstStyle/>
          <a:p>
            <a:r>
              <a:rPr lang="en-GB" sz="1350" dirty="0">
                <a:solidFill>
                  <a:schemeClr val="bg2"/>
                </a:solidFill>
                <a:latin typeface="Gill Sans" panose="020B0502020104020203" pitchFamily="34" charset="-79"/>
                <a:cs typeface="Gill Sans" panose="020B0502020104020203" pitchFamily="34" charset="-79"/>
              </a:rPr>
              <a:t>Souris sans </a:t>
            </a:r>
            <a:r>
              <a:rPr lang="en-GB" sz="1350" dirty="0" err="1">
                <a:solidFill>
                  <a:schemeClr val="bg2"/>
                </a:solidFill>
                <a:latin typeface="Gill Sans" panose="020B0502020104020203" pitchFamily="34" charset="-79"/>
                <a:cs typeface="Gill Sans" panose="020B0502020104020203" pitchFamily="34" charset="-79"/>
              </a:rPr>
              <a:t>germes</a:t>
            </a:r>
            <a:endParaRPr lang="en-GB" sz="1350" dirty="0">
              <a:solidFill>
                <a:schemeClr val="bg2"/>
              </a:solidFill>
              <a:latin typeface="Gill Sans" panose="020B0502020104020203" pitchFamily="34" charset="-79"/>
              <a:cs typeface="Gill Sans" panose="020B0502020104020203" pitchFamily="34" charset="-79"/>
            </a:endParaRPr>
          </a:p>
        </p:txBody>
      </p:sp>
      <p:pic>
        <p:nvPicPr>
          <p:cNvPr id="28"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90026" y="2855415"/>
            <a:ext cx="1343025" cy="155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rot="16200000">
            <a:off x="1163282" y="3445845"/>
            <a:ext cx="803490" cy="369332"/>
          </a:xfrm>
          <a:prstGeom prst="rect">
            <a:avLst/>
          </a:prstGeom>
          <a:noFill/>
        </p:spPr>
        <p:txBody>
          <a:bodyPr wrap="none" rtlCol="0">
            <a:spAutoFit/>
          </a:bodyPr>
          <a:lstStyle/>
          <a:p>
            <a:r>
              <a:rPr lang="en-GB" sz="1800" dirty="0">
                <a:solidFill>
                  <a:schemeClr val="bg1"/>
                </a:solidFill>
              </a:rPr>
              <a:t>% </a:t>
            </a:r>
            <a:r>
              <a:rPr lang="en-GB" sz="1800" dirty="0" err="1">
                <a:solidFill>
                  <a:schemeClr val="bg1"/>
                </a:solidFill>
              </a:rPr>
              <a:t>T</a:t>
            </a:r>
            <a:r>
              <a:rPr lang="en-GB" sz="1800" baseline="-25000" dirty="0" err="1">
                <a:solidFill>
                  <a:schemeClr val="bg1"/>
                </a:solidFill>
              </a:rPr>
              <a:t>reg</a:t>
            </a:r>
            <a:endParaRPr lang="en-GB" sz="1800" baseline="-25000" dirty="0">
              <a:solidFill>
                <a:schemeClr val="bg1"/>
              </a:solidFill>
            </a:endParaRPr>
          </a:p>
        </p:txBody>
      </p:sp>
      <p:sp>
        <p:nvSpPr>
          <p:cNvPr id="30" name="TextBox 29"/>
          <p:cNvSpPr txBox="1"/>
          <p:nvPr/>
        </p:nvSpPr>
        <p:spPr>
          <a:xfrm rot="18453559">
            <a:off x="1862603" y="4271154"/>
            <a:ext cx="505267" cy="369332"/>
          </a:xfrm>
          <a:prstGeom prst="rect">
            <a:avLst/>
          </a:prstGeom>
          <a:noFill/>
        </p:spPr>
        <p:txBody>
          <a:bodyPr wrap="none" rtlCol="0">
            <a:spAutoFit/>
          </a:bodyPr>
          <a:lstStyle/>
          <a:p>
            <a:r>
              <a:rPr lang="en-GB" sz="1800" dirty="0">
                <a:solidFill>
                  <a:schemeClr val="bg1"/>
                </a:solidFill>
              </a:rPr>
              <a:t>GF</a:t>
            </a:r>
          </a:p>
        </p:txBody>
      </p:sp>
      <p:sp>
        <p:nvSpPr>
          <p:cNvPr id="31" name="TextBox 30"/>
          <p:cNvSpPr txBox="1"/>
          <p:nvPr/>
        </p:nvSpPr>
        <p:spPr>
          <a:xfrm rot="18453559">
            <a:off x="2108942" y="4303081"/>
            <a:ext cx="575799" cy="369332"/>
          </a:xfrm>
          <a:prstGeom prst="rect">
            <a:avLst/>
          </a:prstGeom>
          <a:noFill/>
        </p:spPr>
        <p:txBody>
          <a:bodyPr wrap="none" rtlCol="0">
            <a:spAutoFit/>
          </a:bodyPr>
          <a:lstStyle/>
          <a:p>
            <a:r>
              <a:rPr lang="en-GB" sz="1800" dirty="0">
                <a:solidFill>
                  <a:schemeClr val="bg1"/>
                </a:solidFill>
              </a:rPr>
              <a:t>+</a:t>
            </a:r>
            <a:r>
              <a:rPr lang="en-GB" sz="1800" dirty="0" err="1">
                <a:solidFill>
                  <a:schemeClr val="bg1"/>
                </a:solidFill>
              </a:rPr>
              <a:t>hu</a:t>
            </a:r>
            <a:endParaRPr lang="en-GB" sz="1800" dirty="0">
              <a:solidFill>
                <a:schemeClr val="bg1"/>
              </a:solidFill>
            </a:endParaRPr>
          </a:p>
        </p:txBody>
      </p:sp>
      <p:sp>
        <p:nvSpPr>
          <p:cNvPr id="32" name="TextBox 31"/>
          <p:cNvSpPr txBox="1"/>
          <p:nvPr/>
        </p:nvSpPr>
        <p:spPr>
          <a:xfrm rot="18453559">
            <a:off x="2124094" y="4421259"/>
            <a:ext cx="1011815" cy="369332"/>
          </a:xfrm>
          <a:prstGeom prst="rect">
            <a:avLst/>
          </a:prstGeom>
          <a:noFill/>
        </p:spPr>
        <p:txBody>
          <a:bodyPr wrap="none" rtlCol="0">
            <a:spAutoFit/>
          </a:bodyPr>
          <a:lstStyle/>
          <a:p>
            <a:r>
              <a:rPr lang="en-GB" sz="1800" dirty="0">
                <a:solidFill>
                  <a:schemeClr val="bg1"/>
                </a:solidFill>
              </a:rPr>
              <a:t>+17-mix</a:t>
            </a:r>
          </a:p>
        </p:txBody>
      </p:sp>
      <p:pic>
        <p:nvPicPr>
          <p:cNvPr id="33"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37821" y="2855415"/>
            <a:ext cx="1353347" cy="154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rot="16200000">
            <a:off x="2908605" y="3420117"/>
            <a:ext cx="975588" cy="369332"/>
          </a:xfrm>
          <a:prstGeom prst="rect">
            <a:avLst/>
          </a:prstGeom>
          <a:noFill/>
        </p:spPr>
        <p:txBody>
          <a:bodyPr wrap="none" rtlCol="0">
            <a:spAutoFit/>
          </a:bodyPr>
          <a:lstStyle/>
          <a:p>
            <a:r>
              <a:rPr lang="en-GB" sz="1800" dirty="0">
                <a:solidFill>
                  <a:schemeClr val="bg1"/>
                </a:solidFill>
              </a:rPr>
              <a:t>% Th17</a:t>
            </a:r>
          </a:p>
        </p:txBody>
      </p:sp>
      <p:sp>
        <p:nvSpPr>
          <p:cNvPr id="35" name="TextBox 34"/>
          <p:cNvSpPr txBox="1"/>
          <p:nvPr/>
        </p:nvSpPr>
        <p:spPr>
          <a:xfrm rot="18453559">
            <a:off x="3559940" y="4271154"/>
            <a:ext cx="505267" cy="369332"/>
          </a:xfrm>
          <a:prstGeom prst="rect">
            <a:avLst/>
          </a:prstGeom>
          <a:noFill/>
        </p:spPr>
        <p:txBody>
          <a:bodyPr wrap="none" rtlCol="0">
            <a:spAutoFit/>
          </a:bodyPr>
          <a:lstStyle/>
          <a:p>
            <a:r>
              <a:rPr lang="en-GB" sz="1800" dirty="0">
                <a:solidFill>
                  <a:schemeClr val="bg1"/>
                </a:solidFill>
              </a:rPr>
              <a:t>GF</a:t>
            </a:r>
          </a:p>
        </p:txBody>
      </p:sp>
      <p:sp>
        <p:nvSpPr>
          <p:cNvPr id="36" name="TextBox 35"/>
          <p:cNvSpPr txBox="1"/>
          <p:nvPr/>
        </p:nvSpPr>
        <p:spPr>
          <a:xfrm rot="18453559">
            <a:off x="3806278" y="4303081"/>
            <a:ext cx="575799" cy="369332"/>
          </a:xfrm>
          <a:prstGeom prst="rect">
            <a:avLst/>
          </a:prstGeom>
          <a:noFill/>
        </p:spPr>
        <p:txBody>
          <a:bodyPr wrap="none" rtlCol="0">
            <a:spAutoFit/>
          </a:bodyPr>
          <a:lstStyle/>
          <a:p>
            <a:r>
              <a:rPr lang="en-GB" sz="1800" dirty="0">
                <a:solidFill>
                  <a:schemeClr val="bg1"/>
                </a:solidFill>
              </a:rPr>
              <a:t>+</a:t>
            </a:r>
            <a:r>
              <a:rPr lang="en-GB" sz="1800" dirty="0" err="1">
                <a:solidFill>
                  <a:schemeClr val="bg1"/>
                </a:solidFill>
              </a:rPr>
              <a:t>hu</a:t>
            </a:r>
            <a:endParaRPr lang="en-GB" sz="1800" dirty="0">
              <a:solidFill>
                <a:schemeClr val="bg1"/>
              </a:solidFill>
            </a:endParaRPr>
          </a:p>
        </p:txBody>
      </p:sp>
      <p:sp>
        <p:nvSpPr>
          <p:cNvPr id="37" name="TextBox 36"/>
          <p:cNvSpPr txBox="1"/>
          <p:nvPr/>
        </p:nvSpPr>
        <p:spPr>
          <a:xfrm rot="18453559">
            <a:off x="3821430" y="4421259"/>
            <a:ext cx="1011815" cy="369332"/>
          </a:xfrm>
          <a:prstGeom prst="rect">
            <a:avLst/>
          </a:prstGeom>
          <a:noFill/>
        </p:spPr>
        <p:txBody>
          <a:bodyPr wrap="none" rtlCol="0">
            <a:spAutoFit/>
          </a:bodyPr>
          <a:lstStyle/>
          <a:p>
            <a:r>
              <a:rPr lang="en-GB" sz="1800" dirty="0">
                <a:solidFill>
                  <a:schemeClr val="bg1"/>
                </a:solidFill>
              </a:rPr>
              <a:t>+17-mix</a:t>
            </a:r>
          </a:p>
        </p:txBody>
      </p:sp>
      <p:sp>
        <p:nvSpPr>
          <p:cNvPr id="38" name="TextBox 21"/>
          <p:cNvSpPr txBox="1">
            <a:spLocks noChangeArrowheads="1"/>
          </p:cNvSpPr>
          <p:nvPr/>
        </p:nvSpPr>
        <p:spPr bwMode="auto">
          <a:xfrm>
            <a:off x="1290711" y="16669"/>
            <a:ext cx="6710289" cy="4154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GB" altLang="en-US" sz="2100" dirty="0">
                <a:latin typeface="Candara" charset="0"/>
              </a:rPr>
              <a:t>Lien </a:t>
            </a:r>
            <a:r>
              <a:rPr lang="en-GB" altLang="en-US" sz="2100" dirty="0" err="1">
                <a:latin typeface="Candara" charset="0"/>
              </a:rPr>
              <a:t>métabolisme</a:t>
            </a:r>
            <a:r>
              <a:rPr lang="en-GB" altLang="en-US" sz="2100" dirty="0">
                <a:latin typeface="Candara" charset="0"/>
              </a:rPr>
              <a:t> </a:t>
            </a:r>
            <a:r>
              <a:rPr lang="en-GB" altLang="en-US" sz="2100" dirty="0" err="1">
                <a:latin typeface="Candara" charset="0"/>
              </a:rPr>
              <a:t>microbien</a:t>
            </a:r>
            <a:r>
              <a:rPr lang="en-GB" altLang="en-US" sz="2100" dirty="0">
                <a:latin typeface="Candara" charset="0"/>
              </a:rPr>
              <a:t> et le </a:t>
            </a:r>
            <a:r>
              <a:rPr lang="en-GB" altLang="en-US" sz="2100" dirty="0" err="1">
                <a:latin typeface="Candara" charset="0"/>
              </a:rPr>
              <a:t>système</a:t>
            </a:r>
            <a:r>
              <a:rPr lang="en-GB" altLang="en-US" sz="2100" dirty="0">
                <a:latin typeface="Candara" charset="0"/>
              </a:rPr>
              <a:t> </a:t>
            </a:r>
            <a:r>
              <a:rPr lang="en-GB" altLang="en-US" sz="2100" dirty="0" err="1">
                <a:latin typeface="Candara" charset="0"/>
              </a:rPr>
              <a:t>immunitaire</a:t>
            </a:r>
            <a:endParaRPr lang="en-US" altLang="en-US" sz="2100" dirty="0">
              <a:latin typeface="Candara" charset="0"/>
            </a:endParaRPr>
          </a:p>
        </p:txBody>
      </p:sp>
      <p:pic>
        <p:nvPicPr>
          <p:cNvPr id="3" name="Picture 2">
            <a:extLst>
              <a:ext uri="{FF2B5EF4-FFF2-40B4-BE49-F238E27FC236}">
                <a16:creationId xmlns:a16="http://schemas.microsoft.com/office/drawing/2014/main" id="{42B9C7E9-9E83-3042-B6C4-9F98F8E766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91790" y="466615"/>
            <a:ext cx="1772039" cy="2298369"/>
          </a:xfrm>
          <a:prstGeom prst="rect">
            <a:avLst/>
          </a:prstGeom>
        </p:spPr>
      </p:pic>
      <p:sp>
        <p:nvSpPr>
          <p:cNvPr id="2" name="TextBox 1">
            <a:extLst>
              <a:ext uri="{FF2B5EF4-FFF2-40B4-BE49-F238E27FC236}">
                <a16:creationId xmlns:a16="http://schemas.microsoft.com/office/drawing/2014/main" id="{2128726C-8D67-9149-9C69-2E858144D522}"/>
              </a:ext>
            </a:extLst>
          </p:cNvPr>
          <p:cNvSpPr txBox="1"/>
          <p:nvPr/>
        </p:nvSpPr>
        <p:spPr>
          <a:xfrm rot="16200000">
            <a:off x="4379434" y="3084998"/>
            <a:ext cx="1642122" cy="300082"/>
          </a:xfrm>
          <a:prstGeom prst="rect">
            <a:avLst/>
          </a:prstGeom>
          <a:solidFill>
            <a:schemeClr val="tx1"/>
          </a:solidFill>
        </p:spPr>
        <p:txBody>
          <a:bodyPr wrap="square" rtlCol="0">
            <a:spAutoFit/>
          </a:bodyPr>
          <a:lstStyle/>
          <a:p>
            <a:pPr algn="ctr"/>
            <a:r>
              <a:rPr lang="en-US" sz="1350" dirty="0" err="1">
                <a:solidFill>
                  <a:schemeClr val="bg1"/>
                </a:solidFill>
              </a:rPr>
              <a:t>Survie</a:t>
            </a:r>
            <a:r>
              <a:rPr lang="en-US" sz="1350" dirty="0">
                <a:solidFill>
                  <a:schemeClr val="bg1"/>
                </a:solidFill>
              </a:rPr>
              <a:t> (%)</a:t>
            </a:r>
          </a:p>
        </p:txBody>
      </p:sp>
      <p:sp>
        <p:nvSpPr>
          <p:cNvPr id="39" name="TextBox 38">
            <a:extLst>
              <a:ext uri="{FF2B5EF4-FFF2-40B4-BE49-F238E27FC236}">
                <a16:creationId xmlns:a16="http://schemas.microsoft.com/office/drawing/2014/main" id="{CA7DB740-F8B4-324E-9D71-6083B8A14D5D}"/>
              </a:ext>
            </a:extLst>
          </p:cNvPr>
          <p:cNvSpPr txBox="1"/>
          <p:nvPr/>
        </p:nvSpPr>
        <p:spPr>
          <a:xfrm>
            <a:off x="5713574" y="4301149"/>
            <a:ext cx="1642122" cy="300082"/>
          </a:xfrm>
          <a:prstGeom prst="rect">
            <a:avLst/>
          </a:prstGeom>
          <a:solidFill>
            <a:schemeClr val="tx1"/>
          </a:solidFill>
        </p:spPr>
        <p:txBody>
          <a:bodyPr wrap="square" rtlCol="0">
            <a:spAutoFit/>
          </a:bodyPr>
          <a:lstStyle/>
          <a:p>
            <a:pPr algn="ctr"/>
            <a:r>
              <a:rPr lang="en-US" sz="1350" dirty="0" err="1">
                <a:solidFill>
                  <a:schemeClr val="bg1"/>
                </a:solidFill>
              </a:rPr>
              <a:t>Jours</a:t>
            </a:r>
            <a:r>
              <a:rPr lang="en-US" sz="1350" dirty="0">
                <a:solidFill>
                  <a:schemeClr val="bg1"/>
                </a:solidFill>
              </a:rPr>
              <a:t> après TNBS</a:t>
            </a:r>
          </a:p>
        </p:txBody>
      </p:sp>
    </p:spTree>
    <p:extLst>
      <p:ext uri="{BB962C8B-B14F-4D97-AF65-F5344CB8AC3E}">
        <p14:creationId xmlns:p14="http://schemas.microsoft.com/office/powerpoint/2010/main" val="1949090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4526A3-E07B-164C-B7D9-FDDDD76D4B99}"/>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625" name="Picture 3" descr="Fore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4191" y="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502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ED2A93-5E6C-7F42-924C-479050DE07DC}"/>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pic>
        <p:nvPicPr>
          <p:cNvPr id="28674" name="Picture 3" descr="Forest_Separation.gif"/>
          <p:cNvPicPr>
            <a:picLocks noChangeAspect="1"/>
          </p:cNvPicPr>
          <p:nvPr/>
        </p:nvPicPr>
        <p:blipFill>
          <a:blip r:embed="rId3" cstate="screen">
            <a:extLst>
              <a:ext uri="{28A0092B-C50C-407E-A947-70E740481C1C}">
                <a14:useLocalDpi xmlns:a14="http://schemas.microsoft.com/office/drawing/2010/main"/>
              </a:ext>
            </a:extLst>
          </a:blip>
          <a:srcRect l="5556" r="5853"/>
          <a:stretch>
            <a:fillRect/>
          </a:stretch>
        </p:blipFill>
        <p:spPr bwMode="auto">
          <a:xfrm>
            <a:off x="1143000" y="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44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C34BD78-33FF-6747-B1AE-070E1F7B2066}"/>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pic>
        <p:nvPicPr>
          <p:cNvPr id="30722" name="Picture 32" descr="Mangled_up_fore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540851">
            <a:off x="898922" y="-203218"/>
            <a:ext cx="3783807" cy="384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6"/>
          <p:cNvGrpSpPr>
            <a:grpSpLocks/>
          </p:cNvGrpSpPr>
          <p:nvPr/>
        </p:nvGrpSpPr>
        <p:grpSpPr bwMode="auto">
          <a:xfrm>
            <a:off x="2455069" y="2030395"/>
            <a:ext cx="2361010" cy="2613422"/>
            <a:chOff x="2574511" y="3146340"/>
            <a:chExt cx="3148274" cy="3485097"/>
          </a:xfrm>
        </p:grpSpPr>
        <p:pic>
          <p:nvPicPr>
            <p:cNvPr id="30738"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41364">
              <a:off x="3677826" y="4091437"/>
              <a:ext cx="19177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Curved Left Arrow 40"/>
            <p:cNvSpPr>
              <a:spLocks noChangeArrowheads="1"/>
            </p:cNvSpPr>
            <p:nvPr/>
          </p:nvSpPr>
          <p:spPr bwMode="auto">
            <a:xfrm rot="-2862015">
              <a:off x="3618342" y="2102509"/>
              <a:ext cx="1060613" cy="3148274"/>
            </a:xfrm>
            <a:prstGeom prst="curvedLeftArrow">
              <a:avLst>
                <a:gd name="adj1" fmla="val 25011"/>
                <a:gd name="adj2" fmla="val 49995"/>
                <a:gd name="adj3" fmla="val 25000"/>
              </a:avLst>
            </a:prstGeom>
            <a:solidFill>
              <a:srgbClr val="660066"/>
            </a:solidFill>
            <a:ln w="9525">
              <a:solidFill>
                <a:srgbClr val="660066"/>
              </a:solidFill>
              <a:miter lim="800000"/>
              <a:headEnd/>
              <a:tailEnd/>
            </a:ln>
            <a:effectLst>
              <a:outerShdw blurRad="40000" dist="23000" dir="5400000" rotWithShape="0">
                <a:srgbClr val="000000">
                  <a:alpha val="34999"/>
                </a:srgbClr>
              </a:outerShdw>
            </a:effectLst>
          </p:spPr>
          <p:txBody>
            <a:bodyPr anchor="ctr"/>
            <a:lstStyle/>
            <a:p>
              <a:pPr algn="ctr" eaLnBrk="1" hangingPunct="1">
                <a:defRPr/>
              </a:pPr>
              <a:endParaRPr lang="en-US" sz="1350">
                <a:latin typeface="+mn-lt"/>
                <a:ea typeface="+mn-ea"/>
              </a:endParaRPr>
            </a:p>
          </p:txBody>
        </p:sp>
      </p:grpSp>
      <p:grpSp>
        <p:nvGrpSpPr>
          <p:cNvPr id="3" name="Group 52"/>
          <p:cNvGrpSpPr>
            <a:grpSpLocks/>
          </p:cNvGrpSpPr>
          <p:nvPr/>
        </p:nvGrpSpPr>
        <p:grpSpPr bwMode="auto">
          <a:xfrm>
            <a:off x="3800476" y="3396042"/>
            <a:ext cx="2783681" cy="1251347"/>
            <a:chOff x="4368800" y="4967218"/>
            <a:chExt cx="3711801" cy="1668541"/>
          </a:xfrm>
        </p:grpSpPr>
        <p:pic>
          <p:nvPicPr>
            <p:cNvPr id="30734" name="Picture 4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7856" y="6069117"/>
              <a:ext cx="1672745" cy="566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5" name="Picture 4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7856" y="4967218"/>
              <a:ext cx="100330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Striped Right Arrow 49"/>
            <p:cNvSpPr>
              <a:spLocks/>
            </p:cNvSpPr>
            <p:nvPr/>
          </p:nvSpPr>
          <p:spPr bwMode="auto">
            <a:xfrm>
              <a:off x="4927634" y="5318072"/>
              <a:ext cx="1463764" cy="490561"/>
            </a:xfrm>
            <a:custGeom>
              <a:avLst/>
              <a:gdLst>
                <a:gd name="T0" fmla="*/ 0 w 1463764"/>
                <a:gd name="T1" fmla="*/ 97168 h 490561"/>
                <a:gd name="T2" fmla="*/ 15330 w 1463764"/>
                <a:gd name="T3" fmla="*/ 97168 h 490561"/>
                <a:gd name="T4" fmla="*/ 15330 w 1463764"/>
                <a:gd name="T5" fmla="*/ 393393 h 490561"/>
                <a:gd name="T6" fmla="*/ 0 w 1463764"/>
                <a:gd name="T7" fmla="*/ 393393 h 490561"/>
                <a:gd name="T8" fmla="*/ 0 w 1463764"/>
                <a:gd name="T9" fmla="*/ 97168 h 490561"/>
                <a:gd name="T10" fmla="*/ 30660 w 1463764"/>
                <a:gd name="T11" fmla="*/ 97168 h 490561"/>
                <a:gd name="T12" fmla="*/ 61320 w 1463764"/>
                <a:gd name="T13" fmla="*/ 97168 h 490561"/>
                <a:gd name="T14" fmla="*/ 61320 w 1463764"/>
                <a:gd name="T15" fmla="*/ 393393 h 490561"/>
                <a:gd name="T16" fmla="*/ 30660 w 1463764"/>
                <a:gd name="T17" fmla="*/ 393393 h 490561"/>
                <a:gd name="T18" fmla="*/ 30660 w 1463764"/>
                <a:gd name="T19" fmla="*/ 97168 h 490561"/>
                <a:gd name="T20" fmla="*/ 76650 w 1463764"/>
                <a:gd name="T21" fmla="*/ 97168 h 490561"/>
                <a:gd name="T22" fmla="*/ 1218484 w 1463764"/>
                <a:gd name="T23" fmla="*/ 97168 h 490561"/>
                <a:gd name="T24" fmla="*/ 1218484 w 1463764"/>
                <a:gd name="T25" fmla="*/ 0 h 490561"/>
                <a:gd name="T26" fmla="*/ 1463764 w 1463764"/>
                <a:gd name="T27" fmla="*/ 245281 h 490561"/>
                <a:gd name="T28" fmla="*/ 1218484 w 1463764"/>
                <a:gd name="T29" fmla="*/ 490561 h 490561"/>
                <a:gd name="T30" fmla="*/ 1218484 w 1463764"/>
                <a:gd name="T31" fmla="*/ 393393 h 490561"/>
                <a:gd name="T32" fmla="*/ 76650 w 1463764"/>
                <a:gd name="T33" fmla="*/ 393393 h 490561"/>
                <a:gd name="T34" fmla="*/ 76650 w 1463764"/>
                <a:gd name="T35" fmla="*/ 97168 h 4905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3764" h="490561">
                  <a:moveTo>
                    <a:pt x="0" y="97168"/>
                  </a:moveTo>
                  <a:lnTo>
                    <a:pt x="15330" y="97168"/>
                  </a:lnTo>
                  <a:lnTo>
                    <a:pt x="15330" y="393393"/>
                  </a:lnTo>
                  <a:lnTo>
                    <a:pt x="0" y="393393"/>
                  </a:lnTo>
                  <a:lnTo>
                    <a:pt x="0" y="97168"/>
                  </a:lnTo>
                  <a:close/>
                  <a:moveTo>
                    <a:pt x="30660" y="97168"/>
                  </a:moveTo>
                  <a:lnTo>
                    <a:pt x="61320" y="97168"/>
                  </a:lnTo>
                  <a:lnTo>
                    <a:pt x="61320" y="393393"/>
                  </a:lnTo>
                  <a:lnTo>
                    <a:pt x="30660" y="393393"/>
                  </a:lnTo>
                  <a:lnTo>
                    <a:pt x="30660" y="97168"/>
                  </a:lnTo>
                  <a:close/>
                  <a:moveTo>
                    <a:pt x="76650" y="97168"/>
                  </a:moveTo>
                  <a:lnTo>
                    <a:pt x="1218484" y="97168"/>
                  </a:lnTo>
                  <a:lnTo>
                    <a:pt x="1218484" y="0"/>
                  </a:lnTo>
                  <a:lnTo>
                    <a:pt x="1463764" y="245281"/>
                  </a:lnTo>
                  <a:lnTo>
                    <a:pt x="1218484" y="490561"/>
                  </a:lnTo>
                  <a:lnTo>
                    <a:pt x="1218484" y="393393"/>
                  </a:lnTo>
                  <a:lnTo>
                    <a:pt x="76650" y="393393"/>
                  </a:lnTo>
                  <a:lnTo>
                    <a:pt x="76650" y="97168"/>
                  </a:lnTo>
                  <a:close/>
                </a:path>
              </a:pathLst>
            </a:custGeom>
            <a:solidFill>
              <a:srgbClr val="660066"/>
            </a:solidFill>
            <a:ln w="9525" cap="flat" cmpd="sng">
              <a:solidFill>
                <a:srgbClr val="660066"/>
              </a:solidFill>
              <a:prstDash val="solid"/>
              <a:round/>
              <a:headEnd/>
              <a:tailEnd/>
            </a:ln>
            <a:effectLst>
              <a:outerShdw blurRad="40000" dist="23000" dir="5400000" rotWithShape="0">
                <a:srgbClr val="000000">
                  <a:alpha val="34999"/>
                </a:srgbClr>
              </a:outerShdw>
            </a:effectLst>
          </p:spPr>
          <p:txBody>
            <a:bodyPr anchor="ctr"/>
            <a:lstStyle/>
            <a:p>
              <a:endParaRPr lang="en-US" sz="1800"/>
            </a:p>
          </p:txBody>
        </p:sp>
        <p:sp>
          <p:nvSpPr>
            <p:cNvPr id="52" name="Striped Right Arrow 51"/>
            <p:cNvSpPr>
              <a:spLocks/>
            </p:cNvSpPr>
            <p:nvPr/>
          </p:nvSpPr>
          <p:spPr bwMode="auto">
            <a:xfrm>
              <a:off x="4368800" y="6068995"/>
              <a:ext cx="2022598" cy="488973"/>
            </a:xfrm>
            <a:custGeom>
              <a:avLst/>
              <a:gdLst>
                <a:gd name="T0" fmla="*/ 0 w 2022598"/>
                <a:gd name="T1" fmla="*/ 96853 h 488973"/>
                <a:gd name="T2" fmla="*/ 15280 w 2022598"/>
                <a:gd name="T3" fmla="*/ 96853 h 488973"/>
                <a:gd name="T4" fmla="*/ 15280 w 2022598"/>
                <a:gd name="T5" fmla="*/ 392120 h 488973"/>
                <a:gd name="T6" fmla="*/ 0 w 2022598"/>
                <a:gd name="T7" fmla="*/ 392120 h 488973"/>
                <a:gd name="T8" fmla="*/ 0 w 2022598"/>
                <a:gd name="T9" fmla="*/ 96853 h 488973"/>
                <a:gd name="T10" fmla="*/ 30561 w 2022598"/>
                <a:gd name="T11" fmla="*/ 96853 h 488973"/>
                <a:gd name="T12" fmla="*/ 61122 w 2022598"/>
                <a:gd name="T13" fmla="*/ 96853 h 488973"/>
                <a:gd name="T14" fmla="*/ 61122 w 2022598"/>
                <a:gd name="T15" fmla="*/ 392120 h 488973"/>
                <a:gd name="T16" fmla="*/ 30561 w 2022598"/>
                <a:gd name="T17" fmla="*/ 392120 h 488973"/>
                <a:gd name="T18" fmla="*/ 30561 w 2022598"/>
                <a:gd name="T19" fmla="*/ 96853 h 488973"/>
                <a:gd name="T20" fmla="*/ 76402 w 2022598"/>
                <a:gd name="T21" fmla="*/ 96853 h 488973"/>
                <a:gd name="T22" fmla="*/ 1778112 w 2022598"/>
                <a:gd name="T23" fmla="*/ 96853 h 488973"/>
                <a:gd name="T24" fmla="*/ 1778112 w 2022598"/>
                <a:gd name="T25" fmla="*/ 0 h 488973"/>
                <a:gd name="T26" fmla="*/ 2022598 w 2022598"/>
                <a:gd name="T27" fmla="*/ 244487 h 488973"/>
                <a:gd name="T28" fmla="*/ 1778112 w 2022598"/>
                <a:gd name="T29" fmla="*/ 488973 h 488973"/>
                <a:gd name="T30" fmla="*/ 1778112 w 2022598"/>
                <a:gd name="T31" fmla="*/ 392120 h 488973"/>
                <a:gd name="T32" fmla="*/ 76402 w 2022598"/>
                <a:gd name="T33" fmla="*/ 392120 h 488973"/>
                <a:gd name="T34" fmla="*/ 76402 w 2022598"/>
                <a:gd name="T35" fmla="*/ 96853 h 4889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22598" h="488973">
                  <a:moveTo>
                    <a:pt x="0" y="96853"/>
                  </a:moveTo>
                  <a:lnTo>
                    <a:pt x="15280" y="96853"/>
                  </a:lnTo>
                  <a:lnTo>
                    <a:pt x="15280" y="392120"/>
                  </a:lnTo>
                  <a:lnTo>
                    <a:pt x="0" y="392120"/>
                  </a:lnTo>
                  <a:lnTo>
                    <a:pt x="0" y="96853"/>
                  </a:lnTo>
                  <a:close/>
                  <a:moveTo>
                    <a:pt x="30561" y="96853"/>
                  </a:moveTo>
                  <a:lnTo>
                    <a:pt x="61122" y="96853"/>
                  </a:lnTo>
                  <a:lnTo>
                    <a:pt x="61122" y="392120"/>
                  </a:lnTo>
                  <a:lnTo>
                    <a:pt x="30561" y="392120"/>
                  </a:lnTo>
                  <a:lnTo>
                    <a:pt x="30561" y="96853"/>
                  </a:lnTo>
                  <a:close/>
                  <a:moveTo>
                    <a:pt x="76402" y="96853"/>
                  </a:moveTo>
                  <a:lnTo>
                    <a:pt x="1778112" y="96853"/>
                  </a:lnTo>
                  <a:lnTo>
                    <a:pt x="1778112" y="0"/>
                  </a:lnTo>
                  <a:lnTo>
                    <a:pt x="2022598" y="244487"/>
                  </a:lnTo>
                  <a:lnTo>
                    <a:pt x="1778112" y="488973"/>
                  </a:lnTo>
                  <a:lnTo>
                    <a:pt x="1778112" y="392120"/>
                  </a:lnTo>
                  <a:lnTo>
                    <a:pt x="76402" y="392120"/>
                  </a:lnTo>
                  <a:lnTo>
                    <a:pt x="76402" y="96853"/>
                  </a:lnTo>
                  <a:close/>
                </a:path>
              </a:pathLst>
            </a:custGeom>
            <a:solidFill>
              <a:srgbClr val="660066"/>
            </a:solidFill>
            <a:ln w="9525" cap="flat" cmpd="sng">
              <a:solidFill>
                <a:srgbClr val="660066"/>
              </a:solidFill>
              <a:prstDash val="solid"/>
              <a:round/>
              <a:headEnd/>
              <a:tailEnd/>
            </a:ln>
            <a:effectLst>
              <a:outerShdw blurRad="40000" dist="23000" dir="5400000" rotWithShape="0">
                <a:srgbClr val="000000">
                  <a:alpha val="34999"/>
                </a:srgbClr>
              </a:outerShdw>
            </a:effectLst>
          </p:spPr>
          <p:txBody>
            <a:bodyPr anchor="ctr"/>
            <a:lstStyle/>
            <a:p>
              <a:endParaRPr lang="en-US" sz="1800"/>
            </a:p>
          </p:txBody>
        </p:sp>
      </p:grpSp>
      <p:grpSp>
        <p:nvGrpSpPr>
          <p:cNvPr id="5" name="Group 18"/>
          <p:cNvGrpSpPr>
            <a:grpSpLocks/>
          </p:cNvGrpSpPr>
          <p:nvPr/>
        </p:nvGrpSpPr>
        <p:grpSpPr bwMode="auto">
          <a:xfrm>
            <a:off x="6184107" y="3317461"/>
            <a:ext cx="1654969" cy="1416844"/>
            <a:chOff x="6721378" y="4862908"/>
            <a:chExt cx="2206722" cy="1888428"/>
          </a:xfrm>
        </p:grpSpPr>
        <p:grpSp>
          <p:nvGrpSpPr>
            <p:cNvPr id="30726" name="Group 12"/>
            <p:cNvGrpSpPr>
              <a:grpSpLocks/>
            </p:cNvGrpSpPr>
            <p:nvPr/>
          </p:nvGrpSpPr>
          <p:grpSpPr bwMode="auto">
            <a:xfrm>
              <a:off x="8242300" y="4862908"/>
              <a:ext cx="685800" cy="911845"/>
              <a:chOff x="8356600" y="4055373"/>
              <a:chExt cx="685800" cy="911845"/>
            </a:xfrm>
          </p:grpSpPr>
          <p:sp>
            <p:nvSpPr>
              <p:cNvPr id="11" name="Cloud 10"/>
              <p:cNvSpPr/>
              <p:nvPr/>
            </p:nvSpPr>
            <p:spPr>
              <a:xfrm>
                <a:off x="8356570" y="4055373"/>
                <a:ext cx="685830" cy="583984"/>
              </a:xfrm>
              <a:prstGeom prst="cloud">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 name="Trapezoid 11"/>
              <p:cNvSpPr/>
              <p:nvPr/>
            </p:nvSpPr>
            <p:spPr>
              <a:xfrm>
                <a:off x="8585180" y="4471144"/>
                <a:ext cx="228610" cy="496703"/>
              </a:xfrm>
              <a:prstGeom prst="trapezoid">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30727" name="Group 13"/>
            <p:cNvGrpSpPr>
              <a:grpSpLocks/>
            </p:cNvGrpSpPr>
            <p:nvPr/>
          </p:nvGrpSpPr>
          <p:grpSpPr bwMode="auto">
            <a:xfrm>
              <a:off x="8242300" y="5839491"/>
              <a:ext cx="685800" cy="911845"/>
              <a:chOff x="8356600" y="4055373"/>
              <a:chExt cx="685800" cy="911845"/>
            </a:xfrm>
          </p:grpSpPr>
          <p:sp>
            <p:nvSpPr>
              <p:cNvPr id="15" name="Cloud 14"/>
              <p:cNvSpPr/>
              <p:nvPr/>
            </p:nvSpPr>
            <p:spPr>
              <a:xfrm>
                <a:off x="8356570" y="4054742"/>
                <a:ext cx="685830" cy="583984"/>
              </a:xfrm>
              <a:prstGeom prst="cloud">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6" name="Trapezoid 15"/>
              <p:cNvSpPr/>
              <p:nvPr/>
            </p:nvSpPr>
            <p:spPr>
              <a:xfrm>
                <a:off x="8585180" y="4470514"/>
                <a:ext cx="228610" cy="496704"/>
              </a:xfrm>
              <a:prstGeom prst="trapezoid">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sp>
          <p:nvSpPr>
            <p:cNvPr id="17" name="Striped Right Arrow 16"/>
            <p:cNvSpPr>
              <a:spLocks/>
            </p:cNvSpPr>
            <p:nvPr/>
          </p:nvSpPr>
          <p:spPr bwMode="auto">
            <a:xfrm>
              <a:off x="6721378" y="5318352"/>
              <a:ext cx="1463739" cy="490357"/>
            </a:xfrm>
            <a:custGeom>
              <a:avLst/>
              <a:gdLst>
                <a:gd name="T0" fmla="*/ 0 w 1463739"/>
                <a:gd name="T1" fmla="*/ 97127 h 490357"/>
                <a:gd name="T2" fmla="*/ 15324 w 1463739"/>
                <a:gd name="T3" fmla="*/ 97127 h 490357"/>
                <a:gd name="T4" fmla="*/ 15324 w 1463739"/>
                <a:gd name="T5" fmla="*/ 393230 h 490357"/>
                <a:gd name="T6" fmla="*/ 0 w 1463739"/>
                <a:gd name="T7" fmla="*/ 393230 h 490357"/>
                <a:gd name="T8" fmla="*/ 0 w 1463739"/>
                <a:gd name="T9" fmla="*/ 97127 h 490357"/>
                <a:gd name="T10" fmla="*/ 30647 w 1463739"/>
                <a:gd name="T11" fmla="*/ 97127 h 490357"/>
                <a:gd name="T12" fmla="*/ 61295 w 1463739"/>
                <a:gd name="T13" fmla="*/ 97127 h 490357"/>
                <a:gd name="T14" fmla="*/ 61295 w 1463739"/>
                <a:gd name="T15" fmla="*/ 393230 h 490357"/>
                <a:gd name="T16" fmla="*/ 30647 w 1463739"/>
                <a:gd name="T17" fmla="*/ 393230 h 490357"/>
                <a:gd name="T18" fmla="*/ 30647 w 1463739"/>
                <a:gd name="T19" fmla="*/ 97127 h 490357"/>
                <a:gd name="T20" fmla="*/ 76618 w 1463739"/>
                <a:gd name="T21" fmla="*/ 97127 h 490357"/>
                <a:gd name="T22" fmla="*/ 1218561 w 1463739"/>
                <a:gd name="T23" fmla="*/ 97127 h 490357"/>
                <a:gd name="T24" fmla="*/ 1218561 w 1463739"/>
                <a:gd name="T25" fmla="*/ 0 h 490357"/>
                <a:gd name="T26" fmla="*/ 1463739 w 1463739"/>
                <a:gd name="T27" fmla="*/ 245179 h 490357"/>
                <a:gd name="T28" fmla="*/ 1218561 w 1463739"/>
                <a:gd name="T29" fmla="*/ 490357 h 490357"/>
                <a:gd name="T30" fmla="*/ 1218561 w 1463739"/>
                <a:gd name="T31" fmla="*/ 393230 h 490357"/>
                <a:gd name="T32" fmla="*/ 76618 w 1463739"/>
                <a:gd name="T33" fmla="*/ 393230 h 490357"/>
                <a:gd name="T34" fmla="*/ 76618 w 1463739"/>
                <a:gd name="T35" fmla="*/ 97127 h 4903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3739" h="490357">
                  <a:moveTo>
                    <a:pt x="0" y="97127"/>
                  </a:moveTo>
                  <a:lnTo>
                    <a:pt x="15324" y="97127"/>
                  </a:lnTo>
                  <a:lnTo>
                    <a:pt x="15324" y="393230"/>
                  </a:lnTo>
                  <a:lnTo>
                    <a:pt x="0" y="393230"/>
                  </a:lnTo>
                  <a:lnTo>
                    <a:pt x="0" y="97127"/>
                  </a:lnTo>
                  <a:close/>
                  <a:moveTo>
                    <a:pt x="30647" y="97127"/>
                  </a:moveTo>
                  <a:lnTo>
                    <a:pt x="61295" y="97127"/>
                  </a:lnTo>
                  <a:lnTo>
                    <a:pt x="61295" y="393230"/>
                  </a:lnTo>
                  <a:lnTo>
                    <a:pt x="30647" y="393230"/>
                  </a:lnTo>
                  <a:lnTo>
                    <a:pt x="30647" y="97127"/>
                  </a:lnTo>
                  <a:close/>
                  <a:moveTo>
                    <a:pt x="76618" y="97127"/>
                  </a:moveTo>
                  <a:lnTo>
                    <a:pt x="1218561" y="97127"/>
                  </a:lnTo>
                  <a:lnTo>
                    <a:pt x="1218561" y="0"/>
                  </a:lnTo>
                  <a:lnTo>
                    <a:pt x="1463739" y="245179"/>
                  </a:lnTo>
                  <a:lnTo>
                    <a:pt x="1218561" y="490357"/>
                  </a:lnTo>
                  <a:lnTo>
                    <a:pt x="1218561" y="393230"/>
                  </a:lnTo>
                  <a:lnTo>
                    <a:pt x="76618" y="393230"/>
                  </a:lnTo>
                  <a:lnTo>
                    <a:pt x="76618" y="97127"/>
                  </a:lnTo>
                  <a:close/>
                </a:path>
              </a:pathLst>
            </a:custGeom>
            <a:noFill/>
            <a:ln w="50800" cap="flat" cmpd="sng">
              <a:solidFill>
                <a:srgbClr val="660066"/>
              </a:solidFill>
              <a:prstDash val="sysDash"/>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endParaRPr lang="en-US" sz="1800"/>
            </a:p>
          </p:txBody>
        </p:sp>
        <p:sp>
          <p:nvSpPr>
            <p:cNvPr id="18" name="Striped Right Arrow 17"/>
            <p:cNvSpPr>
              <a:spLocks/>
            </p:cNvSpPr>
            <p:nvPr/>
          </p:nvSpPr>
          <p:spPr bwMode="auto">
            <a:xfrm>
              <a:off x="7254801" y="6140374"/>
              <a:ext cx="930316" cy="488770"/>
            </a:xfrm>
            <a:custGeom>
              <a:avLst/>
              <a:gdLst>
                <a:gd name="T0" fmla="*/ 0 w 930316"/>
                <a:gd name="T1" fmla="*/ 96813 h 488770"/>
                <a:gd name="T2" fmla="*/ 15274 w 930316"/>
                <a:gd name="T3" fmla="*/ 96813 h 488770"/>
                <a:gd name="T4" fmla="*/ 15274 w 930316"/>
                <a:gd name="T5" fmla="*/ 391957 h 488770"/>
                <a:gd name="T6" fmla="*/ 0 w 930316"/>
                <a:gd name="T7" fmla="*/ 391957 h 488770"/>
                <a:gd name="T8" fmla="*/ 0 w 930316"/>
                <a:gd name="T9" fmla="*/ 96813 h 488770"/>
                <a:gd name="T10" fmla="*/ 30548 w 930316"/>
                <a:gd name="T11" fmla="*/ 96813 h 488770"/>
                <a:gd name="T12" fmla="*/ 61096 w 930316"/>
                <a:gd name="T13" fmla="*/ 96813 h 488770"/>
                <a:gd name="T14" fmla="*/ 61096 w 930316"/>
                <a:gd name="T15" fmla="*/ 391957 h 488770"/>
                <a:gd name="T16" fmla="*/ 30548 w 930316"/>
                <a:gd name="T17" fmla="*/ 391957 h 488770"/>
                <a:gd name="T18" fmla="*/ 30548 w 930316"/>
                <a:gd name="T19" fmla="*/ 96813 h 488770"/>
                <a:gd name="T20" fmla="*/ 76370 w 930316"/>
                <a:gd name="T21" fmla="*/ 96813 h 488770"/>
                <a:gd name="T22" fmla="*/ 685931 w 930316"/>
                <a:gd name="T23" fmla="*/ 96813 h 488770"/>
                <a:gd name="T24" fmla="*/ 685931 w 930316"/>
                <a:gd name="T25" fmla="*/ 0 h 488770"/>
                <a:gd name="T26" fmla="*/ 930316 w 930316"/>
                <a:gd name="T27" fmla="*/ 244385 h 488770"/>
                <a:gd name="T28" fmla="*/ 685931 w 930316"/>
                <a:gd name="T29" fmla="*/ 488770 h 488770"/>
                <a:gd name="T30" fmla="*/ 685931 w 930316"/>
                <a:gd name="T31" fmla="*/ 391957 h 488770"/>
                <a:gd name="T32" fmla="*/ 76370 w 930316"/>
                <a:gd name="T33" fmla="*/ 391957 h 488770"/>
                <a:gd name="T34" fmla="*/ 76370 w 930316"/>
                <a:gd name="T35" fmla="*/ 96813 h 4887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0316" h="488770">
                  <a:moveTo>
                    <a:pt x="0" y="96813"/>
                  </a:moveTo>
                  <a:lnTo>
                    <a:pt x="15274" y="96813"/>
                  </a:lnTo>
                  <a:lnTo>
                    <a:pt x="15274" y="391957"/>
                  </a:lnTo>
                  <a:lnTo>
                    <a:pt x="0" y="391957"/>
                  </a:lnTo>
                  <a:lnTo>
                    <a:pt x="0" y="96813"/>
                  </a:lnTo>
                  <a:close/>
                  <a:moveTo>
                    <a:pt x="30548" y="96813"/>
                  </a:moveTo>
                  <a:lnTo>
                    <a:pt x="61096" y="96813"/>
                  </a:lnTo>
                  <a:lnTo>
                    <a:pt x="61096" y="391957"/>
                  </a:lnTo>
                  <a:lnTo>
                    <a:pt x="30548" y="391957"/>
                  </a:lnTo>
                  <a:lnTo>
                    <a:pt x="30548" y="96813"/>
                  </a:lnTo>
                  <a:close/>
                  <a:moveTo>
                    <a:pt x="76370" y="96813"/>
                  </a:moveTo>
                  <a:lnTo>
                    <a:pt x="685931" y="96813"/>
                  </a:lnTo>
                  <a:lnTo>
                    <a:pt x="685931" y="0"/>
                  </a:lnTo>
                  <a:lnTo>
                    <a:pt x="930316" y="244385"/>
                  </a:lnTo>
                  <a:lnTo>
                    <a:pt x="685931" y="488770"/>
                  </a:lnTo>
                  <a:lnTo>
                    <a:pt x="685931" y="391957"/>
                  </a:lnTo>
                  <a:lnTo>
                    <a:pt x="76370" y="391957"/>
                  </a:lnTo>
                  <a:lnTo>
                    <a:pt x="76370" y="96813"/>
                  </a:lnTo>
                  <a:close/>
                </a:path>
              </a:pathLst>
            </a:custGeom>
            <a:noFill/>
            <a:ln w="50800" cap="flat" cmpd="sng">
              <a:solidFill>
                <a:srgbClr val="660066"/>
              </a:solidFill>
              <a:prstDash val="sysDash"/>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endParaRPr lang="en-US" sz="1800"/>
            </a:p>
          </p:txBody>
        </p:sp>
      </p:grpSp>
      <p:sp>
        <p:nvSpPr>
          <p:cNvPr id="22" name="TextBox 21">
            <a:extLst>
              <a:ext uri="{FF2B5EF4-FFF2-40B4-BE49-F238E27FC236}">
                <a16:creationId xmlns:a16="http://schemas.microsoft.com/office/drawing/2014/main" id="{34047466-60E1-414C-B2AF-C74FC3C6B391}"/>
              </a:ext>
            </a:extLst>
          </p:cNvPr>
          <p:cNvSpPr txBox="1"/>
          <p:nvPr/>
        </p:nvSpPr>
        <p:spPr>
          <a:xfrm>
            <a:off x="2806462" y="4665926"/>
            <a:ext cx="4773881" cy="369332"/>
          </a:xfrm>
          <a:prstGeom prst="rect">
            <a:avLst/>
          </a:prstGeom>
          <a:noFill/>
        </p:spPr>
        <p:txBody>
          <a:bodyPr wrap="square" rtlCol="0">
            <a:spAutoFit/>
          </a:bodyPr>
          <a:lstStyle/>
          <a:p>
            <a:r>
              <a:rPr lang="en-US" sz="1800" dirty="0">
                <a:solidFill>
                  <a:schemeClr val="bg1"/>
                </a:solidFill>
                <a:latin typeface="Gill Sans" charset="0"/>
                <a:ea typeface="Gill Sans" charset="0"/>
                <a:cs typeface="Gill Sans" charset="0"/>
              </a:rPr>
              <a:t>par </a:t>
            </a:r>
            <a:r>
              <a:rPr lang="en-US" sz="1800" dirty="0" err="1">
                <a:solidFill>
                  <a:schemeClr val="bg1"/>
                </a:solidFill>
                <a:latin typeface="Gill Sans" charset="0"/>
                <a:ea typeface="Gill Sans" charset="0"/>
                <a:cs typeface="Gill Sans" charset="0"/>
              </a:rPr>
              <a:t>exemple</a:t>
            </a:r>
            <a:r>
              <a:rPr lang="en-US" sz="1800" dirty="0">
                <a:solidFill>
                  <a:schemeClr val="bg1"/>
                </a:solidFill>
                <a:latin typeface="Gill Sans" charset="0"/>
                <a:ea typeface="Gill Sans" charset="0"/>
                <a:cs typeface="Gill Sans" charset="0"/>
              </a:rPr>
              <a:t> </a:t>
            </a:r>
            <a:r>
              <a:rPr lang="en-US" sz="1800" i="1" dirty="0">
                <a:solidFill>
                  <a:srgbClr val="A8030D"/>
                </a:solidFill>
                <a:latin typeface="Gill Sans" charset="0"/>
                <a:ea typeface="Gill Sans" charset="0"/>
                <a:cs typeface="Gill Sans" charset="0"/>
              </a:rPr>
              <a:t>Quercus </a:t>
            </a:r>
            <a:r>
              <a:rPr lang="en-US" sz="1800" i="1" dirty="0" err="1">
                <a:solidFill>
                  <a:srgbClr val="A8030D"/>
                </a:solidFill>
                <a:latin typeface="Gill Sans" charset="0"/>
                <a:ea typeface="Gill Sans" charset="0"/>
                <a:cs typeface="Gill Sans" charset="0"/>
              </a:rPr>
              <a:t>quercus</a:t>
            </a:r>
            <a:r>
              <a:rPr lang="en-US" sz="1800" i="1" dirty="0">
                <a:solidFill>
                  <a:srgbClr val="A8030D"/>
                </a:solidFill>
                <a:latin typeface="Gill Sans" charset="0"/>
                <a:ea typeface="Gill Sans" charset="0"/>
                <a:cs typeface="Gill Sans" charset="0"/>
              </a:rPr>
              <a:t> </a:t>
            </a:r>
            <a:r>
              <a:rPr lang="en-US" sz="1800" dirty="0" err="1">
                <a:solidFill>
                  <a:schemeClr val="bg1"/>
                </a:solidFill>
                <a:latin typeface="Gill Sans" charset="0"/>
                <a:ea typeface="Gill Sans" charset="0"/>
                <a:cs typeface="Gill Sans" charset="0"/>
              </a:rPr>
              <a:t>ou</a:t>
            </a:r>
            <a:r>
              <a:rPr lang="en-US" sz="1800" dirty="0">
                <a:solidFill>
                  <a:srgbClr val="FF0000"/>
                </a:solidFill>
                <a:latin typeface="Gill Sans" charset="0"/>
                <a:ea typeface="Gill Sans" charset="0"/>
                <a:cs typeface="Gill Sans" charset="0"/>
              </a:rPr>
              <a:t> </a:t>
            </a:r>
            <a:r>
              <a:rPr lang="en-US" sz="1800" i="1" dirty="0">
                <a:solidFill>
                  <a:srgbClr val="00B050"/>
                </a:solidFill>
                <a:latin typeface="Gill Sans" charset="0"/>
                <a:ea typeface="Gill Sans" charset="0"/>
                <a:cs typeface="Gill Sans" charset="0"/>
              </a:rPr>
              <a:t>Quercus </a:t>
            </a:r>
            <a:r>
              <a:rPr lang="en-US" sz="1800" i="1" dirty="0" err="1">
                <a:solidFill>
                  <a:srgbClr val="00B050"/>
                </a:solidFill>
                <a:latin typeface="Gill Sans" charset="0"/>
                <a:ea typeface="Gill Sans" charset="0"/>
                <a:cs typeface="Gill Sans" charset="0"/>
              </a:rPr>
              <a:t>robur</a:t>
            </a:r>
            <a:endParaRPr lang="en-US" sz="1800" i="1" dirty="0">
              <a:solidFill>
                <a:srgbClr val="00B050"/>
              </a:solidFill>
              <a:latin typeface="Gill Sans" charset="0"/>
              <a:ea typeface="Gill Sans" charset="0"/>
              <a:cs typeface="Gill Sans" charset="0"/>
            </a:endParaRPr>
          </a:p>
        </p:txBody>
      </p:sp>
    </p:spTree>
    <p:extLst>
      <p:ext uri="{BB962C8B-B14F-4D97-AF65-F5344CB8AC3E}">
        <p14:creationId xmlns:p14="http://schemas.microsoft.com/office/powerpoint/2010/main" val="819692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526038-0FBF-414D-954D-250BE70325CC}"/>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817" name="Title 1"/>
          <p:cNvSpPr>
            <a:spLocks noGrp="1"/>
          </p:cNvSpPr>
          <p:nvPr>
            <p:ph type="title"/>
          </p:nvPr>
        </p:nvSpPr>
        <p:spPr/>
        <p:txBody>
          <a:bodyPr/>
          <a:lstStyle/>
          <a:p>
            <a:endParaRPr altLang="en-US">
              <a:ea typeface="ＭＳ Ｐゴシック" charset="-128"/>
            </a:endParaRPr>
          </a:p>
        </p:txBody>
      </p:sp>
      <p:sp>
        <p:nvSpPr>
          <p:cNvPr id="34818" name="Content Placeholder 2"/>
          <p:cNvSpPr>
            <a:spLocks noGrp="1"/>
          </p:cNvSpPr>
          <p:nvPr>
            <p:ph idx="1"/>
          </p:nvPr>
        </p:nvSpPr>
        <p:spPr>
          <a:xfrm>
            <a:off x="1308497" y="305279"/>
            <a:ext cx="6172200" cy="4000500"/>
          </a:xfrm>
        </p:spPr>
        <p:txBody>
          <a:bodyPr/>
          <a:lstStyle/>
          <a:p>
            <a:endParaRPr lang="en-US" altLang="en-US">
              <a:ea typeface="ＭＳ Ｐゴシック" charset="-128"/>
            </a:endParaRPr>
          </a:p>
        </p:txBody>
      </p:sp>
      <p:sp>
        <p:nvSpPr>
          <p:cNvPr id="34819" name="Date Placeholder 3"/>
          <p:cNvSpPr>
            <a:spLocks noGrp="1"/>
          </p:cNvSpPr>
          <p:nvPr>
            <p:ph type="dt" sz="quarter" idx="10"/>
          </p:nvPr>
        </p:nvSpPr>
        <p:spPr bwMode="auto">
          <a:xfrm>
            <a:off x="1485900" y="4515329"/>
            <a:ext cx="1600200"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a:solidFill>
                  <a:schemeClr val="bg2"/>
                </a:solidFill>
                <a:latin typeface="Arial" charset="0"/>
                <a:ea typeface="ＭＳ Ｐゴシック" charset="-128"/>
              </a:defRPr>
            </a:lvl1pPr>
            <a:lvl2pPr marL="557213" indent="-214313">
              <a:spcBef>
                <a:spcPct val="20000"/>
              </a:spcBef>
              <a:buFont typeface="Arial" charset="0"/>
              <a:buChar char="–"/>
              <a:defRPr sz="1200">
                <a:solidFill>
                  <a:schemeClr val="bg2"/>
                </a:solidFill>
                <a:latin typeface="Arial" charset="0"/>
                <a:ea typeface="ＭＳ Ｐゴシック" charset="-128"/>
              </a:defRPr>
            </a:lvl2pPr>
            <a:lvl3pPr marL="857250" indent="-171450">
              <a:spcBef>
                <a:spcPct val="20000"/>
              </a:spcBef>
              <a:buFont typeface="Arial" charset="0"/>
              <a:buChar char="•"/>
              <a:defRPr sz="1050">
                <a:solidFill>
                  <a:schemeClr val="bg2"/>
                </a:solidFill>
                <a:latin typeface="Arial" charset="0"/>
                <a:ea typeface="ＭＳ Ｐゴシック" charset="-128"/>
              </a:defRPr>
            </a:lvl3pPr>
            <a:lvl4pPr marL="1200150" indent="-171450">
              <a:spcBef>
                <a:spcPct val="20000"/>
              </a:spcBef>
              <a:buFont typeface="Arial" charset="0"/>
              <a:buChar char="–"/>
              <a:defRPr sz="900">
                <a:solidFill>
                  <a:schemeClr val="bg2"/>
                </a:solidFill>
                <a:latin typeface="Arial" charset="0"/>
                <a:ea typeface="ＭＳ Ｐゴシック" charset="-128"/>
              </a:defRPr>
            </a:lvl4pPr>
            <a:lvl5pPr marL="1543050" indent="-171450">
              <a:spcBef>
                <a:spcPct val="20000"/>
              </a:spcBef>
              <a:buFont typeface="Arial" charset="0"/>
              <a:buChar char="»"/>
              <a:defRPr sz="900">
                <a:solidFill>
                  <a:schemeClr val="bg2"/>
                </a:solidFill>
                <a:latin typeface="Arial" charset="0"/>
                <a:ea typeface="ＭＳ Ｐゴシック" charset="-128"/>
              </a:defRPr>
            </a:lvl5pPr>
            <a:lvl6pPr marL="18859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6pPr>
            <a:lvl7pPr marL="22288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7pPr>
            <a:lvl8pPr marL="25717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8pPr>
            <a:lvl9pPr marL="29146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9pPr>
          </a:lstStyle>
          <a:p>
            <a:pPr>
              <a:spcBef>
                <a:spcPct val="0"/>
              </a:spcBef>
              <a:buFontTx/>
              <a:buNone/>
            </a:pPr>
            <a:fld id="{3392EC35-FB5F-7846-B046-3CDE065D58A5}" type="datetime1">
              <a:rPr lang="en-US" altLang="en-US">
                <a:solidFill>
                  <a:schemeClr val="tx1"/>
                </a:solidFill>
              </a:rPr>
              <a:pPr>
                <a:spcBef>
                  <a:spcPct val="0"/>
                </a:spcBef>
                <a:buFontTx/>
                <a:buNone/>
              </a:pPr>
              <a:t>10/6/2021</a:t>
            </a:fld>
            <a:endParaRPr lang="en-US" altLang="en-US">
              <a:solidFill>
                <a:schemeClr val="tx1"/>
              </a:solidFill>
            </a:endParaRPr>
          </a:p>
        </p:txBody>
      </p:sp>
      <p:sp>
        <p:nvSpPr>
          <p:cNvPr id="34820" name="Slide Number Placeholder 4"/>
          <p:cNvSpPr>
            <a:spLocks noGrp="1"/>
          </p:cNvSpPr>
          <p:nvPr>
            <p:ph type="sldNum" sz="quarter" idx="12"/>
          </p:nvPr>
        </p:nvSpPr>
        <p:spPr bwMode="auto">
          <a:xfrm>
            <a:off x="6052137" y="4515329"/>
            <a:ext cx="1600200" cy="27384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a:solidFill>
                  <a:schemeClr val="bg2"/>
                </a:solidFill>
                <a:latin typeface="Arial" charset="0"/>
                <a:ea typeface="ＭＳ Ｐゴシック" charset="-128"/>
              </a:defRPr>
            </a:lvl1pPr>
            <a:lvl2pPr marL="557213" indent="-214313">
              <a:spcBef>
                <a:spcPct val="20000"/>
              </a:spcBef>
              <a:buFont typeface="Arial" charset="0"/>
              <a:buChar char="–"/>
              <a:defRPr sz="1200">
                <a:solidFill>
                  <a:schemeClr val="bg2"/>
                </a:solidFill>
                <a:latin typeface="Arial" charset="0"/>
                <a:ea typeface="ＭＳ Ｐゴシック" charset="-128"/>
              </a:defRPr>
            </a:lvl2pPr>
            <a:lvl3pPr marL="857250" indent="-171450">
              <a:spcBef>
                <a:spcPct val="20000"/>
              </a:spcBef>
              <a:buFont typeface="Arial" charset="0"/>
              <a:buChar char="•"/>
              <a:defRPr sz="1050">
                <a:solidFill>
                  <a:schemeClr val="bg2"/>
                </a:solidFill>
                <a:latin typeface="Arial" charset="0"/>
                <a:ea typeface="ＭＳ Ｐゴシック" charset="-128"/>
              </a:defRPr>
            </a:lvl3pPr>
            <a:lvl4pPr marL="1200150" indent="-171450">
              <a:spcBef>
                <a:spcPct val="20000"/>
              </a:spcBef>
              <a:buFont typeface="Arial" charset="0"/>
              <a:buChar char="–"/>
              <a:defRPr sz="900">
                <a:solidFill>
                  <a:schemeClr val="bg2"/>
                </a:solidFill>
                <a:latin typeface="Arial" charset="0"/>
                <a:ea typeface="ＭＳ Ｐゴシック" charset="-128"/>
              </a:defRPr>
            </a:lvl4pPr>
            <a:lvl5pPr marL="1543050" indent="-171450">
              <a:spcBef>
                <a:spcPct val="20000"/>
              </a:spcBef>
              <a:buFont typeface="Arial" charset="0"/>
              <a:buChar char="»"/>
              <a:defRPr sz="900">
                <a:solidFill>
                  <a:schemeClr val="bg2"/>
                </a:solidFill>
                <a:latin typeface="Arial" charset="0"/>
                <a:ea typeface="ＭＳ Ｐゴシック" charset="-128"/>
              </a:defRPr>
            </a:lvl5pPr>
            <a:lvl6pPr marL="18859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6pPr>
            <a:lvl7pPr marL="22288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7pPr>
            <a:lvl8pPr marL="25717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8pPr>
            <a:lvl9pPr marL="2914650" indent="-171450" defTabSz="342900" eaLnBrk="0" fontAlgn="base" hangingPunct="0">
              <a:spcBef>
                <a:spcPct val="20000"/>
              </a:spcBef>
              <a:spcAft>
                <a:spcPct val="0"/>
              </a:spcAft>
              <a:buFont typeface="Arial" charset="0"/>
              <a:buChar char="»"/>
              <a:defRPr sz="900">
                <a:solidFill>
                  <a:schemeClr val="bg2"/>
                </a:solidFill>
                <a:latin typeface="Arial" charset="0"/>
                <a:ea typeface="ＭＳ Ｐゴシック" charset="-128"/>
              </a:defRPr>
            </a:lvl9pPr>
          </a:lstStyle>
          <a:p>
            <a:pPr>
              <a:spcBef>
                <a:spcPct val="0"/>
              </a:spcBef>
              <a:buFontTx/>
              <a:buNone/>
            </a:pPr>
            <a:fld id="{991DD034-2716-C04F-9F36-8A62F23C50F3}" type="slidenum">
              <a:rPr lang="en-US" altLang="en-US">
                <a:solidFill>
                  <a:schemeClr val="tx1"/>
                </a:solidFill>
              </a:rPr>
              <a:pPr>
                <a:spcBef>
                  <a:spcPct val="0"/>
                </a:spcBef>
                <a:buFontTx/>
                <a:buNone/>
              </a:pPr>
              <a:t>19</a:t>
            </a:fld>
            <a:endParaRPr lang="en-US" altLang="en-US">
              <a:solidFill>
                <a:schemeClr val="tx1"/>
              </a:solidFill>
            </a:endParaRPr>
          </a:p>
        </p:txBody>
      </p:sp>
      <p:sp>
        <p:nvSpPr>
          <p:cNvPr id="6" name="Rectangle 5"/>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nvGrpSpPr>
          <p:cNvPr id="34822" name="Group 27"/>
          <p:cNvGrpSpPr>
            <a:grpSpLocks/>
          </p:cNvGrpSpPr>
          <p:nvPr/>
        </p:nvGrpSpPr>
        <p:grpSpPr bwMode="auto">
          <a:xfrm>
            <a:off x="6178343" y="3397332"/>
            <a:ext cx="1587104" cy="1472803"/>
            <a:chOff x="6721378" y="4865626"/>
            <a:chExt cx="2116340" cy="1964230"/>
          </a:xfrm>
        </p:grpSpPr>
        <p:grpSp>
          <p:nvGrpSpPr>
            <p:cNvPr id="34832" name="Group 26"/>
            <p:cNvGrpSpPr>
              <a:grpSpLocks/>
            </p:cNvGrpSpPr>
            <p:nvPr/>
          </p:nvGrpSpPr>
          <p:grpSpPr bwMode="auto">
            <a:xfrm>
              <a:off x="6721378" y="5217231"/>
              <a:ext cx="1463579" cy="1310953"/>
              <a:chOff x="6721378" y="5217231"/>
              <a:chExt cx="1463579" cy="1310953"/>
            </a:xfrm>
          </p:grpSpPr>
          <p:sp>
            <p:nvSpPr>
              <p:cNvPr id="18" name="Striped Right Arrow 17"/>
              <p:cNvSpPr>
                <a:spLocks/>
              </p:cNvSpPr>
              <p:nvPr/>
            </p:nvSpPr>
            <p:spPr bwMode="auto">
              <a:xfrm>
                <a:off x="6721378" y="5216551"/>
                <a:ext cx="1463815" cy="489073"/>
              </a:xfrm>
              <a:custGeom>
                <a:avLst/>
                <a:gdLst>
                  <a:gd name="T0" fmla="*/ 0 w 1463815"/>
                  <a:gd name="T1" fmla="*/ 96873 h 489073"/>
                  <a:gd name="T2" fmla="*/ 15284 w 1463815"/>
                  <a:gd name="T3" fmla="*/ 96873 h 489073"/>
                  <a:gd name="T4" fmla="*/ 15284 w 1463815"/>
                  <a:gd name="T5" fmla="*/ 392200 h 489073"/>
                  <a:gd name="T6" fmla="*/ 0 w 1463815"/>
                  <a:gd name="T7" fmla="*/ 392200 h 489073"/>
                  <a:gd name="T8" fmla="*/ 0 w 1463815"/>
                  <a:gd name="T9" fmla="*/ 96873 h 489073"/>
                  <a:gd name="T10" fmla="*/ 30567 w 1463815"/>
                  <a:gd name="T11" fmla="*/ 96873 h 489073"/>
                  <a:gd name="T12" fmla="*/ 61134 w 1463815"/>
                  <a:gd name="T13" fmla="*/ 96873 h 489073"/>
                  <a:gd name="T14" fmla="*/ 61134 w 1463815"/>
                  <a:gd name="T15" fmla="*/ 392200 h 489073"/>
                  <a:gd name="T16" fmla="*/ 30567 w 1463815"/>
                  <a:gd name="T17" fmla="*/ 392200 h 489073"/>
                  <a:gd name="T18" fmla="*/ 30567 w 1463815"/>
                  <a:gd name="T19" fmla="*/ 96873 h 489073"/>
                  <a:gd name="T20" fmla="*/ 76418 w 1463815"/>
                  <a:gd name="T21" fmla="*/ 96873 h 489073"/>
                  <a:gd name="T22" fmla="*/ 1219279 w 1463815"/>
                  <a:gd name="T23" fmla="*/ 96873 h 489073"/>
                  <a:gd name="T24" fmla="*/ 1219279 w 1463815"/>
                  <a:gd name="T25" fmla="*/ 0 h 489073"/>
                  <a:gd name="T26" fmla="*/ 1463815 w 1463815"/>
                  <a:gd name="T27" fmla="*/ 244537 h 489073"/>
                  <a:gd name="T28" fmla="*/ 1219279 w 1463815"/>
                  <a:gd name="T29" fmla="*/ 489073 h 489073"/>
                  <a:gd name="T30" fmla="*/ 1219279 w 1463815"/>
                  <a:gd name="T31" fmla="*/ 392200 h 489073"/>
                  <a:gd name="T32" fmla="*/ 76418 w 1463815"/>
                  <a:gd name="T33" fmla="*/ 392200 h 489073"/>
                  <a:gd name="T34" fmla="*/ 76418 w 1463815"/>
                  <a:gd name="T35" fmla="*/ 96873 h 4890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3815" h="489073">
                    <a:moveTo>
                      <a:pt x="0" y="96873"/>
                    </a:moveTo>
                    <a:lnTo>
                      <a:pt x="15284" y="96873"/>
                    </a:lnTo>
                    <a:lnTo>
                      <a:pt x="15284" y="392200"/>
                    </a:lnTo>
                    <a:lnTo>
                      <a:pt x="0" y="392200"/>
                    </a:lnTo>
                    <a:lnTo>
                      <a:pt x="0" y="96873"/>
                    </a:lnTo>
                    <a:close/>
                    <a:moveTo>
                      <a:pt x="30567" y="96873"/>
                    </a:moveTo>
                    <a:lnTo>
                      <a:pt x="61134" y="96873"/>
                    </a:lnTo>
                    <a:lnTo>
                      <a:pt x="61134" y="392200"/>
                    </a:lnTo>
                    <a:lnTo>
                      <a:pt x="30567" y="392200"/>
                    </a:lnTo>
                    <a:lnTo>
                      <a:pt x="30567" y="96873"/>
                    </a:lnTo>
                    <a:close/>
                    <a:moveTo>
                      <a:pt x="76418" y="96873"/>
                    </a:moveTo>
                    <a:lnTo>
                      <a:pt x="1219279" y="96873"/>
                    </a:lnTo>
                    <a:lnTo>
                      <a:pt x="1219279" y="0"/>
                    </a:lnTo>
                    <a:lnTo>
                      <a:pt x="1463815" y="244537"/>
                    </a:lnTo>
                    <a:lnTo>
                      <a:pt x="1219279" y="489073"/>
                    </a:lnTo>
                    <a:lnTo>
                      <a:pt x="1219279" y="392200"/>
                    </a:lnTo>
                    <a:lnTo>
                      <a:pt x="76418" y="392200"/>
                    </a:lnTo>
                    <a:lnTo>
                      <a:pt x="76418" y="96873"/>
                    </a:lnTo>
                    <a:close/>
                  </a:path>
                </a:pathLst>
              </a:custGeom>
              <a:noFill/>
              <a:ln w="50800" cap="flat" cmpd="sng">
                <a:solidFill>
                  <a:srgbClr val="660066"/>
                </a:solidFill>
                <a:prstDash val="sysDash"/>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endParaRPr lang="en-US" sz="1800"/>
              </a:p>
            </p:txBody>
          </p:sp>
          <p:sp>
            <p:nvSpPr>
              <p:cNvPr id="19" name="Striped Right Arrow 18"/>
              <p:cNvSpPr>
                <a:spLocks/>
              </p:cNvSpPr>
              <p:nvPr/>
            </p:nvSpPr>
            <p:spPr bwMode="auto">
              <a:xfrm>
                <a:off x="7254829" y="6039082"/>
                <a:ext cx="930364" cy="489073"/>
              </a:xfrm>
              <a:custGeom>
                <a:avLst/>
                <a:gdLst>
                  <a:gd name="T0" fmla="*/ 0 w 930364"/>
                  <a:gd name="T1" fmla="*/ 96873 h 489073"/>
                  <a:gd name="T2" fmla="*/ 15284 w 930364"/>
                  <a:gd name="T3" fmla="*/ 96873 h 489073"/>
                  <a:gd name="T4" fmla="*/ 15284 w 930364"/>
                  <a:gd name="T5" fmla="*/ 392200 h 489073"/>
                  <a:gd name="T6" fmla="*/ 0 w 930364"/>
                  <a:gd name="T7" fmla="*/ 392200 h 489073"/>
                  <a:gd name="T8" fmla="*/ 0 w 930364"/>
                  <a:gd name="T9" fmla="*/ 96873 h 489073"/>
                  <a:gd name="T10" fmla="*/ 30567 w 930364"/>
                  <a:gd name="T11" fmla="*/ 96873 h 489073"/>
                  <a:gd name="T12" fmla="*/ 61134 w 930364"/>
                  <a:gd name="T13" fmla="*/ 96873 h 489073"/>
                  <a:gd name="T14" fmla="*/ 61134 w 930364"/>
                  <a:gd name="T15" fmla="*/ 392200 h 489073"/>
                  <a:gd name="T16" fmla="*/ 30567 w 930364"/>
                  <a:gd name="T17" fmla="*/ 392200 h 489073"/>
                  <a:gd name="T18" fmla="*/ 30567 w 930364"/>
                  <a:gd name="T19" fmla="*/ 96873 h 489073"/>
                  <a:gd name="T20" fmla="*/ 76418 w 930364"/>
                  <a:gd name="T21" fmla="*/ 96873 h 489073"/>
                  <a:gd name="T22" fmla="*/ 685828 w 930364"/>
                  <a:gd name="T23" fmla="*/ 96873 h 489073"/>
                  <a:gd name="T24" fmla="*/ 685828 w 930364"/>
                  <a:gd name="T25" fmla="*/ 0 h 489073"/>
                  <a:gd name="T26" fmla="*/ 930364 w 930364"/>
                  <a:gd name="T27" fmla="*/ 244537 h 489073"/>
                  <a:gd name="T28" fmla="*/ 685828 w 930364"/>
                  <a:gd name="T29" fmla="*/ 489073 h 489073"/>
                  <a:gd name="T30" fmla="*/ 685828 w 930364"/>
                  <a:gd name="T31" fmla="*/ 392200 h 489073"/>
                  <a:gd name="T32" fmla="*/ 76418 w 930364"/>
                  <a:gd name="T33" fmla="*/ 392200 h 489073"/>
                  <a:gd name="T34" fmla="*/ 76418 w 930364"/>
                  <a:gd name="T35" fmla="*/ 96873 h 4890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0364" h="489073">
                    <a:moveTo>
                      <a:pt x="0" y="96873"/>
                    </a:moveTo>
                    <a:lnTo>
                      <a:pt x="15284" y="96873"/>
                    </a:lnTo>
                    <a:lnTo>
                      <a:pt x="15284" y="392200"/>
                    </a:lnTo>
                    <a:lnTo>
                      <a:pt x="0" y="392200"/>
                    </a:lnTo>
                    <a:lnTo>
                      <a:pt x="0" y="96873"/>
                    </a:lnTo>
                    <a:close/>
                    <a:moveTo>
                      <a:pt x="30567" y="96873"/>
                    </a:moveTo>
                    <a:lnTo>
                      <a:pt x="61134" y="96873"/>
                    </a:lnTo>
                    <a:lnTo>
                      <a:pt x="61134" y="392200"/>
                    </a:lnTo>
                    <a:lnTo>
                      <a:pt x="30567" y="392200"/>
                    </a:lnTo>
                    <a:lnTo>
                      <a:pt x="30567" y="96873"/>
                    </a:lnTo>
                    <a:close/>
                    <a:moveTo>
                      <a:pt x="76418" y="96873"/>
                    </a:moveTo>
                    <a:lnTo>
                      <a:pt x="685828" y="96873"/>
                    </a:lnTo>
                    <a:lnTo>
                      <a:pt x="685828" y="0"/>
                    </a:lnTo>
                    <a:lnTo>
                      <a:pt x="930364" y="244537"/>
                    </a:lnTo>
                    <a:lnTo>
                      <a:pt x="685828" y="489073"/>
                    </a:lnTo>
                    <a:lnTo>
                      <a:pt x="685828" y="392200"/>
                    </a:lnTo>
                    <a:lnTo>
                      <a:pt x="76418" y="392200"/>
                    </a:lnTo>
                    <a:lnTo>
                      <a:pt x="76418" y="96873"/>
                    </a:lnTo>
                    <a:close/>
                  </a:path>
                </a:pathLst>
              </a:custGeom>
              <a:noFill/>
              <a:ln w="50800" cap="flat" cmpd="sng">
                <a:solidFill>
                  <a:srgbClr val="660066"/>
                </a:solidFill>
                <a:prstDash val="sysDash"/>
                <a:round/>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endParaRPr lang="en-US" sz="1800"/>
              </a:p>
            </p:txBody>
          </p:sp>
        </p:grpSp>
        <p:pic>
          <p:nvPicPr>
            <p:cNvPr id="34833"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8283960" y="5868926"/>
              <a:ext cx="553758" cy="960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34"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8279703" y="4865626"/>
              <a:ext cx="555277" cy="994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4823" name="Picture 25" descr="stock-footage-a-realistic-human-intestine-isolated-on-white-with-matt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8497" y="165976"/>
            <a:ext cx="1423988" cy="2525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824" name="Group 46"/>
          <p:cNvGrpSpPr>
            <a:grpSpLocks/>
          </p:cNvGrpSpPr>
          <p:nvPr/>
        </p:nvGrpSpPr>
        <p:grpSpPr bwMode="auto">
          <a:xfrm>
            <a:off x="2455069" y="2031685"/>
            <a:ext cx="2361010" cy="2613422"/>
            <a:chOff x="2574511" y="3146340"/>
            <a:chExt cx="3148274" cy="3485097"/>
          </a:xfrm>
        </p:grpSpPr>
        <p:pic>
          <p:nvPicPr>
            <p:cNvPr id="34830"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741364">
              <a:off x="3677826" y="4091437"/>
              <a:ext cx="19177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Left Arrow 8"/>
            <p:cNvSpPr>
              <a:spLocks noChangeArrowheads="1"/>
            </p:cNvSpPr>
            <p:nvPr/>
          </p:nvSpPr>
          <p:spPr bwMode="auto">
            <a:xfrm rot="-2862015">
              <a:off x="3618342" y="2102509"/>
              <a:ext cx="1060613" cy="3148274"/>
            </a:xfrm>
            <a:prstGeom prst="curvedLeftArrow">
              <a:avLst>
                <a:gd name="adj1" fmla="val 25011"/>
                <a:gd name="adj2" fmla="val 49995"/>
                <a:gd name="adj3" fmla="val 25000"/>
              </a:avLst>
            </a:prstGeom>
            <a:solidFill>
              <a:srgbClr val="660066"/>
            </a:solidFill>
            <a:ln w="9525">
              <a:solidFill>
                <a:srgbClr val="660066"/>
              </a:solidFill>
              <a:miter lim="800000"/>
              <a:headEnd/>
              <a:tailEnd/>
            </a:ln>
            <a:effectLst>
              <a:outerShdw blurRad="40000" dist="23000" dir="5400000" rotWithShape="0">
                <a:srgbClr val="000000">
                  <a:alpha val="34999"/>
                </a:srgbClr>
              </a:outerShdw>
            </a:effectLst>
          </p:spPr>
          <p:txBody>
            <a:bodyPr anchor="ctr"/>
            <a:lstStyle/>
            <a:p>
              <a:pPr algn="ctr" eaLnBrk="1" hangingPunct="1">
                <a:defRPr/>
              </a:pPr>
              <a:endParaRPr lang="en-US" sz="1350">
                <a:latin typeface="+mn-lt"/>
                <a:ea typeface="+mn-ea"/>
              </a:endParaRPr>
            </a:p>
          </p:txBody>
        </p:sp>
      </p:grpSp>
      <p:grpSp>
        <p:nvGrpSpPr>
          <p:cNvPr id="34825" name="Group 52"/>
          <p:cNvGrpSpPr>
            <a:grpSpLocks/>
          </p:cNvGrpSpPr>
          <p:nvPr/>
        </p:nvGrpSpPr>
        <p:grpSpPr bwMode="auto">
          <a:xfrm>
            <a:off x="3794713" y="3397332"/>
            <a:ext cx="2783681" cy="1251347"/>
            <a:chOff x="4368800" y="4967218"/>
            <a:chExt cx="3711801" cy="1668541"/>
          </a:xfrm>
        </p:grpSpPr>
        <p:pic>
          <p:nvPicPr>
            <p:cNvPr id="34826"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7856" y="6069117"/>
              <a:ext cx="1672745" cy="566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7" name="Picture 1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07856" y="4967218"/>
              <a:ext cx="100330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triped Right Arrow 12"/>
            <p:cNvSpPr>
              <a:spLocks/>
            </p:cNvSpPr>
            <p:nvPr/>
          </p:nvSpPr>
          <p:spPr bwMode="auto">
            <a:xfrm>
              <a:off x="4927634" y="5318072"/>
              <a:ext cx="1463764" cy="490561"/>
            </a:xfrm>
            <a:custGeom>
              <a:avLst/>
              <a:gdLst>
                <a:gd name="T0" fmla="*/ 0 w 1463764"/>
                <a:gd name="T1" fmla="*/ 97168 h 490561"/>
                <a:gd name="T2" fmla="*/ 15330 w 1463764"/>
                <a:gd name="T3" fmla="*/ 97168 h 490561"/>
                <a:gd name="T4" fmla="*/ 15330 w 1463764"/>
                <a:gd name="T5" fmla="*/ 393393 h 490561"/>
                <a:gd name="T6" fmla="*/ 0 w 1463764"/>
                <a:gd name="T7" fmla="*/ 393393 h 490561"/>
                <a:gd name="T8" fmla="*/ 0 w 1463764"/>
                <a:gd name="T9" fmla="*/ 97168 h 490561"/>
                <a:gd name="T10" fmla="*/ 30660 w 1463764"/>
                <a:gd name="T11" fmla="*/ 97168 h 490561"/>
                <a:gd name="T12" fmla="*/ 61320 w 1463764"/>
                <a:gd name="T13" fmla="*/ 97168 h 490561"/>
                <a:gd name="T14" fmla="*/ 61320 w 1463764"/>
                <a:gd name="T15" fmla="*/ 393393 h 490561"/>
                <a:gd name="T16" fmla="*/ 30660 w 1463764"/>
                <a:gd name="T17" fmla="*/ 393393 h 490561"/>
                <a:gd name="T18" fmla="*/ 30660 w 1463764"/>
                <a:gd name="T19" fmla="*/ 97168 h 490561"/>
                <a:gd name="T20" fmla="*/ 76650 w 1463764"/>
                <a:gd name="T21" fmla="*/ 97168 h 490561"/>
                <a:gd name="T22" fmla="*/ 1218484 w 1463764"/>
                <a:gd name="T23" fmla="*/ 97168 h 490561"/>
                <a:gd name="T24" fmla="*/ 1218484 w 1463764"/>
                <a:gd name="T25" fmla="*/ 0 h 490561"/>
                <a:gd name="T26" fmla="*/ 1463764 w 1463764"/>
                <a:gd name="T27" fmla="*/ 245281 h 490561"/>
                <a:gd name="T28" fmla="*/ 1218484 w 1463764"/>
                <a:gd name="T29" fmla="*/ 490561 h 490561"/>
                <a:gd name="T30" fmla="*/ 1218484 w 1463764"/>
                <a:gd name="T31" fmla="*/ 393393 h 490561"/>
                <a:gd name="T32" fmla="*/ 76650 w 1463764"/>
                <a:gd name="T33" fmla="*/ 393393 h 490561"/>
                <a:gd name="T34" fmla="*/ 76650 w 1463764"/>
                <a:gd name="T35" fmla="*/ 97168 h 4905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3764" h="490561">
                  <a:moveTo>
                    <a:pt x="0" y="97168"/>
                  </a:moveTo>
                  <a:lnTo>
                    <a:pt x="15330" y="97168"/>
                  </a:lnTo>
                  <a:lnTo>
                    <a:pt x="15330" y="393393"/>
                  </a:lnTo>
                  <a:lnTo>
                    <a:pt x="0" y="393393"/>
                  </a:lnTo>
                  <a:lnTo>
                    <a:pt x="0" y="97168"/>
                  </a:lnTo>
                  <a:close/>
                  <a:moveTo>
                    <a:pt x="30660" y="97168"/>
                  </a:moveTo>
                  <a:lnTo>
                    <a:pt x="61320" y="97168"/>
                  </a:lnTo>
                  <a:lnTo>
                    <a:pt x="61320" y="393393"/>
                  </a:lnTo>
                  <a:lnTo>
                    <a:pt x="30660" y="393393"/>
                  </a:lnTo>
                  <a:lnTo>
                    <a:pt x="30660" y="97168"/>
                  </a:lnTo>
                  <a:close/>
                  <a:moveTo>
                    <a:pt x="76650" y="97168"/>
                  </a:moveTo>
                  <a:lnTo>
                    <a:pt x="1218484" y="97168"/>
                  </a:lnTo>
                  <a:lnTo>
                    <a:pt x="1218484" y="0"/>
                  </a:lnTo>
                  <a:lnTo>
                    <a:pt x="1463764" y="245281"/>
                  </a:lnTo>
                  <a:lnTo>
                    <a:pt x="1218484" y="490561"/>
                  </a:lnTo>
                  <a:lnTo>
                    <a:pt x="1218484" y="393393"/>
                  </a:lnTo>
                  <a:lnTo>
                    <a:pt x="76650" y="393393"/>
                  </a:lnTo>
                  <a:lnTo>
                    <a:pt x="76650" y="97168"/>
                  </a:lnTo>
                  <a:close/>
                </a:path>
              </a:pathLst>
            </a:custGeom>
            <a:solidFill>
              <a:srgbClr val="660066"/>
            </a:solidFill>
            <a:ln w="9525" cap="flat" cmpd="sng">
              <a:solidFill>
                <a:srgbClr val="660066"/>
              </a:solidFill>
              <a:prstDash val="solid"/>
              <a:round/>
              <a:headEnd/>
              <a:tailEnd/>
            </a:ln>
            <a:effectLst>
              <a:outerShdw blurRad="40000" dist="23000" dir="5400000" rotWithShape="0">
                <a:srgbClr val="000000">
                  <a:alpha val="34999"/>
                </a:srgbClr>
              </a:outerShdw>
            </a:effectLst>
          </p:spPr>
          <p:txBody>
            <a:bodyPr anchor="ctr"/>
            <a:lstStyle/>
            <a:p>
              <a:endParaRPr lang="en-US" sz="1800"/>
            </a:p>
          </p:txBody>
        </p:sp>
        <p:sp>
          <p:nvSpPr>
            <p:cNvPr id="14" name="Striped Right Arrow 13"/>
            <p:cNvSpPr>
              <a:spLocks/>
            </p:cNvSpPr>
            <p:nvPr/>
          </p:nvSpPr>
          <p:spPr bwMode="auto">
            <a:xfrm>
              <a:off x="4368800" y="6068995"/>
              <a:ext cx="2022598" cy="488973"/>
            </a:xfrm>
            <a:custGeom>
              <a:avLst/>
              <a:gdLst>
                <a:gd name="T0" fmla="*/ 0 w 2022598"/>
                <a:gd name="T1" fmla="*/ 96853 h 488973"/>
                <a:gd name="T2" fmla="*/ 15280 w 2022598"/>
                <a:gd name="T3" fmla="*/ 96853 h 488973"/>
                <a:gd name="T4" fmla="*/ 15280 w 2022598"/>
                <a:gd name="T5" fmla="*/ 392120 h 488973"/>
                <a:gd name="T6" fmla="*/ 0 w 2022598"/>
                <a:gd name="T7" fmla="*/ 392120 h 488973"/>
                <a:gd name="T8" fmla="*/ 0 w 2022598"/>
                <a:gd name="T9" fmla="*/ 96853 h 488973"/>
                <a:gd name="T10" fmla="*/ 30561 w 2022598"/>
                <a:gd name="T11" fmla="*/ 96853 h 488973"/>
                <a:gd name="T12" fmla="*/ 61122 w 2022598"/>
                <a:gd name="T13" fmla="*/ 96853 h 488973"/>
                <a:gd name="T14" fmla="*/ 61122 w 2022598"/>
                <a:gd name="T15" fmla="*/ 392120 h 488973"/>
                <a:gd name="T16" fmla="*/ 30561 w 2022598"/>
                <a:gd name="T17" fmla="*/ 392120 h 488973"/>
                <a:gd name="T18" fmla="*/ 30561 w 2022598"/>
                <a:gd name="T19" fmla="*/ 96853 h 488973"/>
                <a:gd name="T20" fmla="*/ 76402 w 2022598"/>
                <a:gd name="T21" fmla="*/ 96853 h 488973"/>
                <a:gd name="T22" fmla="*/ 1778112 w 2022598"/>
                <a:gd name="T23" fmla="*/ 96853 h 488973"/>
                <a:gd name="T24" fmla="*/ 1778112 w 2022598"/>
                <a:gd name="T25" fmla="*/ 0 h 488973"/>
                <a:gd name="T26" fmla="*/ 2022598 w 2022598"/>
                <a:gd name="T27" fmla="*/ 244487 h 488973"/>
                <a:gd name="T28" fmla="*/ 1778112 w 2022598"/>
                <a:gd name="T29" fmla="*/ 488973 h 488973"/>
                <a:gd name="T30" fmla="*/ 1778112 w 2022598"/>
                <a:gd name="T31" fmla="*/ 392120 h 488973"/>
                <a:gd name="T32" fmla="*/ 76402 w 2022598"/>
                <a:gd name="T33" fmla="*/ 392120 h 488973"/>
                <a:gd name="T34" fmla="*/ 76402 w 2022598"/>
                <a:gd name="T35" fmla="*/ 96853 h 4889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22598" h="488973">
                  <a:moveTo>
                    <a:pt x="0" y="96853"/>
                  </a:moveTo>
                  <a:lnTo>
                    <a:pt x="15280" y="96853"/>
                  </a:lnTo>
                  <a:lnTo>
                    <a:pt x="15280" y="392120"/>
                  </a:lnTo>
                  <a:lnTo>
                    <a:pt x="0" y="392120"/>
                  </a:lnTo>
                  <a:lnTo>
                    <a:pt x="0" y="96853"/>
                  </a:lnTo>
                  <a:close/>
                  <a:moveTo>
                    <a:pt x="30561" y="96853"/>
                  </a:moveTo>
                  <a:lnTo>
                    <a:pt x="61122" y="96853"/>
                  </a:lnTo>
                  <a:lnTo>
                    <a:pt x="61122" y="392120"/>
                  </a:lnTo>
                  <a:lnTo>
                    <a:pt x="30561" y="392120"/>
                  </a:lnTo>
                  <a:lnTo>
                    <a:pt x="30561" y="96853"/>
                  </a:lnTo>
                  <a:close/>
                  <a:moveTo>
                    <a:pt x="76402" y="96853"/>
                  </a:moveTo>
                  <a:lnTo>
                    <a:pt x="1778112" y="96853"/>
                  </a:lnTo>
                  <a:lnTo>
                    <a:pt x="1778112" y="0"/>
                  </a:lnTo>
                  <a:lnTo>
                    <a:pt x="2022598" y="244487"/>
                  </a:lnTo>
                  <a:lnTo>
                    <a:pt x="1778112" y="488973"/>
                  </a:lnTo>
                  <a:lnTo>
                    <a:pt x="1778112" y="392120"/>
                  </a:lnTo>
                  <a:lnTo>
                    <a:pt x="76402" y="392120"/>
                  </a:lnTo>
                  <a:lnTo>
                    <a:pt x="76402" y="96853"/>
                  </a:lnTo>
                  <a:close/>
                </a:path>
              </a:pathLst>
            </a:custGeom>
            <a:solidFill>
              <a:srgbClr val="660066"/>
            </a:solidFill>
            <a:ln w="9525" cap="flat" cmpd="sng">
              <a:solidFill>
                <a:srgbClr val="660066"/>
              </a:solidFill>
              <a:prstDash val="solid"/>
              <a:round/>
              <a:headEnd/>
              <a:tailEnd/>
            </a:ln>
            <a:effectLst>
              <a:outerShdw blurRad="40000" dist="23000" dir="5400000" rotWithShape="0">
                <a:srgbClr val="000000">
                  <a:alpha val="34999"/>
                </a:srgbClr>
              </a:outerShdw>
            </a:effectLst>
          </p:spPr>
          <p:txBody>
            <a:bodyPr anchor="ctr"/>
            <a:lstStyle/>
            <a:p>
              <a:endParaRPr lang="en-US" sz="1800"/>
            </a:p>
          </p:txBody>
        </p:sp>
      </p:grpSp>
      <p:sp>
        <p:nvSpPr>
          <p:cNvPr id="22" name="TextBox 21"/>
          <p:cNvSpPr txBox="1"/>
          <p:nvPr/>
        </p:nvSpPr>
        <p:spPr>
          <a:xfrm>
            <a:off x="3720862" y="4665926"/>
            <a:ext cx="4773881" cy="369332"/>
          </a:xfrm>
          <a:prstGeom prst="rect">
            <a:avLst/>
          </a:prstGeom>
          <a:noFill/>
        </p:spPr>
        <p:txBody>
          <a:bodyPr wrap="square" rtlCol="0">
            <a:spAutoFit/>
          </a:bodyPr>
          <a:lstStyle/>
          <a:p>
            <a:r>
              <a:rPr lang="en-US" sz="1800" dirty="0">
                <a:solidFill>
                  <a:schemeClr val="bg1"/>
                </a:solidFill>
                <a:latin typeface="Gill Sans" charset="0"/>
                <a:ea typeface="Gill Sans" charset="0"/>
                <a:cs typeface="Gill Sans" charset="0"/>
              </a:rPr>
              <a:t>par </a:t>
            </a:r>
            <a:r>
              <a:rPr lang="en-US" sz="1800" dirty="0" err="1">
                <a:solidFill>
                  <a:schemeClr val="bg1"/>
                </a:solidFill>
                <a:latin typeface="Gill Sans" charset="0"/>
                <a:ea typeface="Gill Sans" charset="0"/>
                <a:cs typeface="Gill Sans" charset="0"/>
              </a:rPr>
              <a:t>exemple</a:t>
            </a:r>
            <a:r>
              <a:rPr lang="en-US" sz="1800" dirty="0">
                <a:solidFill>
                  <a:schemeClr val="bg1"/>
                </a:solidFill>
                <a:latin typeface="Gill Sans" charset="0"/>
                <a:ea typeface="Gill Sans" charset="0"/>
                <a:cs typeface="Gill Sans" charset="0"/>
              </a:rPr>
              <a:t> </a:t>
            </a:r>
            <a:r>
              <a:rPr lang="en-US" sz="1800" i="1" dirty="0">
                <a:solidFill>
                  <a:srgbClr val="A8030D"/>
                </a:solidFill>
                <a:latin typeface="Gill Sans" charset="0"/>
                <a:ea typeface="Gill Sans" charset="0"/>
                <a:cs typeface="Gill Sans" charset="0"/>
              </a:rPr>
              <a:t>E. coli </a:t>
            </a:r>
            <a:r>
              <a:rPr lang="en-US" sz="1800" dirty="0" err="1">
                <a:solidFill>
                  <a:schemeClr val="bg1"/>
                </a:solidFill>
                <a:latin typeface="Gill Sans" charset="0"/>
                <a:ea typeface="Gill Sans" charset="0"/>
                <a:cs typeface="Gill Sans" charset="0"/>
              </a:rPr>
              <a:t>ou</a:t>
            </a:r>
            <a:r>
              <a:rPr lang="en-US" sz="1800" dirty="0">
                <a:solidFill>
                  <a:srgbClr val="FF0000"/>
                </a:solidFill>
                <a:latin typeface="Gill Sans" charset="0"/>
                <a:ea typeface="Gill Sans" charset="0"/>
                <a:cs typeface="Gill Sans" charset="0"/>
              </a:rPr>
              <a:t> </a:t>
            </a:r>
            <a:r>
              <a:rPr lang="en-US" sz="1800" i="1" dirty="0">
                <a:solidFill>
                  <a:srgbClr val="00B050"/>
                </a:solidFill>
                <a:latin typeface="Gill Sans" charset="0"/>
                <a:ea typeface="Gill Sans" charset="0"/>
                <a:cs typeface="Gill Sans" charset="0"/>
              </a:rPr>
              <a:t>Clostridium </a:t>
            </a:r>
            <a:r>
              <a:rPr lang="en-US" sz="1800" dirty="0">
                <a:solidFill>
                  <a:srgbClr val="00B050"/>
                </a:solidFill>
                <a:latin typeface="Gill Sans" charset="0"/>
                <a:ea typeface="Gill Sans" charset="0"/>
                <a:cs typeface="Gill Sans" charset="0"/>
              </a:rPr>
              <a:t>sp.</a:t>
            </a:r>
            <a:endParaRPr lang="en-US" sz="1800" i="1" dirty="0">
              <a:solidFill>
                <a:srgbClr val="00B050"/>
              </a:solidFill>
              <a:latin typeface="Gill Sans" charset="0"/>
              <a:ea typeface="Gill Sans" charset="0"/>
              <a:cs typeface="Gill Sans" charset="0"/>
            </a:endParaRPr>
          </a:p>
        </p:txBody>
      </p:sp>
    </p:spTree>
    <p:extLst>
      <p:ext uri="{BB962C8B-B14F-4D97-AF65-F5344CB8AC3E}">
        <p14:creationId xmlns:p14="http://schemas.microsoft.com/office/powerpoint/2010/main" val="73649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P122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
            <a:ext cx="9144001" cy="5143502"/>
          </a:xfrm>
          <a:prstGeom prst="rect">
            <a:avLst/>
          </a:prstGeom>
        </p:spPr>
      </p:pic>
      <p:pic>
        <p:nvPicPr>
          <p:cNvPr id="5" name="Picture 2" descr="IRNMOU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549" y="2313836"/>
            <a:ext cx="3487720" cy="2615641"/>
          </a:xfrm>
          <a:prstGeom prst="rect">
            <a:avLst/>
          </a:prstGeom>
          <a:noFill/>
        </p:spPr>
      </p:pic>
      <p:sp>
        <p:nvSpPr>
          <p:cNvPr id="6" name="TextBox 5">
            <a:extLst>
              <a:ext uri="{FF2B5EF4-FFF2-40B4-BE49-F238E27FC236}">
                <a16:creationId xmlns:a16="http://schemas.microsoft.com/office/drawing/2014/main" id="{D648E08B-811A-8442-BBBF-143C43AEEE8B}"/>
              </a:ext>
            </a:extLst>
          </p:cNvPr>
          <p:cNvSpPr txBox="1"/>
          <p:nvPr/>
        </p:nvSpPr>
        <p:spPr>
          <a:xfrm>
            <a:off x="0" y="0"/>
            <a:ext cx="4684543" cy="415498"/>
          </a:xfrm>
          <a:prstGeom prst="rect">
            <a:avLst/>
          </a:prstGeom>
          <a:solidFill>
            <a:schemeClr val="bg1">
              <a:alpha val="50000"/>
            </a:schemeClr>
          </a:solidFill>
        </p:spPr>
        <p:txBody>
          <a:bodyPr wrap="square" rtlCol="0">
            <a:spAutoFit/>
          </a:bodyPr>
          <a:lstStyle/>
          <a:p>
            <a:r>
              <a:rPr lang="en-US" sz="2100" b="1" dirty="0" err="1">
                <a:latin typeface="Candara" charset="0"/>
                <a:ea typeface="Candara" charset="0"/>
                <a:cs typeface="Candara" charset="0"/>
              </a:rPr>
              <a:t>L’étude</a:t>
            </a:r>
            <a:r>
              <a:rPr lang="en-US" sz="2100" b="1" dirty="0">
                <a:latin typeface="Candara" charset="0"/>
                <a:ea typeface="Candara" charset="0"/>
                <a:cs typeface="Candara" charset="0"/>
              </a:rPr>
              <a:t> de </a:t>
            </a:r>
            <a:r>
              <a:rPr lang="en-US" sz="2100" b="1" dirty="0" err="1">
                <a:latin typeface="Candara" charset="0"/>
                <a:ea typeface="Candara" charset="0"/>
                <a:cs typeface="Candara" charset="0"/>
              </a:rPr>
              <a:t>communautés</a:t>
            </a:r>
            <a:r>
              <a:rPr lang="en-US" sz="2100" b="1" dirty="0">
                <a:latin typeface="Candara" charset="0"/>
                <a:ea typeface="Candara" charset="0"/>
                <a:cs typeface="Candara" charset="0"/>
              </a:rPr>
              <a:t> </a:t>
            </a:r>
            <a:r>
              <a:rPr lang="en-US" sz="2100" b="1" dirty="0" err="1">
                <a:latin typeface="Candara" charset="0"/>
                <a:ea typeface="Candara" charset="0"/>
                <a:cs typeface="Candara" charset="0"/>
              </a:rPr>
              <a:t>microbiennes</a:t>
            </a:r>
            <a:endParaRPr lang="en-US" sz="1950" i="1" dirty="0">
              <a:latin typeface="Candara" charset="0"/>
              <a:ea typeface="Candara" charset="0"/>
              <a:cs typeface="Candara" charset="0"/>
            </a:endParaRPr>
          </a:p>
        </p:txBody>
      </p:sp>
    </p:spTree>
    <p:extLst>
      <p:ext uri="{BB962C8B-B14F-4D97-AF65-F5344CB8AC3E}">
        <p14:creationId xmlns:p14="http://schemas.microsoft.com/office/powerpoint/2010/main" val="2145317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427DD9-B25C-4441-B00F-5FDD5E86F18A}"/>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4338" name="TextBox 9"/>
          <p:cNvSpPr txBox="1">
            <a:spLocks noChangeArrowheads="1"/>
          </p:cNvSpPr>
          <p:nvPr/>
        </p:nvSpPr>
        <p:spPr bwMode="auto">
          <a:xfrm>
            <a:off x="1343025" y="4773217"/>
            <a:ext cx="26308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600">
                <a:latin typeface="Eurostile" charset="0"/>
              </a:rPr>
              <a:t>http://upload.wikimedia.org/wikipedia/commons/4/42/Louis_Pasteur.jpg</a:t>
            </a:r>
          </a:p>
          <a:p>
            <a:pPr eaLnBrk="1" hangingPunct="1"/>
            <a:r>
              <a:rPr lang="en-US" altLang="en-US" sz="600">
                <a:latin typeface="Eurostile" charset="0"/>
              </a:rPr>
              <a:t>http://upload.wikimedia.org/wikipedia/commons/5/55/Robert_Koch.jpg</a:t>
            </a:r>
          </a:p>
        </p:txBody>
      </p:sp>
      <p:pic>
        <p:nvPicPr>
          <p:cNvPr id="14339" name="Picture 2" descr="Louis_Pasteu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9700" y="317898"/>
            <a:ext cx="1771650" cy="2110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Picture 4" descr="Robert_Ko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9700" y="2428875"/>
            <a:ext cx="1771650" cy="2430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5" descr="06398Fig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77791" y="317898"/>
            <a:ext cx="4461272" cy="454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TextBox 6"/>
          <p:cNvSpPr txBox="1">
            <a:spLocks noChangeArrowheads="1"/>
          </p:cNvSpPr>
          <p:nvPr/>
        </p:nvSpPr>
        <p:spPr bwMode="auto">
          <a:xfrm>
            <a:off x="3788569" y="4857750"/>
            <a:ext cx="3998119"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600">
                <a:latin typeface="Eurostile" charset="0"/>
              </a:rPr>
              <a:t>http://www.ams.cmu.ac.th/mt/clinmcrb/CMBwebsite/CMB%20photo/EMB2.jpg</a:t>
            </a:r>
          </a:p>
        </p:txBody>
      </p:sp>
      <p:sp>
        <p:nvSpPr>
          <p:cNvPr id="8" name="TextBox 7"/>
          <p:cNvSpPr txBox="1"/>
          <p:nvPr/>
        </p:nvSpPr>
        <p:spPr>
          <a:xfrm>
            <a:off x="1409700" y="2151460"/>
            <a:ext cx="1329210" cy="300082"/>
          </a:xfrm>
          <a:prstGeom prst="rect">
            <a:avLst/>
          </a:prstGeom>
          <a:noFill/>
        </p:spPr>
        <p:txBody>
          <a:bodyPr wrap="none">
            <a:spAutoFit/>
          </a:bodyPr>
          <a:lstStyle/>
          <a:p>
            <a:pPr>
              <a:defRPr/>
            </a:pPr>
            <a:r>
              <a:rPr lang="en-US" sz="1350" b="1" dirty="0">
                <a:latin typeface="+mj-lt"/>
                <a:ea typeface="ＭＳ Ｐゴシック" pitchFamily="-111" charset="-128"/>
                <a:cs typeface="Eurostile"/>
              </a:rPr>
              <a:t>Louis Pasteur</a:t>
            </a:r>
          </a:p>
        </p:txBody>
      </p:sp>
      <p:sp>
        <p:nvSpPr>
          <p:cNvPr id="9" name="TextBox 8"/>
          <p:cNvSpPr txBox="1"/>
          <p:nvPr/>
        </p:nvSpPr>
        <p:spPr>
          <a:xfrm>
            <a:off x="1409700" y="4572000"/>
            <a:ext cx="1223412" cy="300082"/>
          </a:xfrm>
          <a:prstGeom prst="rect">
            <a:avLst/>
          </a:prstGeom>
          <a:noFill/>
        </p:spPr>
        <p:txBody>
          <a:bodyPr wrap="none">
            <a:spAutoFit/>
          </a:bodyPr>
          <a:lstStyle/>
          <a:p>
            <a:pPr>
              <a:defRPr/>
            </a:pPr>
            <a:r>
              <a:rPr lang="en-US" sz="1350" b="1" dirty="0">
                <a:latin typeface="+mj-lt"/>
                <a:ea typeface="ＭＳ Ｐゴシック" pitchFamily="-111" charset="-128"/>
                <a:cs typeface="Eurostile"/>
              </a:rPr>
              <a:t>Robert Koch</a:t>
            </a:r>
          </a:p>
        </p:txBody>
      </p:sp>
      <p:sp>
        <p:nvSpPr>
          <p:cNvPr id="14345" name="Rectangle 9"/>
          <p:cNvSpPr>
            <a:spLocks noChangeArrowheads="1"/>
          </p:cNvSpPr>
          <p:nvPr/>
        </p:nvSpPr>
        <p:spPr bwMode="auto">
          <a:xfrm rot="20182755">
            <a:off x="3465126" y="1498447"/>
            <a:ext cx="2893741"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700" b="1" dirty="0" err="1">
                <a:latin typeface="Gill Sans" charset="0"/>
                <a:ea typeface="Gill Sans" charset="0"/>
                <a:cs typeface="Gill Sans" charset="0"/>
              </a:rPr>
              <a:t>Souches</a:t>
            </a:r>
            <a:r>
              <a:rPr lang="en-US" altLang="en-US" sz="2700" b="1" dirty="0">
                <a:latin typeface="Gill Sans" charset="0"/>
                <a:ea typeface="Gill Sans" charset="0"/>
                <a:cs typeface="Gill Sans" charset="0"/>
              </a:rPr>
              <a:t> </a:t>
            </a:r>
            <a:r>
              <a:rPr lang="en-US" altLang="en-US" sz="2700" b="1" dirty="0" err="1">
                <a:latin typeface="Gill Sans" charset="0"/>
                <a:ea typeface="Gill Sans" charset="0"/>
                <a:cs typeface="Gill Sans" charset="0"/>
              </a:rPr>
              <a:t>isolées</a:t>
            </a:r>
            <a:endParaRPr lang="en-US" altLang="en-US" sz="2700" b="1" dirty="0">
              <a:latin typeface="Gill Sans" charset="0"/>
              <a:ea typeface="Gill Sans" charset="0"/>
              <a:cs typeface="Gill Sans" charset="0"/>
            </a:endParaRPr>
          </a:p>
        </p:txBody>
      </p:sp>
      <p:sp>
        <p:nvSpPr>
          <p:cNvPr id="12" name="TextBox 7"/>
          <p:cNvSpPr txBox="1"/>
          <p:nvPr/>
        </p:nvSpPr>
        <p:spPr>
          <a:xfrm>
            <a:off x="3361573" y="2353866"/>
            <a:ext cx="4267515" cy="1708160"/>
          </a:xfrm>
          <a:prstGeom prst="rect">
            <a:avLst/>
          </a:prstGeom>
          <a:noFill/>
        </p:spPr>
        <p:txBody>
          <a:bodyPr wrap="none">
            <a:spAutoFit/>
          </a:bodyPr>
          <a:lstStyle/>
          <a:p>
            <a:pPr algn="ctr">
              <a:defRPr/>
            </a:pPr>
            <a:r>
              <a:rPr lang="en-US" sz="7200" b="1" dirty="0">
                <a:latin typeface="Gill Sans" charset="0"/>
                <a:ea typeface="Gill Sans" charset="0"/>
                <a:cs typeface="Gill Sans" charset="0"/>
              </a:rPr>
              <a:t>&gt; 99.9 % </a:t>
            </a:r>
          </a:p>
          <a:p>
            <a:pPr algn="ctr">
              <a:defRPr/>
            </a:pPr>
            <a:r>
              <a:rPr lang="en-US" sz="1650" b="1" dirty="0">
                <a:latin typeface="Gill Sans" charset="0"/>
                <a:ea typeface="Gill Sans" charset="0"/>
                <a:cs typeface="Gill Sans" charset="0"/>
              </a:rPr>
              <a:t>des microbes </a:t>
            </a:r>
            <a:r>
              <a:rPr lang="en-US" sz="1650" b="1" dirty="0" err="1">
                <a:latin typeface="Gill Sans" charset="0"/>
                <a:ea typeface="Gill Sans" charset="0"/>
                <a:cs typeface="Gill Sans" charset="0"/>
              </a:rPr>
              <a:t>sont</a:t>
            </a:r>
            <a:r>
              <a:rPr lang="en-US" sz="1650" b="1" dirty="0">
                <a:latin typeface="Gill Sans" charset="0"/>
                <a:ea typeface="Gill Sans" charset="0"/>
                <a:cs typeface="Gill Sans" charset="0"/>
              </a:rPr>
              <a:t> </a:t>
            </a:r>
            <a:r>
              <a:rPr lang="en-US" sz="1650" b="1" dirty="0" err="1">
                <a:latin typeface="Gill Sans" charset="0"/>
                <a:ea typeface="Gill Sans" charset="0"/>
                <a:cs typeface="Gill Sans" charset="0"/>
              </a:rPr>
              <a:t>incultivables</a:t>
            </a:r>
            <a:r>
              <a:rPr lang="en-US" sz="1650" b="1" dirty="0">
                <a:latin typeface="Gill Sans" charset="0"/>
                <a:ea typeface="Gill Sans" charset="0"/>
                <a:cs typeface="Gill Sans" charset="0"/>
              </a:rPr>
              <a:t>,</a:t>
            </a:r>
          </a:p>
          <a:p>
            <a:pPr algn="ctr">
              <a:defRPr/>
            </a:pPr>
            <a:r>
              <a:rPr lang="en-US" sz="1650" b="1" dirty="0" err="1">
                <a:latin typeface="Gill Sans" charset="0"/>
                <a:ea typeface="Gill Sans" charset="0"/>
                <a:cs typeface="Gill Sans" charset="0"/>
              </a:rPr>
              <a:t>l’écologie</a:t>
            </a:r>
            <a:r>
              <a:rPr lang="en-US" sz="1650" b="1" dirty="0">
                <a:latin typeface="Gill Sans" charset="0"/>
                <a:ea typeface="Gill Sans" charset="0"/>
                <a:cs typeface="Gill Sans" charset="0"/>
              </a:rPr>
              <a:t> ne </a:t>
            </a:r>
            <a:r>
              <a:rPr lang="en-US" sz="1650" b="1" dirty="0" err="1">
                <a:latin typeface="Gill Sans" charset="0"/>
                <a:ea typeface="Gill Sans" charset="0"/>
                <a:cs typeface="Gill Sans" charset="0"/>
              </a:rPr>
              <a:t>peut</a:t>
            </a:r>
            <a:r>
              <a:rPr lang="en-US" sz="1650" b="1" dirty="0">
                <a:latin typeface="Gill Sans" charset="0"/>
                <a:ea typeface="Gill Sans" charset="0"/>
                <a:cs typeface="Gill Sans" charset="0"/>
              </a:rPr>
              <a:t> </a:t>
            </a:r>
            <a:r>
              <a:rPr lang="en-US" sz="1650" b="1" dirty="0" err="1">
                <a:latin typeface="Gill Sans" charset="0"/>
                <a:ea typeface="Gill Sans" charset="0"/>
                <a:cs typeface="Gill Sans" charset="0"/>
              </a:rPr>
              <a:t>être</a:t>
            </a:r>
            <a:r>
              <a:rPr lang="en-US" sz="1650" b="1" dirty="0">
                <a:latin typeface="Gill Sans" charset="0"/>
                <a:ea typeface="Gill Sans" charset="0"/>
                <a:cs typeface="Gill Sans" charset="0"/>
              </a:rPr>
              <a:t> comprise !</a:t>
            </a:r>
          </a:p>
        </p:txBody>
      </p:sp>
      <p:sp>
        <p:nvSpPr>
          <p:cNvPr id="13" name="TextBox 12">
            <a:extLst>
              <a:ext uri="{FF2B5EF4-FFF2-40B4-BE49-F238E27FC236}">
                <a16:creationId xmlns:a16="http://schemas.microsoft.com/office/drawing/2014/main" id="{2BBA53E5-9E28-1440-9919-CAF0493D1041}"/>
              </a:ext>
            </a:extLst>
          </p:cNvPr>
          <p:cNvSpPr txBox="1"/>
          <p:nvPr/>
        </p:nvSpPr>
        <p:spPr>
          <a:xfrm>
            <a:off x="5560828" y="309563"/>
            <a:ext cx="2178235" cy="738664"/>
          </a:xfrm>
          <a:prstGeom prst="rect">
            <a:avLst/>
          </a:prstGeom>
          <a:solidFill>
            <a:schemeClr val="bg1">
              <a:alpha val="50000"/>
            </a:schemeClr>
          </a:solidFill>
        </p:spPr>
        <p:txBody>
          <a:bodyPr wrap="square" rtlCol="0">
            <a:spAutoFit/>
          </a:bodyPr>
          <a:lstStyle/>
          <a:p>
            <a:pPr algn="r"/>
            <a:r>
              <a:rPr lang="en-US" sz="2100" b="1" dirty="0">
                <a:latin typeface="Candara" charset="0"/>
                <a:ea typeface="Candara" charset="0"/>
                <a:cs typeface="Candara" charset="0"/>
              </a:rPr>
              <a:t>La </a:t>
            </a:r>
            <a:r>
              <a:rPr lang="en-US" sz="2100" b="1" dirty="0" err="1">
                <a:latin typeface="Candara" charset="0"/>
                <a:ea typeface="Candara" charset="0"/>
                <a:cs typeface="Candara" charset="0"/>
              </a:rPr>
              <a:t>microbiologie</a:t>
            </a:r>
            <a:r>
              <a:rPr lang="en-US" sz="2100" b="1" dirty="0">
                <a:latin typeface="Candara" charset="0"/>
                <a:ea typeface="Candara" charset="0"/>
                <a:cs typeface="Candara" charset="0"/>
              </a:rPr>
              <a:t> </a:t>
            </a:r>
            <a:r>
              <a:rPr lang="en-US" sz="2100" b="1" dirty="0" err="1">
                <a:latin typeface="Candara" charset="0"/>
                <a:ea typeface="Candara" charset="0"/>
                <a:cs typeface="Candara" charset="0"/>
              </a:rPr>
              <a:t>classique</a:t>
            </a:r>
            <a:endParaRPr lang="en-US" sz="1950" i="1" dirty="0">
              <a:latin typeface="Candara" charset="0"/>
              <a:ea typeface="Candara" charset="0"/>
              <a:cs typeface="Candara" charset="0"/>
            </a:endParaRPr>
          </a:p>
        </p:txBody>
      </p:sp>
    </p:spTree>
    <p:extLst>
      <p:ext uri="{BB962C8B-B14F-4D97-AF65-F5344CB8AC3E}">
        <p14:creationId xmlns:p14="http://schemas.microsoft.com/office/powerpoint/2010/main" val="395351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2DCEAE63-5CA4-9944-B378-0D6F0A31278C}"/>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11266" name="Title 1"/>
          <p:cNvSpPr>
            <a:spLocks noGrp="1"/>
          </p:cNvSpPr>
          <p:nvPr>
            <p:ph type="title"/>
          </p:nvPr>
        </p:nvSpPr>
        <p:spPr>
          <a:xfrm>
            <a:off x="1454944" y="0"/>
            <a:ext cx="6172200" cy="415498"/>
          </a:xfrm>
        </p:spPr>
        <p:txBody>
          <a:bodyPr/>
          <a:lstStyle/>
          <a:p>
            <a:r>
              <a:rPr lang="en-US" altLang="en-US" sz="2100" dirty="0">
                <a:latin typeface="Candara" charset="0"/>
                <a:ea typeface="Candara" charset="0"/>
                <a:cs typeface="Candara" charset="0"/>
              </a:rPr>
              <a:t>La </a:t>
            </a:r>
            <a:r>
              <a:rPr lang="en-US" altLang="en-US" sz="2100" dirty="0" err="1">
                <a:latin typeface="Candara" charset="0"/>
                <a:ea typeface="Candara" charset="0"/>
                <a:cs typeface="Candara" charset="0"/>
              </a:rPr>
              <a:t>biologie</a:t>
            </a:r>
            <a:r>
              <a:rPr lang="en-US" altLang="en-US" sz="2100" dirty="0">
                <a:latin typeface="Candara" charset="0"/>
                <a:ea typeface="Candara" charset="0"/>
                <a:cs typeface="Candara" charset="0"/>
              </a:rPr>
              <a:t> des </a:t>
            </a:r>
            <a:r>
              <a:rPr lang="en-US" altLang="en-US" sz="2100" dirty="0" err="1">
                <a:latin typeface="Candara" charset="0"/>
                <a:ea typeface="Candara" charset="0"/>
                <a:cs typeface="Candara" charset="0"/>
              </a:rPr>
              <a:t>écosystèmes</a:t>
            </a:r>
            <a:endParaRPr lang="en-GB" altLang="en-US" sz="2100" dirty="0">
              <a:solidFill>
                <a:srgbClr val="1F497D"/>
              </a:solidFill>
              <a:latin typeface="Candara" charset="0"/>
              <a:ea typeface="Candara" charset="0"/>
              <a:cs typeface="Candara" charset="0"/>
            </a:endParaRPr>
          </a:p>
        </p:txBody>
      </p:sp>
      <p:cxnSp>
        <p:nvCxnSpPr>
          <p:cNvPr id="11304" name="Straight Arrow Connector 45"/>
          <p:cNvCxnSpPr>
            <a:cxnSpLocks noChangeShapeType="1"/>
          </p:cNvCxnSpPr>
          <p:nvPr/>
        </p:nvCxnSpPr>
        <p:spPr bwMode="auto">
          <a:xfrm>
            <a:off x="2800259"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11305" name="Straight Arrow Connector 46"/>
          <p:cNvCxnSpPr>
            <a:cxnSpLocks noChangeShapeType="1"/>
          </p:cNvCxnSpPr>
          <p:nvPr/>
        </p:nvCxnSpPr>
        <p:spPr bwMode="auto">
          <a:xfrm>
            <a:off x="4324164"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11306" name="Curved Right Arrow 48"/>
          <p:cNvSpPr>
            <a:spLocks noChangeArrowheads="1"/>
          </p:cNvSpPr>
          <p:nvPr/>
        </p:nvSpPr>
        <p:spPr bwMode="auto">
          <a:xfrm>
            <a:off x="5724251" y="677643"/>
            <a:ext cx="285732" cy="400295"/>
          </a:xfrm>
          <a:prstGeom prst="curvedRightArrow">
            <a:avLst>
              <a:gd name="adj1" fmla="val 25006"/>
              <a:gd name="adj2" fmla="val 49998"/>
              <a:gd name="adj3" fmla="val 25000"/>
            </a:avLst>
          </a:prstGeom>
          <a:solidFill>
            <a:schemeClr val="bg1"/>
          </a:solidFill>
          <a:ln w="9525">
            <a:solidFill>
              <a:schemeClr val="bg1"/>
            </a:solidFill>
            <a:round/>
            <a:headEnd/>
            <a:tailEnd/>
          </a:ln>
        </p:spPr>
        <p:txBody>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defTabSz="685800">
              <a:spcBef>
                <a:spcPct val="0"/>
              </a:spcBef>
              <a:buNone/>
            </a:pPr>
            <a:endParaRPr lang="en-US" altLang="en-US" sz="1800">
              <a:solidFill>
                <a:schemeClr val="tx1"/>
              </a:solidFill>
            </a:endParaRPr>
          </a:p>
        </p:txBody>
      </p:sp>
      <p:sp>
        <p:nvSpPr>
          <p:cNvPr id="11307" name="TextBox 50"/>
          <p:cNvSpPr txBox="1">
            <a:spLocks noChangeArrowheads="1"/>
          </p:cNvSpPr>
          <p:nvPr/>
        </p:nvSpPr>
        <p:spPr bwMode="auto">
          <a:xfrm>
            <a:off x="2181173" y="1064043"/>
            <a:ext cx="522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chemeClr val="bg1"/>
                </a:solidFill>
                <a:latin typeface="Gill Sans" charset="0"/>
              </a:rPr>
              <a:t>ADN</a:t>
            </a:r>
          </a:p>
        </p:txBody>
      </p:sp>
      <p:sp>
        <p:nvSpPr>
          <p:cNvPr id="11308" name="TextBox 72"/>
          <p:cNvSpPr txBox="1">
            <a:spLocks noChangeArrowheads="1"/>
          </p:cNvSpPr>
          <p:nvPr/>
        </p:nvSpPr>
        <p:spPr bwMode="auto">
          <a:xfrm>
            <a:off x="3688078" y="1064043"/>
            <a:ext cx="5004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rgbClr val="000000"/>
                </a:solidFill>
                <a:latin typeface="Gill Sans" charset="0"/>
              </a:rPr>
              <a:t>ARN</a:t>
            </a:r>
          </a:p>
        </p:txBody>
      </p:sp>
      <p:sp>
        <p:nvSpPr>
          <p:cNvPr id="11309" name="TextBox 73"/>
          <p:cNvSpPr txBox="1">
            <a:spLocks noChangeArrowheads="1"/>
          </p:cNvSpPr>
          <p:nvPr/>
        </p:nvSpPr>
        <p:spPr bwMode="auto">
          <a:xfrm>
            <a:off x="5228982" y="1064043"/>
            <a:ext cx="7130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protéine</a:t>
            </a:r>
            <a:endParaRPr lang="en-US" altLang="en-US" sz="1200" dirty="0">
              <a:solidFill>
                <a:srgbClr val="000000"/>
              </a:solidFill>
              <a:latin typeface="Gill Sans" charset="0"/>
            </a:endParaRPr>
          </a:p>
        </p:txBody>
      </p:sp>
      <p:sp>
        <p:nvSpPr>
          <p:cNvPr id="11310" name="TextBox 74"/>
          <p:cNvSpPr txBox="1">
            <a:spLocks noChangeArrowheads="1"/>
          </p:cNvSpPr>
          <p:nvPr/>
        </p:nvSpPr>
        <p:spPr bwMode="auto">
          <a:xfrm>
            <a:off x="6995711" y="1064043"/>
            <a:ext cx="9076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métabolites</a:t>
            </a:r>
            <a:endParaRPr lang="en-US" altLang="en-US" sz="1200" dirty="0">
              <a:solidFill>
                <a:srgbClr val="000000"/>
              </a:solidFill>
              <a:latin typeface="Gill Sans" charset="0"/>
            </a:endParaRPr>
          </a:p>
        </p:txBody>
      </p:sp>
      <p:sp>
        <p:nvSpPr>
          <p:cNvPr id="11268" name="TextBox 75"/>
          <p:cNvSpPr txBox="1">
            <a:spLocks noChangeArrowheads="1"/>
          </p:cNvSpPr>
          <p:nvPr/>
        </p:nvSpPr>
        <p:spPr bwMode="auto">
          <a:xfrm>
            <a:off x="1143000" y="1414820"/>
            <a:ext cx="699271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350" i="1" dirty="0">
                <a:latin typeface="Gill Sans" charset="0"/>
              </a:rPr>
              <a:t>meta-</a:t>
            </a:r>
            <a:r>
              <a:rPr lang="en-US" altLang="en-US" sz="1350" i="1" dirty="0" err="1">
                <a:latin typeface="Gill Sans" charset="0"/>
              </a:rPr>
              <a:t>génomique</a:t>
            </a:r>
            <a:r>
              <a:rPr lang="en-US" altLang="en-US" sz="1350" i="1" dirty="0">
                <a:latin typeface="Gill Sans" charset="0"/>
              </a:rPr>
              <a:t>	  meta-</a:t>
            </a:r>
            <a:r>
              <a:rPr lang="en-US" altLang="en-US" sz="1350" i="1" dirty="0" err="1">
                <a:latin typeface="Gill Sans" charset="0"/>
              </a:rPr>
              <a:t>transcriptomique</a:t>
            </a:r>
            <a:r>
              <a:rPr lang="en-US" altLang="en-US" sz="1350" i="1" dirty="0">
                <a:latin typeface="Gill Sans" charset="0"/>
              </a:rPr>
              <a:t>     meta-</a:t>
            </a:r>
            <a:r>
              <a:rPr lang="en-US" altLang="en-US" sz="1350" i="1" dirty="0" err="1">
                <a:latin typeface="Gill Sans" charset="0"/>
              </a:rPr>
              <a:t>protéomique</a:t>
            </a:r>
            <a:r>
              <a:rPr lang="en-US" altLang="en-US" sz="1350" i="1" dirty="0">
                <a:latin typeface="Gill Sans" charset="0"/>
              </a:rPr>
              <a:t>     meta-</a:t>
            </a:r>
            <a:r>
              <a:rPr lang="en-US" altLang="en-US" sz="1350" i="1" dirty="0" err="1">
                <a:latin typeface="Gill Sans" charset="0"/>
              </a:rPr>
              <a:t>métabolomique</a:t>
            </a:r>
            <a:endParaRPr lang="en-US" altLang="en-US" sz="1350" i="1" dirty="0">
              <a:latin typeface="Gill Sans" charset="0"/>
            </a:endParaRPr>
          </a:p>
        </p:txBody>
      </p:sp>
      <p:sp>
        <p:nvSpPr>
          <p:cNvPr id="50" name="Lightning Bolt 49"/>
          <p:cNvSpPr/>
          <p:nvPr/>
        </p:nvSpPr>
        <p:spPr>
          <a:xfrm rot="19746849">
            <a:off x="2247943" y="2884316"/>
            <a:ext cx="994172" cy="1314450"/>
          </a:xfrm>
          <a:prstGeom prst="lightningBolt">
            <a:avLst/>
          </a:prstGeom>
          <a:solidFill>
            <a:srgbClr val="FFFF00"/>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ln w="76200" cmpd="sng">
                <a:solidFill>
                  <a:schemeClr val="tx1"/>
                </a:solidFill>
              </a:ln>
            </a:endParaRPr>
          </a:p>
        </p:txBody>
      </p:sp>
      <p:pic>
        <p:nvPicPr>
          <p:cNvPr id="52" name="Picture 51" descr="organs.pn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21434420">
            <a:off x="4486189" y="295283"/>
            <a:ext cx="1312271" cy="1073514"/>
          </a:xfrm>
          <a:prstGeom prst="rect">
            <a:avLst/>
          </a:prstGeom>
        </p:spPr>
      </p:pic>
      <p:pic>
        <p:nvPicPr>
          <p:cNvPr id="60" name="Picture 59" descr="organs.pn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16200000">
            <a:off x="1422845" y="360796"/>
            <a:ext cx="1242594" cy="1006979"/>
          </a:xfrm>
          <a:prstGeom prst="rect">
            <a:avLst/>
          </a:prstGeom>
        </p:spPr>
      </p:pic>
      <p:pic>
        <p:nvPicPr>
          <p:cNvPr id="61" name="Picture 60" descr="organs.png"/>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rot="16200000">
            <a:off x="3100593" y="476800"/>
            <a:ext cx="1069204" cy="909633"/>
          </a:xfrm>
          <a:prstGeom prst="rect">
            <a:avLst/>
          </a:prstGeom>
        </p:spPr>
      </p:pic>
      <p:pic>
        <p:nvPicPr>
          <p:cNvPr id="2" name="Picture 1" descr="metabolites.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50731" y="175262"/>
            <a:ext cx="1356186" cy="775603"/>
          </a:xfrm>
          <a:prstGeom prst="rect">
            <a:avLst/>
          </a:prstGeom>
        </p:spPr>
      </p:pic>
      <p:pic>
        <p:nvPicPr>
          <p:cNvPr id="55" name="Picture 54" descr="metabolites.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889662" y="824012"/>
            <a:ext cx="1356186" cy="697084"/>
          </a:xfrm>
          <a:prstGeom prst="rect">
            <a:avLst/>
          </a:prstGeom>
        </p:spPr>
      </p:pic>
      <p:sp>
        <p:nvSpPr>
          <p:cNvPr id="213" name="TextBox 7"/>
          <p:cNvSpPr txBox="1">
            <a:spLocks noChangeArrowheads="1"/>
          </p:cNvSpPr>
          <p:nvPr/>
        </p:nvSpPr>
        <p:spPr bwMode="auto">
          <a:xfrm>
            <a:off x="3257550" y="4896159"/>
            <a:ext cx="5886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eaLnBrk="1" hangingPunct="1">
              <a:spcBef>
                <a:spcPct val="0"/>
              </a:spcBef>
              <a:buFontTx/>
              <a:buNone/>
            </a:pPr>
            <a:r>
              <a:rPr lang="en-US" altLang="en-US" sz="1200" dirty="0">
                <a:solidFill>
                  <a:schemeClr val="bg1"/>
                </a:solidFill>
              </a:rPr>
              <a:t>Muller</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(2018) </a:t>
            </a:r>
            <a:r>
              <a:rPr lang="en-US" altLang="en-US" sz="1200" i="1" dirty="0">
                <a:solidFill>
                  <a:schemeClr val="bg1"/>
                </a:solidFill>
              </a:rPr>
              <a:t>Current Opinion in Systems Biology </a:t>
            </a:r>
            <a:r>
              <a:rPr lang="en-US" altLang="en-US" sz="1200" b="1" dirty="0">
                <a:solidFill>
                  <a:schemeClr val="bg1"/>
                </a:solidFill>
              </a:rPr>
              <a:t>8</a:t>
            </a:r>
            <a:r>
              <a:rPr lang="en-US" altLang="en-US" sz="1200" dirty="0">
                <a:solidFill>
                  <a:schemeClr val="bg1"/>
                </a:solidFill>
              </a:rPr>
              <a:t>:73-80.</a:t>
            </a:r>
          </a:p>
        </p:txBody>
      </p:sp>
      <p:grpSp>
        <p:nvGrpSpPr>
          <p:cNvPr id="11264" name="Group 11263"/>
          <p:cNvGrpSpPr/>
          <p:nvPr/>
        </p:nvGrpSpPr>
        <p:grpSpPr>
          <a:xfrm>
            <a:off x="1225204" y="1711954"/>
            <a:ext cx="6575771" cy="2444579"/>
            <a:chOff x="109605" y="2282605"/>
            <a:chExt cx="8767695" cy="3259439"/>
          </a:xfrm>
        </p:grpSpPr>
        <p:sp>
          <p:nvSpPr>
            <p:cNvPr id="87" name="Isosceles Triangle 86"/>
            <p:cNvSpPr/>
            <p:nvPr/>
          </p:nvSpPr>
          <p:spPr>
            <a:xfrm flipV="1">
              <a:off x="109605" y="2282605"/>
              <a:ext cx="8767695" cy="605386"/>
            </a:xfrm>
            <a:prstGeom prst="triangle">
              <a:avLst/>
            </a:prstGeom>
            <a:gradFill flip="none" rotWithShape="1">
              <a:gsLst>
                <a:gs pos="0">
                  <a:srgbClr val="FF0000"/>
                </a:gs>
                <a:gs pos="100000">
                  <a:srgbClr val="FFFFFF"/>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nvGrpSpPr>
            <p:cNvPr id="59" name="Group 58"/>
            <p:cNvGrpSpPr/>
            <p:nvPr/>
          </p:nvGrpSpPr>
          <p:grpSpPr>
            <a:xfrm>
              <a:off x="1513659" y="2744237"/>
              <a:ext cx="6422363" cy="2797807"/>
              <a:chOff x="1513659" y="2744237"/>
              <a:chExt cx="6422363" cy="2797807"/>
            </a:xfrm>
          </p:grpSpPr>
          <p:pic>
            <p:nvPicPr>
              <p:cNvPr id="193" name="Picture 192" descr="three_big_bacteria.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803145" y="3483670"/>
                <a:ext cx="1336312" cy="1020395"/>
              </a:xfrm>
              <a:prstGeom prst="rect">
                <a:avLst/>
              </a:prstGeom>
            </p:spPr>
          </p:pic>
          <p:pic>
            <p:nvPicPr>
              <p:cNvPr id="198" name="Picture 197" descr="three_big_bacteria.png"/>
              <p:cNvPicPr>
                <a:picLocks noChangeAspect="1"/>
              </p:cNvPicPr>
              <p:nvPr/>
            </p:nvPicPr>
            <p:blipFill rotWithShape="1">
              <a:blip r:embed="rId12" cstate="screen">
                <a:duotone>
                  <a:prstClr val="black"/>
                  <a:schemeClr val="accent6">
                    <a:tint val="45000"/>
                    <a:satMod val="400000"/>
                  </a:schemeClr>
                </a:duotone>
                <a:extLst>
                  <a:ext uri="{28A0092B-C50C-407E-A947-70E740481C1C}">
                    <a14:useLocalDpi xmlns:a14="http://schemas.microsoft.com/office/drawing/2010/main"/>
                  </a:ext>
                </a:extLst>
              </a:blip>
              <a:srcRect b="-2"/>
              <a:stretch/>
            </p:blipFill>
            <p:spPr>
              <a:xfrm>
                <a:off x="4043773" y="4313291"/>
                <a:ext cx="1587154" cy="1228753"/>
              </a:xfrm>
              <a:prstGeom prst="rect">
                <a:avLst/>
              </a:prstGeom>
            </p:spPr>
          </p:pic>
          <p:sp>
            <p:nvSpPr>
              <p:cNvPr id="80" name="TextBox 79"/>
              <p:cNvSpPr txBox="1">
                <a:spLocks noChangeArrowheads="1"/>
              </p:cNvSpPr>
              <p:nvPr/>
            </p:nvSpPr>
            <p:spPr bwMode="auto">
              <a:xfrm>
                <a:off x="5651739" y="4587083"/>
                <a:ext cx="1952671" cy="8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E46D2D"/>
                  </a:solidFill>
                  <a:latin typeface="Gill Sans" charset="0"/>
                </a:endParaRPr>
              </a:p>
              <a:p>
                <a:pPr eaLnBrk="1" hangingPunct="1">
                  <a:spcBef>
                    <a:spcPct val="0"/>
                  </a:spcBef>
                  <a:buFontTx/>
                  <a:buNone/>
                </a:pPr>
                <a:r>
                  <a:rPr lang="en-US" altLang="en-US" sz="1800" dirty="0">
                    <a:solidFill>
                      <a:srgbClr val="E46D2D"/>
                    </a:solidFill>
                    <a:latin typeface="Gill Sans" charset="0"/>
                  </a:rPr>
                  <a:t>Population  C</a:t>
                </a:r>
              </a:p>
            </p:txBody>
          </p:sp>
          <p:sp>
            <p:nvSpPr>
              <p:cNvPr id="79" name="TextBox 78"/>
              <p:cNvSpPr txBox="1"/>
              <p:nvPr/>
            </p:nvSpPr>
            <p:spPr>
              <a:xfrm>
                <a:off x="1513659" y="2922030"/>
                <a:ext cx="1909069" cy="861775"/>
              </a:xfrm>
              <a:prstGeom prst="rect">
                <a:avLst/>
              </a:prstGeom>
              <a:noFill/>
            </p:spPr>
            <p:txBody>
              <a:bodyPr wrap="none">
                <a:spAutoFit/>
              </a:bodyPr>
              <a:lstStyle/>
              <a:p>
                <a:pPr eaLnBrk="1" hangingPunct="1">
                  <a:defRPr/>
                </a:pPr>
                <a:endParaRPr lang="en-US" sz="1800" dirty="0">
                  <a:solidFill>
                    <a:srgbClr val="08264F"/>
                  </a:solidFill>
                  <a:latin typeface="Gill Sans"/>
                  <a:ea typeface="ＭＳ Ｐゴシック" charset="0"/>
                  <a:cs typeface="Gill Sans"/>
                </a:endParaRPr>
              </a:p>
              <a:p>
                <a:pPr eaLnBrk="1" hangingPunct="1">
                  <a:defRPr/>
                </a:pPr>
                <a:r>
                  <a:rPr lang="en-US" sz="1800" dirty="0">
                    <a:solidFill>
                      <a:srgbClr val="08264F"/>
                    </a:solidFill>
                    <a:latin typeface="Gill Sans"/>
                    <a:ea typeface="ＭＳ Ｐゴシック" charset="0"/>
                    <a:cs typeface="Gill Sans"/>
                  </a:rPr>
                  <a:t>P</a:t>
                </a:r>
                <a:r>
                  <a:rPr lang="en-US" sz="1800" dirty="0">
                    <a:solidFill>
                      <a:srgbClr val="08264F"/>
                    </a:solidFill>
                    <a:latin typeface="Gill Sans"/>
                    <a:cs typeface="Gill Sans"/>
                  </a:rPr>
                  <a:t>opulation  A</a:t>
                </a:r>
              </a:p>
            </p:txBody>
          </p:sp>
          <p:grpSp>
            <p:nvGrpSpPr>
              <p:cNvPr id="11" name="Group 10"/>
              <p:cNvGrpSpPr>
                <a:grpSpLocks/>
              </p:cNvGrpSpPr>
              <p:nvPr/>
            </p:nvGrpSpPr>
            <p:grpSpPr bwMode="auto">
              <a:xfrm>
                <a:off x="6028234" y="3539598"/>
                <a:ext cx="1907788" cy="861775"/>
                <a:chOff x="6662310" y="3527745"/>
                <a:chExt cx="1906493" cy="860892"/>
              </a:xfrm>
            </p:grpSpPr>
            <p:sp>
              <p:nvSpPr>
                <p:cNvPr id="11297" name="TextBox 80"/>
                <p:cNvSpPr txBox="1">
                  <a:spLocks noChangeArrowheads="1"/>
                </p:cNvSpPr>
                <p:nvPr/>
              </p:nvSpPr>
              <p:spPr bwMode="auto">
                <a:xfrm>
                  <a:off x="6662310" y="3527745"/>
                  <a:ext cx="1906493" cy="860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2D6503"/>
                    </a:solidFill>
                    <a:latin typeface="Gill Sans" charset="0"/>
                  </a:endParaRPr>
                </a:p>
                <a:p>
                  <a:pPr eaLnBrk="1" hangingPunct="1">
                    <a:spcBef>
                      <a:spcPct val="0"/>
                    </a:spcBef>
                    <a:buFontTx/>
                    <a:buNone/>
                  </a:pPr>
                  <a:r>
                    <a:rPr lang="en-US" altLang="en-US" sz="1800" dirty="0">
                      <a:solidFill>
                        <a:srgbClr val="2D6503"/>
                      </a:solidFill>
                      <a:latin typeface="Gill Sans" charset="0"/>
                    </a:rPr>
                    <a:t>Population  B</a:t>
                  </a:r>
                </a:p>
              </p:txBody>
            </p:sp>
            <p:sp>
              <p:nvSpPr>
                <p:cNvPr id="54" name="Oval 53"/>
                <p:cNvSpPr/>
                <p:nvPr/>
              </p:nvSpPr>
              <p:spPr>
                <a:xfrm>
                  <a:off x="8143958" y="3959102"/>
                  <a:ext cx="360118" cy="359993"/>
                </a:xfrm>
                <a:prstGeom prst="ellipse">
                  <a:avLst/>
                </a:prstGeom>
                <a:noFill/>
                <a:ln w="28575" cmpd="sng">
                  <a:solidFill>
                    <a:srgbClr val="2D650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56" name="Oval 55"/>
              <p:cNvSpPr/>
              <p:nvPr/>
            </p:nvSpPr>
            <p:spPr>
              <a:xfrm>
                <a:off x="7171045" y="5009358"/>
                <a:ext cx="358775" cy="358775"/>
              </a:xfrm>
              <a:prstGeom prst="ellipse">
                <a:avLst/>
              </a:prstGeom>
              <a:noFill/>
              <a:ln w="28575" cmpd="sng">
                <a:solidFill>
                  <a:srgbClr val="E46D2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49" name="Oval 48"/>
              <p:cNvSpPr/>
              <p:nvPr/>
            </p:nvSpPr>
            <p:spPr>
              <a:xfrm>
                <a:off x="2966453" y="3352930"/>
                <a:ext cx="358775" cy="358775"/>
              </a:xfrm>
              <a:prstGeom prst="ellipse">
                <a:avLst/>
              </a:prstGeom>
              <a:noFill/>
              <a:ln w="28575" cmpd="sng">
                <a:solidFill>
                  <a:srgbClr val="08264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18" name="Picture 17" descr="three_big_bacteria.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074789" y="2744237"/>
                <a:ext cx="1906594" cy="1792072"/>
              </a:xfrm>
              <a:prstGeom prst="rect">
                <a:avLst/>
              </a:prstGeom>
            </p:spPr>
          </p:pic>
          <p:cxnSp>
            <p:nvCxnSpPr>
              <p:cNvPr id="180" name="Connecteur droit 274"/>
              <p:cNvCxnSpPr>
                <a:cxnSpLocks noChangeAspect="1"/>
                <a:stCxn id="191" idx="3"/>
                <a:endCxn id="194" idx="1"/>
              </p:cNvCxnSpPr>
              <p:nvPr/>
            </p:nvCxnSpPr>
            <p:spPr>
              <a:xfrm flipV="1">
                <a:off x="3840234" y="3899209"/>
                <a:ext cx="353906" cy="33799"/>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Connecteur droit 275"/>
              <p:cNvCxnSpPr>
                <a:cxnSpLocks noChangeAspect="1"/>
              </p:cNvCxnSpPr>
              <p:nvPr/>
            </p:nvCxnSpPr>
            <p:spPr>
              <a:xfrm flipH="1">
                <a:off x="5583597" y="3889513"/>
                <a:ext cx="2424" cy="238805"/>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Connecteur droit 295"/>
              <p:cNvCxnSpPr>
                <a:cxnSpLocks noChangeAspect="1"/>
              </p:cNvCxnSpPr>
              <p:nvPr/>
            </p:nvCxnSpPr>
            <p:spPr>
              <a:xfrm flipH="1">
                <a:off x="4353696" y="3241804"/>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8" name="Losange 298"/>
              <p:cNvSpPr>
                <a:spLocks noChangeAspect="1"/>
              </p:cNvSpPr>
              <p:nvPr/>
            </p:nvSpPr>
            <p:spPr>
              <a:xfrm>
                <a:off x="4252012" y="3376246"/>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89" name="Losange 299"/>
              <p:cNvSpPr>
                <a:spLocks noChangeAspect="1"/>
              </p:cNvSpPr>
              <p:nvPr/>
            </p:nvSpPr>
            <p:spPr>
              <a:xfrm>
                <a:off x="4495779" y="3150053"/>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0" name="Losange 300"/>
              <p:cNvSpPr>
                <a:spLocks noChangeAspect="1"/>
              </p:cNvSpPr>
              <p:nvPr/>
            </p:nvSpPr>
            <p:spPr>
              <a:xfrm>
                <a:off x="3993238" y="3617211"/>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1" name="Losange 301"/>
              <p:cNvSpPr>
                <a:spLocks noChangeAspect="1"/>
              </p:cNvSpPr>
              <p:nvPr/>
            </p:nvSpPr>
            <p:spPr>
              <a:xfrm>
                <a:off x="3714235" y="3870008"/>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4" name="Losange 304"/>
              <p:cNvSpPr>
                <a:spLocks noChangeAspect="1"/>
              </p:cNvSpPr>
              <p:nvPr/>
            </p:nvSpPr>
            <p:spPr>
              <a:xfrm>
                <a:off x="4194140" y="3836209"/>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5" name="Losange 305"/>
              <p:cNvSpPr>
                <a:spLocks noChangeAspect="1"/>
              </p:cNvSpPr>
              <p:nvPr/>
            </p:nvSpPr>
            <p:spPr>
              <a:xfrm>
                <a:off x="4356486" y="4532128"/>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197" name="Connecteur droit 295"/>
              <p:cNvCxnSpPr>
                <a:cxnSpLocks noChangeAspect="1"/>
              </p:cNvCxnSpPr>
              <p:nvPr/>
            </p:nvCxnSpPr>
            <p:spPr>
              <a:xfrm flipH="1">
                <a:off x="3813073" y="3716946"/>
                <a:ext cx="202114" cy="178693"/>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6" name="Losange 302"/>
              <p:cNvSpPr>
                <a:spLocks noChangeAspect="1"/>
              </p:cNvSpPr>
              <p:nvPr/>
            </p:nvSpPr>
            <p:spPr>
              <a:xfrm>
                <a:off x="5215110" y="3884174"/>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7" name="Connecteur droit 296"/>
              <p:cNvCxnSpPr>
                <a:cxnSpLocks noChangeAspect="1"/>
              </p:cNvCxnSpPr>
              <p:nvPr/>
            </p:nvCxnSpPr>
            <p:spPr>
              <a:xfrm flipH="1">
                <a:off x="5305111" y="3927154"/>
                <a:ext cx="327245" cy="7989"/>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Losange 302"/>
              <p:cNvSpPr>
                <a:spLocks noChangeAspect="1"/>
              </p:cNvSpPr>
              <p:nvPr/>
            </p:nvSpPr>
            <p:spPr>
              <a:xfrm>
                <a:off x="5529076" y="3869504"/>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1" name="Losange 302"/>
              <p:cNvSpPr>
                <a:spLocks noChangeAspect="1"/>
              </p:cNvSpPr>
              <p:nvPr/>
            </p:nvSpPr>
            <p:spPr>
              <a:xfrm>
                <a:off x="5215110"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2" name="Losange 302"/>
              <p:cNvSpPr>
                <a:spLocks noChangeAspect="1"/>
              </p:cNvSpPr>
              <p:nvPr/>
            </p:nvSpPr>
            <p:spPr>
              <a:xfrm>
                <a:off x="5524186"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23" name="Connecteur droit 296"/>
              <p:cNvCxnSpPr>
                <a:cxnSpLocks noChangeAspect="1"/>
              </p:cNvCxnSpPr>
              <p:nvPr/>
            </p:nvCxnSpPr>
            <p:spPr>
              <a:xfrm flipH="1">
                <a:off x="5305111" y="4105646"/>
                <a:ext cx="327245" cy="7989"/>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Connecteur droit 296"/>
              <p:cNvCxnSpPr>
                <a:cxnSpLocks noChangeAspect="1"/>
              </p:cNvCxnSpPr>
              <p:nvPr/>
            </p:nvCxnSpPr>
            <p:spPr>
              <a:xfrm flipH="1" flipV="1">
                <a:off x="4423321" y="4602292"/>
                <a:ext cx="220191" cy="19509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Losange 305"/>
              <p:cNvSpPr>
                <a:spLocks noChangeAspect="1"/>
              </p:cNvSpPr>
              <p:nvPr/>
            </p:nvSpPr>
            <p:spPr>
              <a:xfrm>
                <a:off x="4563674" y="4722057"/>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43" name="Losange 305"/>
              <p:cNvSpPr>
                <a:spLocks noChangeAspect="1"/>
              </p:cNvSpPr>
              <p:nvPr/>
            </p:nvSpPr>
            <p:spPr>
              <a:xfrm>
                <a:off x="4713343" y="4572895"/>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48" name="Connecteur droit 279"/>
              <p:cNvCxnSpPr>
                <a:cxnSpLocks noChangeAspect="1"/>
              </p:cNvCxnSpPr>
              <p:nvPr/>
            </p:nvCxnSpPr>
            <p:spPr>
              <a:xfrm flipV="1">
                <a:off x="4638317" y="4641714"/>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6" name="Losange 305"/>
              <p:cNvSpPr>
                <a:spLocks noChangeAspect="1"/>
              </p:cNvSpPr>
              <p:nvPr/>
            </p:nvSpPr>
            <p:spPr>
              <a:xfrm>
                <a:off x="4776855" y="4906822"/>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60" name="Connecteur droit 296"/>
              <p:cNvCxnSpPr>
                <a:cxnSpLocks noChangeAspect="1"/>
              </p:cNvCxnSpPr>
              <p:nvPr/>
            </p:nvCxnSpPr>
            <p:spPr>
              <a:xfrm flipH="1" flipV="1">
                <a:off x="4634699" y="4788102"/>
                <a:ext cx="220191" cy="19509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9" name="Losange 305"/>
              <p:cNvSpPr>
                <a:spLocks noChangeAspect="1"/>
              </p:cNvSpPr>
              <p:nvPr/>
            </p:nvSpPr>
            <p:spPr>
              <a:xfrm>
                <a:off x="4606379" y="5068909"/>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90" name="Connecteur droit 279"/>
              <p:cNvCxnSpPr>
                <a:cxnSpLocks noChangeAspect="1"/>
              </p:cNvCxnSpPr>
              <p:nvPr/>
            </p:nvCxnSpPr>
            <p:spPr>
              <a:xfrm flipH="1" flipV="1">
                <a:off x="4848681" y="4971508"/>
                <a:ext cx="276466" cy="253658"/>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Connecteur droit 295"/>
              <p:cNvCxnSpPr>
                <a:cxnSpLocks noChangeAspect="1"/>
              </p:cNvCxnSpPr>
              <p:nvPr/>
            </p:nvCxnSpPr>
            <p:spPr>
              <a:xfrm flipH="1">
                <a:off x="4096778" y="3474013"/>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1" name="Losange 305"/>
              <p:cNvSpPr>
                <a:spLocks noChangeAspect="1"/>
              </p:cNvSpPr>
              <p:nvPr/>
            </p:nvSpPr>
            <p:spPr>
              <a:xfrm>
                <a:off x="5024996" y="5161340"/>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14" name="Losange 300"/>
              <p:cNvSpPr>
                <a:spLocks noChangeAspect="1"/>
              </p:cNvSpPr>
              <p:nvPr/>
            </p:nvSpPr>
            <p:spPr>
              <a:xfrm>
                <a:off x="3457190" y="4107328"/>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5" name="Connecteur droit 295"/>
              <p:cNvCxnSpPr>
                <a:cxnSpLocks noChangeAspect="1"/>
              </p:cNvCxnSpPr>
              <p:nvPr/>
            </p:nvCxnSpPr>
            <p:spPr>
              <a:xfrm flipH="1">
                <a:off x="3560730" y="3964130"/>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Connecteur droit 279"/>
              <p:cNvCxnSpPr>
                <a:cxnSpLocks noChangeAspect="1"/>
              </p:cNvCxnSpPr>
              <p:nvPr/>
            </p:nvCxnSpPr>
            <p:spPr>
              <a:xfrm flipV="1">
                <a:off x="4700489" y="4976930"/>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1265" name="Group 11264"/>
          <p:cNvGrpSpPr/>
          <p:nvPr/>
        </p:nvGrpSpPr>
        <p:grpSpPr>
          <a:xfrm>
            <a:off x="2144642" y="2568947"/>
            <a:ext cx="4076484" cy="2314963"/>
            <a:chOff x="1335523" y="3425262"/>
            <a:chExt cx="5435312" cy="3086617"/>
          </a:xfrm>
        </p:grpSpPr>
        <p:sp>
          <p:nvSpPr>
            <p:cNvPr id="174" name="TextBox 173"/>
            <p:cNvSpPr txBox="1">
              <a:spLocks noChangeArrowheads="1"/>
            </p:cNvSpPr>
            <p:nvPr/>
          </p:nvSpPr>
          <p:spPr bwMode="auto">
            <a:xfrm>
              <a:off x="1335523" y="6019436"/>
              <a:ext cx="121443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800">
                  <a:solidFill>
                    <a:srgbClr val="5E302F"/>
                  </a:solidFill>
                  <a:latin typeface="Gill Sans" charset="0"/>
                </a:rPr>
                <a:t>Humain</a:t>
              </a:r>
              <a:endParaRPr lang="en-US" altLang="en-US" sz="1800" dirty="0">
                <a:solidFill>
                  <a:srgbClr val="5E302F"/>
                </a:solidFill>
                <a:latin typeface="Gill Sans" charset="0"/>
              </a:endParaRPr>
            </a:p>
          </p:txBody>
        </p:sp>
        <p:sp>
          <p:nvSpPr>
            <p:cNvPr id="209" name="Losange 302"/>
            <p:cNvSpPr>
              <a:spLocks noChangeAspect="1"/>
            </p:cNvSpPr>
            <p:nvPr/>
          </p:nvSpPr>
          <p:spPr>
            <a:xfrm rot="7356199">
              <a:off x="4638924" y="3793494"/>
              <a:ext cx="251998" cy="251998"/>
            </a:xfrm>
            <a:prstGeom prst="diamond">
              <a:avLst/>
            </a:prstGeom>
            <a:gradFill>
              <a:gsLst>
                <a:gs pos="0">
                  <a:srgbClr val="2D6503"/>
                </a:gs>
                <a:gs pos="82000">
                  <a:srgbClr val="08264F"/>
                </a:gs>
                <a:gs pos="100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0" name="Connecteur droit 279"/>
            <p:cNvCxnSpPr>
              <a:cxnSpLocks noChangeAspect="1"/>
            </p:cNvCxnSpPr>
            <p:nvPr/>
          </p:nvCxnSpPr>
          <p:spPr>
            <a:xfrm flipH="1">
              <a:off x="4826797" y="3948977"/>
              <a:ext cx="403963" cy="0"/>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 name="Losange 302"/>
            <p:cNvSpPr>
              <a:spLocks noChangeAspect="1"/>
            </p:cNvSpPr>
            <p:nvPr/>
          </p:nvSpPr>
          <p:spPr>
            <a:xfrm rot="8110431">
              <a:off x="4106079" y="4191749"/>
              <a:ext cx="251998" cy="251998"/>
            </a:xfrm>
            <a:prstGeom prst="diamond">
              <a:avLst/>
            </a:prstGeom>
            <a:gradFill>
              <a:gsLst>
                <a:gs pos="0">
                  <a:srgbClr val="E46D2D"/>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4" name="Losange 302"/>
            <p:cNvSpPr>
              <a:spLocks noChangeAspect="1"/>
            </p:cNvSpPr>
            <p:nvPr/>
          </p:nvSpPr>
          <p:spPr>
            <a:xfrm rot="8048875">
              <a:off x="4397285" y="4076400"/>
              <a:ext cx="251998" cy="251998"/>
            </a:xfrm>
            <a:prstGeom prst="diamond">
              <a:avLst/>
            </a:prstGeom>
            <a:gradFill>
              <a:gsLst>
                <a:gs pos="0">
                  <a:srgbClr val="E46D2D"/>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5" name="Losange 302"/>
            <p:cNvSpPr>
              <a:spLocks noChangeAspect="1"/>
            </p:cNvSpPr>
            <p:nvPr/>
          </p:nvSpPr>
          <p:spPr>
            <a:xfrm rot="11075372">
              <a:off x="5149833" y="4413208"/>
              <a:ext cx="251998" cy="251998"/>
            </a:xfrm>
            <a:prstGeom prst="diamond">
              <a:avLst/>
            </a:prstGeom>
            <a:gradFill>
              <a:gsLst>
                <a:gs pos="0">
                  <a:srgbClr val="E46D2D"/>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6" name="Losange 302"/>
            <p:cNvSpPr>
              <a:spLocks noChangeAspect="1"/>
            </p:cNvSpPr>
            <p:nvPr/>
          </p:nvSpPr>
          <p:spPr>
            <a:xfrm rot="10800000">
              <a:off x="3388370" y="4768604"/>
              <a:ext cx="251998" cy="251998"/>
            </a:xfrm>
            <a:prstGeom prst="diamond">
              <a:avLst/>
            </a:prstGeom>
            <a:gradFill>
              <a:gsLst>
                <a:gs pos="0">
                  <a:srgbClr val="AD7271"/>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183" name="Connecteur droit 295"/>
            <p:cNvCxnSpPr>
              <a:cxnSpLocks noChangeAspect="1"/>
            </p:cNvCxnSpPr>
            <p:nvPr/>
          </p:nvCxnSpPr>
          <p:spPr>
            <a:xfrm>
              <a:off x="3802553" y="3948977"/>
              <a:ext cx="380572" cy="315907"/>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Connecteur droit 279"/>
            <p:cNvCxnSpPr>
              <a:cxnSpLocks noChangeAspect="1"/>
            </p:cNvCxnSpPr>
            <p:nvPr/>
          </p:nvCxnSpPr>
          <p:spPr>
            <a:xfrm flipH="1" flipV="1">
              <a:off x="4299086" y="3425262"/>
              <a:ext cx="411519" cy="463198"/>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0" name="Picture 199"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127260" y="5505502"/>
              <a:ext cx="812267" cy="949300"/>
            </a:xfrm>
            <a:prstGeom prst="rect">
              <a:avLst/>
            </a:prstGeom>
          </p:spPr>
        </p:pic>
        <p:cxnSp>
          <p:nvCxnSpPr>
            <p:cNvPr id="202" name="Connecteur droit 279"/>
            <p:cNvCxnSpPr>
              <a:cxnSpLocks noChangeAspect="1"/>
            </p:cNvCxnSpPr>
            <p:nvPr/>
          </p:nvCxnSpPr>
          <p:spPr>
            <a:xfrm flipH="1" flipV="1">
              <a:off x="4275834" y="3916108"/>
              <a:ext cx="223807" cy="25191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Connecteur droit 279"/>
            <p:cNvCxnSpPr>
              <a:cxnSpLocks noChangeAspect="1"/>
            </p:cNvCxnSpPr>
            <p:nvPr/>
          </p:nvCxnSpPr>
          <p:spPr>
            <a:xfrm rot="1200000">
              <a:off x="4531502" y="4304045"/>
              <a:ext cx="260241" cy="258214"/>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Connecteur droit 279"/>
            <p:cNvCxnSpPr>
              <a:cxnSpLocks noChangeAspect="1"/>
            </p:cNvCxnSpPr>
            <p:nvPr/>
          </p:nvCxnSpPr>
          <p:spPr>
            <a:xfrm rot="-960000">
              <a:off x="4316346" y="4367271"/>
              <a:ext cx="69260" cy="22203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Connecteur droit 279"/>
            <p:cNvCxnSpPr>
              <a:cxnSpLocks noChangeAspect="1"/>
            </p:cNvCxnSpPr>
            <p:nvPr/>
          </p:nvCxnSpPr>
          <p:spPr>
            <a:xfrm flipH="1" flipV="1">
              <a:off x="5262423" y="4135111"/>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Connecteur droit 279"/>
            <p:cNvCxnSpPr>
              <a:cxnSpLocks noChangeAspect="1"/>
            </p:cNvCxnSpPr>
            <p:nvPr/>
          </p:nvCxnSpPr>
          <p:spPr>
            <a:xfrm flipV="1">
              <a:off x="4876489" y="4602527"/>
              <a:ext cx="371646" cy="332872"/>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Connecteur droit 279"/>
            <p:cNvCxnSpPr>
              <a:cxnSpLocks noChangeAspect="1"/>
            </p:cNvCxnSpPr>
            <p:nvPr/>
          </p:nvCxnSpPr>
          <p:spPr>
            <a:xfrm rot="2820000">
              <a:off x="3286459" y="4302328"/>
              <a:ext cx="450742" cy="427326"/>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Losange 302"/>
            <p:cNvSpPr>
              <a:spLocks noChangeAspect="1"/>
            </p:cNvSpPr>
            <p:nvPr/>
          </p:nvSpPr>
          <p:spPr>
            <a:xfrm rot="12262334">
              <a:off x="4311279" y="5275356"/>
              <a:ext cx="251998" cy="251998"/>
            </a:xfrm>
            <a:prstGeom prst="diamond">
              <a:avLst/>
            </a:prstGeom>
            <a:gradFill>
              <a:gsLst>
                <a:gs pos="0">
                  <a:srgbClr val="5E302F"/>
                </a:gs>
                <a:gs pos="74000">
                  <a:srgbClr val="E46D2D"/>
                </a:gs>
                <a:gs pos="83000">
                  <a:srgbClr val="E46D2D"/>
                </a:gs>
                <a:gs pos="100000">
                  <a:srgbClr val="E46D2D"/>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9" name="Connecteur droit 279"/>
            <p:cNvCxnSpPr>
              <a:cxnSpLocks noChangeAspect="1"/>
            </p:cNvCxnSpPr>
            <p:nvPr/>
          </p:nvCxnSpPr>
          <p:spPr>
            <a:xfrm rot="5400000">
              <a:off x="4443271" y="5106716"/>
              <a:ext cx="260241" cy="258214"/>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9" name="Losange 302"/>
            <p:cNvSpPr>
              <a:spLocks noChangeAspect="1"/>
            </p:cNvSpPr>
            <p:nvPr/>
          </p:nvSpPr>
          <p:spPr>
            <a:xfrm rot="10800000">
              <a:off x="5473864" y="4473138"/>
              <a:ext cx="251998" cy="251998"/>
            </a:xfrm>
            <a:prstGeom prst="diamond">
              <a:avLst/>
            </a:prstGeom>
            <a:gradFill>
              <a:gsLst>
                <a:gs pos="0">
                  <a:srgbClr val="AD7271"/>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30" name="Connecteur droit 279"/>
            <p:cNvCxnSpPr>
              <a:cxnSpLocks noChangeAspect="1"/>
            </p:cNvCxnSpPr>
            <p:nvPr/>
          </p:nvCxnSpPr>
          <p:spPr>
            <a:xfrm flipH="1" flipV="1">
              <a:off x="5591567" y="4173658"/>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946306" y="5515372"/>
              <a:ext cx="812267" cy="949300"/>
            </a:xfrm>
            <a:prstGeom prst="rect">
              <a:avLst/>
            </a:prstGeom>
          </p:spPr>
        </p:pic>
        <p:pic>
          <p:nvPicPr>
            <p:cNvPr id="175" name="Picture 174"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356322" y="5529191"/>
              <a:ext cx="812267" cy="949300"/>
            </a:xfrm>
            <a:prstGeom prst="rect">
              <a:avLst/>
            </a:prstGeom>
          </p:spPr>
        </p:pic>
        <p:pic>
          <p:nvPicPr>
            <p:cNvPr id="176" name="Picture 175"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753286" y="5531743"/>
              <a:ext cx="812267" cy="949300"/>
            </a:xfrm>
            <a:prstGeom prst="rect">
              <a:avLst/>
            </a:prstGeom>
          </p:spPr>
        </p:pic>
        <p:pic>
          <p:nvPicPr>
            <p:cNvPr id="177" name="Picture 176"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534982" y="5512862"/>
              <a:ext cx="812267" cy="949300"/>
            </a:xfrm>
            <a:prstGeom prst="rect">
              <a:avLst/>
            </a:prstGeom>
          </p:spPr>
        </p:pic>
        <p:pic>
          <p:nvPicPr>
            <p:cNvPr id="178" name="Picture 177"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155538" y="5522130"/>
              <a:ext cx="812267" cy="949300"/>
            </a:xfrm>
            <a:prstGeom prst="rect">
              <a:avLst/>
            </a:prstGeom>
          </p:spPr>
        </p:pic>
        <p:pic>
          <p:nvPicPr>
            <p:cNvPr id="199" name="Picture 198"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567809" y="5528118"/>
              <a:ext cx="812267" cy="949300"/>
            </a:xfrm>
            <a:prstGeom prst="rect">
              <a:avLst/>
            </a:prstGeom>
          </p:spPr>
        </p:pic>
        <p:pic>
          <p:nvPicPr>
            <p:cNvPr id="228" name="Picture 227"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714857" y="5499167"/>
              <a:ext cx="812267" cy="949300"/>
            </a:xfrm>
            <a:prstGeom prst="rect">
              <a:avLst/>
            </a:prstGeom>
          </p:spPr>
        </p:pic>
        <p:sp>
          <p:nvSpPr>
            <p:cNvPr id="232" name="Losange 305"/>
            <p:cNvSpPr>
              <a:spLocks noChangeAspect="1"/>
            </p:cNvSpPr>
            <p:nvPr/>
          </p:nvSpPr>
          <p:spPr>
            <a:xfrm>
              <a:off x="3446666" y="5803088"/>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33" name="Losange 305"/>
            <p:cNvSpPr>
              <a:spLocks noChangeAspect="1"/>
            </p:cNvSpPr>
            <p:nvPr/>
          </p:nvSpPr>
          <p:spPr>
            <a:xfrm>
              <a:off x="4342652" y="5809146"/>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34" name="Losange 305"/>
            <p:cNvSpPr>
              <a:spLocks noChangeAspect="1"/>
            </p:cNvSpPr>
            <p:nvPr/>
          </p:nvSpPr>
          <p:spPr>
            <a:xfrm>
              <a:off x="5532916" y="5825450"/>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36" name="Connecteur droit 279"/>
            <p:cNvCxnSpPr>
              <a:cxnSpLocks noChangeAspect="1"/>
              <a:endCxn id="233" idx="1"/>
            </p:cNvCxnSpPr>
            <p:nvPr/>
          </p:nvCxnSpPr>
          <p:spPr>
            <a:xfrm>
              <a:off x="3498261" y="5870117"/>
              <a:ext cx="844391" cy="2029"/>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0" name="Picture 239"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958568" y="5522130"/>
              <a:ext cx="812267" cy="949300"/>
            </a:xfrm>
            <a:prstGeom prst="rect">
              <a:avLst/>
            </a:prstGeom>
          </p:spPr>
        </p:pic>
        <p:pic>
          <p:nvPicPr>
            <p:cNvPr id="241" name="Picture 240"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301246" y="5495273"/>
              <a:ext cx="812267" cy="949300"/>
            </a:xfrm>
            <a:prstGeom prst="rect">
              <a:avLst/>
            </a:prstGeom>
          </p:spPr>
        </p:pic>
        <p:sp>
          <p:nvSpPr>
            <p:cNvPr id="57" name="Rectangle 56"/>
            <p:cNvSpPr/>
            <p:nvPr/>
          </p:nvSpPr>
          <p:spPr>
            <a:xfrm>
              <a:off x="2507105" y="5535029"/>
              <a:ext cx="4079225" cy="229668"/>
            </a:xfrm>
            <a:prstGeom prst="rect">
              <a:avLst/>
            </a:prstGeom>
            <a:solidFill>
              <a:srgbClr val="AD7271">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31" name="Connecteur droit 279"/>
            <p:cNvCxnSpPr>
              <a:cxnSpLocks noChangeAspect="1"/>
            </p:cNvCxnSpPr>
            <p:nvPr/>
          </p:nvCxnSpPr>
          <p:spPr>
            <a:xfrm rot="2820000">
              <a:off x="3204404" y="5097889"/>
              <a:ext cx="613010" cy="581163"/>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Connecteur droit 279"/>
            <p:cNvCxnSpPr>
              <a:cxnSpLocks noChangeAspect="1"/>
            </p:cNvCxnSpPr>
            <p:nvPr/>
          </p:nvCxnSpPr>
          <p:spPr>
            <a:xfrm rot="2880000">
              <a:off x="4243635" y="5537246"/>
              <a:ext cx="326982" cy="309999"/>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Connecteur droit 279"/>
            <p:cNvCxnSpPr>
              <a:cxnSpLocks noChangeAspect="1"/>
            </p:cNvCxnSpPr>
            <p:nvPr/>
          </p:nvCxnSpPr>
          <p:spPr>
            <a:xfrm rot="2820000">
              <a:off x="5170303" y="4857853"/>
              <a:ext cx="858212" cy="813628"/>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507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FF4B9306-FF97-974D-B600-6C3AE655606D}"/>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cxnSp>
        <p:nvCxnSpPr>
          <p:cNvPr id="11304" name="Straight Arrow Connector 45"/>
          <p:cNvCxnSpPr>
            <a:cxnSpLocks noChangeShapeType="1"/>
          </p:cNvCxnSpPr>
          <p:nvPr/>
        </p:nvCxnSpPr>
        <p:spPr bwMode="auto">
          <a:xfrm>
            <a:off x="2800259"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11305" name="Straight Arrow Connector 46"/>
          <p:cNvCxnSpPr>
            <a:cxnSpLocks noChangeShapeType="1"/>
          </p:cNvCxnSpPr>
          <p:nvPr/>
        </p:nvCxnSpPr>
        <p:spPr bwMode="auto">
          <a:xfrm>
            <a:off x="4324164"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11306" name="Curved Right Arrow 48"/>
          <p:cNvSpPr>
            <a:spLocks noChangeArrowheads="1"/>
          </p:cNvSpPr>
          <p:nvPr/>
        </p:nvSpPr>
        <p:spPr bwMode="auto">
          <a:xfrm>
            <a:off x="5724251" y="677643"/>
            <a:ext cx="285732" cy="400295"/>
          </a:xfrm>
          <a:prstGeom prst="curvedRightArrow">
            <a:avLst>
              <a:gd name="adj1" fmla="val 25006"/>
              <a:gd name="adj2" fmla="val 49998"/>
              <a:gd name="adj3" fmla="val 25000"/>
            </a:avLst>
          </a:prstGeom>
          <a:solidFill>
            <a:schemeClr val="bg1"/>
          </a:solidFill>
          <a:ln w="9525">
            <a:solidFill>
              <a:schemeClr val="bg1"/>
            </a:solidFill>
            <a:round/>
            <a:headEnd/>
            <a:tailEnd/>
          </a:ln>
        </p:spPr>
        <p:txBody>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defTabSz="685800">
              <a:spcBef>
                <a:spcPct val="0"/>
              </a:spcBef>
              <a:buNone/>
            </a:pPr>
            <a:endParaRPr lang="en-US" altLang="en-US" sz="1800">
              <a:solidFill>
                <a:schemeClr val="tx1"/>
              </a:solidFill>
            </a:endParaRPr>
          </a:p>
        </p:txBody>
      </p:sp>
      <p:pic>
        <p:nvPicPr>
          <p:cNvPr id="52" name="Picture 51" descr="organs.pn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21434420">
            <a:off x="4486189" y="295283"/>
            <a:ext cx="1312271" cy="1073514"/>
          </a:xfrm>
          <a:prstGeom prst="rect">
            <a:avLst/>
          </a:prstGeom>
        </p:spPr>
      </p:pic>
      <p:pic>
        <p:nvPicPr>
          <p:cNvPr id="60" name="Picture 59" descr="organs.pn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16200000">
            <a:off x="1422845" y="360796"/>
            <a:ext cx="1242594" cy="1006979"/>
          </a:xfrm>
          <a:prstGeom prst="rect">
            <a:avLst/>
          </a:prstGeom>
        </p:spPr>
      </p:pic>
      <p:pic>
        <p:nvPicPr>
          <p:cNvPr id="61" name="Picture 60" descr="organs.png"/>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rot="16200000">
            <a:off x="3100593" y="476800"/>
            <a:ext cx="1069204" cy="909633"/>
          </a:xfrm>
          <a:prstGeom prst="rect">
            <a:avLst/>
          </a:prstGeom>
        </p:spPr>
      </p:pic>
      <p:pic>
        <p:nvPicPr>
          <p:cNvPr id="2" name="Picture 1" descr="metabolites.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50731" y="175262"/>
            <a:ext cx="1356186" cy="775603"/>
          </a:xfrm>
          <a:prstGeom prst="rect">
            <a:avLst/>
          </a:prstGeom>
        </p:spPr>
      </p:pic>
      <p:pic>
        <p:nvPicPr>
          <p:cNvPr id="55" name="Picture 54" descr="metabolites.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889662" y="824012"/>
            <a:ext cx="1356186" cy="697084"/>
          </a:xfrm>
          <a:prstGeom prst="rect">
            <a:avLst/>
          </a:prstGeom>
        </p:spPr>
      </p:pic>
      <p:grpSp>
        <p:nvGrpSpPr>
          <p:cNvPr id="11264" name="Group 11263"/>
          <p:cNvGrpSpPr/>
          <p:nvPr/>
        </p:nvGrpSpPr>
        <p:grpSpPr>
          <a:xfrm>
            <a:off x="1225204" y="1711954"/>
            <a:ext cx="6575771" cy="2444579"/>
            <a:chOff x="109605" y="2282605"/>
            <a:chExt cx="8767695" cy="3259439"/>
          </a:xfrm>
        </p:grpSpPr>
        <p:sp>
          <p:nvSpPr>
            <p:cNvPr id="87" name="Isosceles Triangle 86"/>
            <p:cNvSpPr/>
            <p:nvPr/>
          </p:nvSpPr>
          <p:spPr>
            <a:xfrm flipV="1">
              <a:off x="109605" y="2282605"/>
              <a:ext cx="8767695" cy="605386"/>
            </a:xfrm>
            <a:prstGeom prst="triangle">
              <a:avLst/>
            </a:prstGeom>
            <a:gradFill flip="none" rotWithShape="1">
              <a:gsLst>
                <a:gs pos="0">
                  <a:srgbClr val="FF0000"/>
                </a:gs>
                <a:gs pos="100000">
                  <a:srgbClr val="FFFFFF"/>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nvGrpSpPr>
            <p:cNvPr id="59" name="Group 58"/>
            <p:cNvGrpSpPr/>
            <p:nvPr/>
          </p:nvGrpSpPr>
          <p:grpSpPr>
            <a:xfrm>
              <a:off x="1513659" y="2744237"/>
              <a:ext cx="6422364" cy="2797807"/>
              <a:chOff x="1513659" y="2744237"/>
              <a:chExt cx="6422364" cy="2797807"/>
            </a:xfrm>
          </p:grpSpPr>
          <p:pic>
            <p:nvPicPr>
              <p:cNvPr id="193" name="Picture 192" descr="three_big_bacteria.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803145" y="3483670"/>
                <a:ext cx="1336312" cy="1020395"/>
              </a:xfrm>
              <a:prstGeom prst="rect">
                <a:avLst/>
              </a:prstGeom>
            </p:spPr>
          </p:pic>
          <p:pic>
            <p:nvPicPr>
              <p:cNvPr id="198" name="Picture 197" descr="three_big_bacteria.png"/>
              <p:cNvPicPr>
                <a:picLocks noChangeAspect="1"/>
              </p:cNvPicPr>
              <p:nvPr/>
            </p:nvPicPr>
            <p:blipFill rotWithShape="1">
              <a:blip r:embed="rId12" cstate="screen">
                <a:duotone>
                  <a:prstClr val="black"/>
                  <a:schemeClr val="accent6">
                    <a:tint val="45000"/>
                    <a:satMod val="400000"/>
                  </a:schemeClr>
                </a:duotone>
                <a:extLst>
                  <a:ext uri="{28A0092B-C50C-407E-A947-70E740481C1C}">
                    <a14:useLocalDpi xmlns:a14="http://schemas.microsoft.com/office/drawing/2010/main"/>
                  </a:ext>
                </a:extLst>
              </a:blip>
              <a:srcRect b="-2"/>
              <a:stretch/>
            </p:blipFill>
            <p:spPr>
              <a:xfrm>
                <a:off x="4043773" y="4313291"/>
                <a:ext cx="1587154" cy="1228753"/>
              </a:xfrm>
              <a:prstGeom prst="rect">
                <a:avLst/>
              </a:prstGeom>
            </p:spPr>
          </p:pic>
          <p:sp>
            <p:nvSpPr>
              <p:cNvPr id="80" name="TextBox 79"/>
              <p:cNvSpPr txBox="1">
                <a:spLocks noChangeArrowheads="1"/>
              </p:cNvSpPr>
              <p:nvPr/>
            </p:nvSpPr>
            <p:spPr bwMode="auto">
              <a:xfrm>
                <a:off x="5651739" y="4587083"/>
                <a:ext cx="1952671" cy="8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E46D2D"/>
                  </a:solidFill>
                  <a:latin typeface="Gill Sans" charset="0"/>
                </a:endParaRPr>
              </a:p>
              <a:p>
                <a:pPr eaLnBrk="1" hangingPunct="1">
                  <a:spcBef>
                    <a:spcPct val="0"/>
                  </a:spcBef>
                  <a:buFontTx/>
                  <a:buNone/>
                </a:pPr>
                <a:r>
                  <a:rPr lang="en-US" altLang="en-US" sz="1800" dirty="0">
                    <a:solidFill>
                      <a:srgbClr val="E46D2D"/>
                    </a:solidFill>
                    <a:latin typeface="Gill Sans" charset="0"/>
                  </a:rPr>
                  <a:t>Population  C</a:t>
                </a:r>
              </a:p>
            </p:txBody>
          </p:sp>
          <p:sp>
            <p:nvSpPr>
              <p:cNvPr id="79" name="TextBox 78"/>
              <p:cNvSpPr txBox="1"/>
              <p:nvPr/>
            </p:nvSpPr>
            <p:spPr>
              <a:xfrm>
                <a:off x="1513659" y="2922030"/>
                <a:ext cx="1909069" cy="861775"/>
              </a:xfrm>
              <a:prstGeom prst="rect">
                <a:avLst/>
              </a:prstGeom>
              <a:noFill/>
            </p:spPr>
            <p:txBody>
              <a:bodyPr wrap="none">
                <a:spAutoFit/>
              </a:bodyPr>
              <a:lstStyle/>
              <a:p>
                <a:pPr eaLnBrk="1" hangingPunct="1">
                  <a:defRPr/>
                </a:pPr>
                <a:endParaRPr lang="en-US" sz="1800" dirty="0">
                  <a:solidFill>
                    <a:srgbClr val="08264F"/>
                  </a:solidFill>
                  <a:latin typeface="Gill Sans"/>
                  <a:ea typeface="ＭＳ Ｐゴシック" charset="0"/>
                  <a:cs typeface="Gill Sans"/>
                </a:endParaRPr>
              </a:p>
              <a:p>
                <a:pPr eaLnBrk="1" hangingPunct="1">
                  <a:defRPr/>
                </a:pPr>
                <a:r>
                  <a:rPr lang="en-US" sz="1800" dirty="0">
                    <a:solidFill>
                      <a:srgbClr val="08264F"/>
                    </a:solidFill>
                    <a:latin typeface="Gill Sans"/>
                    <a:ea typeface="ＭＳ Ｐゴシック" charset="0"/>
                    <a:cs typeface="Gill Sans"/>
                  </a:rPr>
                  <a:t>P</a:t>
                </a:r>
                <a:r>
                  <a:rPr lang="en-US" sz="1800" dirty="0">
                    <a:solidFill>
                      <a:srgbClr val="08264F"/>
                    </a:solidFill>
                    <a:latin typeface="Gill Sans"/>
                    <a:cs typeface="Gill Sans"/>
                  </a:rPr>
                  <a:t>opulation  A</a:t>
                </a:r>
              </a:p>
            </p:txBody>
          </p:sp>
          <p:grpSp>
            <p:nvGrpSpPr>
              <p:cNvPr id="11" name="Group 10"/>
              <p:cNvGrpSpPr>
                <a:grpSpLocks/>
              </p:cNvGrpSpPr>
              <p:nvPr/>
            </p:nvGrpSpPr>
            <p:grpSpPr bwMode="auto">
              <a:xfrm>
                <a:off x="6028235" y="3539598"/>
                <a:ext cx="1907788" cy="861775"/>
                <a:chOff x="6662309" y="3527745"/>
                <a:chExt cx="1906492" cy="860892"/>
              </a:xfrm>
            </p:grpSpPr>
            <p:sp>
              <p:nvSpPr>
                <p:cNvPr id="11297" name="TextBox 80"/>
                <p:cNvSpPr txBox="1">
                  <a:spLocks noChangeArrowheads="1"/>
                </p:cNvSpPr>
                <p:nvPr/>
              </p:nvSpPr>
              <p:spPr bwMode="auto">
                <a:xfrm>
                  <a:off x="6662309" y="3527745"/>
                  <a:ext cx="1906492" cy="860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2D6503"/>
                    </a:solidFill>
                    <a:latin typeface="Gill Sans" charset="0"/>
                  </a:endParaRPr>
                </a:p>
                <a:p>
                  <a:pPr eaLnBrk="1" hangingPunct="1">
                    <a:spcBef>
                      <a:spcPct val="0"/>
                    </a:spcBef>
                    <a:buFontTx/>
                    <a:buNone/>
                  </a:pPr>
                  <a:r>
                    <a:rPr lang="en-US" altLang="en-US" sz="1800" dirty="0">
                      <a:solidFill>
                        <a:srgbClr val="2D6503"/>
                      </a:solidFill>
                      <a:latin typeface="Gill Sans" charset="0"/>
                    </a:rPr>
                    <a:t>Population  B</a:t>
                  </a:r>
                </a:p>
              </p:txBody>
            </p:sp>
            <p:sp>
              <p:nvSpPr>
                <p:cNvPr id="54" name="Oval 53"/>
                <p:cNvSpPr/>
                <p:nvPr/>
              </p:nvSpPr>
              <p:spPr>
                <a:xfrm>
                  <a:off x="8143958" y="3959102"/>
                  <a:ext cx="360118" cy="359993"/>
                </a:xfrm>
                <a:prstGeom prst="ellipse">
                  <a:avLst/>
                </a:prstGeom>
                <a:noFill/>
                <a:ln w="28575" cmpd="sng">
                  <a:solidFill>
                    <a:srgbClr val="2D650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56" name="Oval 55"/>
              <p:cNvSpPr/>
              <p:nvPr/>
            </p:nvSpPr>
            <p:spPr>
              <a:xfrm>
                <a:off x="7171045" y="5009358"/>
                <a:ext cx="358775" cy="358775"/>
              </a:xfrm>
              <a:prstGeom prst="ellipse">
                <a:avLst/>
              </a:prstGeom>
              <a:noFill/>
              <a:ln w="28575" cmpd="sng">
                <a:solidFill>
                  <a:srgbClr val="E46D2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49" name="Oval 48"/>
              <p:cNvSpPr/>
              <p:nvPr/>
            </p:nvSpPr>
            <p:spPr>
              <a:xfrm>
                <a:off x="2966453" y="3352930"/>
                <a:ext cx="358775" cy="358775"/>
              </a:xfrm>
              <a:prstGeom prst="ellipse">
                <a:avLst/>
              </a:prstGeom>
              <a:noFill/>
              <a:ln w="28575" cmpd="sng">
                <a:solidFill>
                  <a:srgbClr val="08264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18" name="Picture 17" descr="three_big_bacteria.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074789" y="2744237"/>
                <a:ext cx="1906594" cy="1792072"/>
              </a:xfrm>
              <a:prstGeom prst="rect">
                <a:avLst/>
              </a:prstGeom>
            </p:spPr>
          </p:pic>
          <p:cxnSp>
            <p:nvCxnSpPr>
              <p:cNvPr id="180" name="Connecteur droit 274"/>
              <p:cNvCxnSpPr>
                <a:cxnSpLocks noChangeAspect="1"/>
                <a:stCxn id="191" idx="3"/>
                <a:endCxn id="194" idx="1"/>
              </p:cNvCxnSpPr>
              <p:nvPr/>
            </p:nvCxnSpPr>
            <p:spPr>
              <a:xfrm flipV="1">
                <a:off x="3840234" y="3899209"/>
                <a:ext cx="353906" cy="33799"/>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Connecteur droit 275"/>
              <p:cNvCxnSpPr>
                <a:cxnSpLocks noChangeAspect="1"/>
              </p:cNvCxnSpPr>
              <p:nvPr/>
            </p:nvCxnSpPr>
            <p:spPr>
              <a:xfrm flipH="1">
                <a:off x="5583597" y="3889513"/>
                <a:ext cx="2424" cy="238805"/>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Connecteur droit 295"/>
              <p:cNvCxnSpPr>
                <a:cxnSpLocks noChangeAspect="1"/>
              </p:cNvCxnSpPr>
              <p:nvPr/>
            </p:nvCxnSpPr>
            <p:spPr>
              <a:xfrm flipH="1">
                <a:off x="4353696" y="3241804"/>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8" name="Losange 298"/>
              <p:cNvSpPr>
                <a:spLocks noChangeAspect="1"/>
              </p:cNvSpPr>
              <p:nvPr/>
            </p:nvSpPr>
            <p:spPr>
              <a:xfrm>
                <a:off x="4252012" y="3376246"/>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89" name="Losange 299"/>
              <p:cNvSpPr>
                <a:spLocks noChangeAspect="1"/>
              </p:cNvSpPr>
              <p:nvPr/>
            </p:nvSpPr>
            <p:spPr>
              <a:xfrm>
                <a:off x="4495779" y="3150053"/>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0" name="Losange 300"/>
              <p:cNvSpPr>
                <a:spLocks noChangeAspect="1"/>
              </p:cNvSpPr>
              <p:nvPr/>
            </p:nvSpPr>
            <p:spPr>
              <a:xfrm>
                <a:off x="3993238" y="3617211"/>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1" name="Losange 301"/>
              <p:cNvSpPr>
                <a:spLocks noChangeAspect="1"/>
              </p:cNvSpPr>
              <p:nvPr/>
            </p:nvSpPr>
            <p:spPr>
              <a:xfrm>
                <a:off x="3714235" y="3870008"/>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4" name="Losange 304"/>
              <p:cNvSpPr>
                <a:spLocks noChangeAspect="1"/>
              </p:cNvSpPr>
              <p:nvPr/>
            </p:nvSpPr>
            <p:spPr>
              <a:xfrm>
                <a:off x="4194140" y="3836209"/>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5" name="Losange 305"/>
              <p:cNvSpPr>
                <a:spLocks noChangeAspect="1"/>
              </p:cNvSpPr>
              <p:nvPr/>
            </p:nvSpPr>
            <p:spPr>
              <a:xfrm>
                <a:off x="4356486" y="4532128"/>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197" name="Connecteur droit 295"/>
              <p:cNvCxnSpPr>
                <a:cxnSpLocks noChangeAspect="1"/>
              </p:cNvCxnSpPr>
              <p:nvPr/>
            </p:nvCxnSpPr>
            <p:spPr>
              <a:xfrm flipH="1">
                <a:off x="3813073" y="3716946"/>
                <a:ext cx="202114" cy="178693"/>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6" name="Losange 302"/>
              <p:cNvSpPr>
                <a:spLocks noChangeAspect="1"/>
              </p:cNvSpPr>
              <p:nvPr/>
            </p:nvSpPr>
            <p:spPr>
              <a:xfrm>
                <a:off x="5215110" y="3884174"/>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7" name="Connecteur droit 296"/>
              <p:cNvCxnSpPr>
                <a:cxnSpLocks noChangeAspect="1"/>
              </p:cNvCxnSpPr>
              <p:nvPr/>
            </p:nvCxnSpPr>
            <p:spPr>
              <a:xfrm flipH="1">
                <a:off x="5305111" y="3927154"/>
                <a:ext cx="327245" cy="7989"/>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Losange 302"/>
              <p:cNvSpPr>
                <a:spLocks noChangeAspect="1"/>
              </p:cNvSpPr>
              <p:nvPr/>
            </p:nvSpPr>
            <p:spPr>
              <a:xfrm>
                <a:off x="5529076" y="3869504"/>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1" name="Losange 302"/>
              <p:cNvSpPr>
                <a:spLocks noChangeAspect="1"/>
              </p:cNvSpPr>
              <p:nvPr/>
            </p:nvSpPr>
            <p:spPr>
              <a:xfrm>
                <a:off x="5215110"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2" name="Losange 302"/>
              <p:cNvSpPr>
                <a:spLocks noChangeAspect="1"/>
              </p:cNvSpPr>
              <p:nvPr/>
            </p:nvSpPr>
            <p:spPr>
              <a:xfrm>
                <a:off x="5524186"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23" name="Connecteur droit 296"/>
              <p:cNvCxnSpPr>
                <a:cxnSpLocks noChangeAspect="1"/>
              </p:cNvCxnSpPr>
              <p:nvPr/>
            </p:nvCxnSpPr>
            <p:spPr>
              <a:xfrm flipH="1">
                <a:off x="5305111" y="4105646"/>
                <a:ext cx="327245" cy="7989"/>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Connecteur droit 296"/>
              <p:cNvCxnSpPr>
                <a:cxnSpLocks noChangeAspect="1"/>
              </p:cNvCxnSpPr>
              <p:nvPr/>
            </p:nvCxnSpPr>
            <p:spPr>
              <a:xfrm flipH="1" flipV="1">
                <a:off x="4423321" y="4602292"/>
                <a:ext cx="220191" cy="19509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Losange 305"/>
              <p:cNvSpPr>
                <a:spLocks noChangeAspect="1"/>
              </p:cNvSpPr>
              <p:nvPr/>
            </p:nvSpPr>
            <p:spPr>
              <a:xfrm>
                <a:off x="4563674" y="4722057"/>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43" name="Losange 305"/>
              <p:cNvSpPr>
                <a:spLocks noChangeAspect="1"/>
              </p:cNvSpPr>
              <p:nvPr/>
            </p:nvSpPr>
            <p:spPr>
              <a:xfrm>
                <a:off x="4713343" y="4572895"/>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48" name="Connecteur droit 279"/>
              <p:cNvCxnSpPr>
                <a:cxnSpLocks noChangeAspect="1"/>
              </p:cNvCxnSpPr>
              <p:nvPr/>
            </p:nvCxnSpPr>
            <p:spPr>
              <a:xfrm flipV="1">
                <a:off x="4638317" y="4641714"/>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6" name="Losange 305"/>
              <p:cNvSpPr>
                <a:spLocks noChangeAspect="1"/>
              </p:cNvSpPr>
              <p:nvPr/>
            </p:nvSpPr>
            <p:spPr>
              <a:xfrm>
                <a:off x="4776855" y="4906822"/>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60" name="Connecteur droit 296"/>
              <p:cNvCxnSpPr>
                <a:cxnSpLocks noChangeAspect="1"/>
              </p:cNvCxnSpPr>
              <p:nvPr/>
            </p:nvCxnSpPr>
            <p:spPr>
              <a:xfrm flipH="1" flipV="1">
                <a:off x="4634699" y="4788102"/>
                <a:ext cx="220191" cy="19509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9" name="Losange 305"/>
              <p:cNvSpPr>
                <a:spLocks noChangeAspect="1"/>
              </p:cNvSpPr>
              <p:nvPr/>
            </p:nvSpPr>
            <p:spPr>
              <a:xfrm>
                <a:off x="4606379" y="5068909"/>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90" name="Connecteur droit 279"/>
              <p:cNvCxnSpPr>
                <a:cxnSpLocks noChangeAspect="1"/>
              </p:cNvCxnSpPr>
              <p:nvPr/>
            </p:nvCxnSpPr>
            <p:spPr>
              <a:xfrm flipH="1" flipV="1">
                <a:off x="4848681" y="4971508"/>
                <a:ext cx="276466" cy="253658"/>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Connecteur droit 295"/>
              <p:cNvCxnSpPr>
                <a:cxnSpLocks noChangeAspect="1"/>
              </p:cNvCxnSpPr>
              <p:nvPr/>
            </p:nvCxnSpPr>
            <p:spPr>
              <a:xfrm flipH="1">
                <a:off x="4096778" y="3474013"/>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1" name="Losange 305"/>
              <p:cNvSpPr>
                <a:spLocks noChangeAspect="1"/>
              </p:cNvSpPr>
              <p:nvPr/>
            </p:nvSpPr>
            <p:spPr>
              <a:xfrm>
                <a:off x="5024996" y="5161340"/>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14" name="Losange 300"/>
              <p:cNvSpPr>
                <a:spLocks noChangeAspect="1"/>
              </p:cNvSpPr>
              <p:nvPr/>
            </p:nvSpPr>
            <p:spPr>
              <a:xfrm>
                <a:off x="3457190" y="4107328"/>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5" name="Connecteur droit 295"/>
              <p:cNvCxnSpPr>
                <a:cxnSpLocks noChangeAspect="1"/>
              </p:cNvCxnSpPr>
              <p:nvPr/>
            </p:nvCxnSpPr>
            <p:spPr>
              <a:xfrm flipH="1">
                <a:off x="3560730" y="3964130"/>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Connecteur droit 279"/>
              <p:cNvCxnSpPr>
                <a:cxnSpLocks noChangeAspect="1"/>
              </p:cNvCxnSpPr>
              <p:nvPr/>
            </p:nvCxnSpPr>
            <p:spPr>
              <a:xfrm flipV="1">
                <a:off x="4700489" y="4976930"/>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1265" name="Group 11264"/>
          <p:cNvGrpSpPr/>
          <p:nvPr/>
        </p:nvGrpSpPr>
        <p:grpSpPr>
          <a:xfrm>
            <a:off x="2139551" y="2568947"/>
            <a:ext cx="4081576" cy="2307709"/>
            <a:chOff x="1328734" y="3425262"/>
            <a:chExt cx="5442101" cy="3076945"/>
          </a:xfrm>
        </p:grpSpPr>
        <p:sp>
          <p:nvSpPr>
            <p:cNvPr id="174" name="TextBox 173"/>
            <p:cNvSpPr txBox="1">
              <a:spLocks noChangeArrowheads="1"/>
            </p:cNvSpPr>
            <p:nvPr/>
          </p:nvSpPr>
          <p:spPr bwMode="auto">
            <a:xfrm>
              <a:off x="1328734" y="6009764"/>
              <a:ext cx="121443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800">
                  <a:solidFill>
                    <a:srgbClr val="5E302F"/>
                  </a:solidFill>
                  <a:latin typeface="Gill Sans" charset="0"/>
                </a:rPr>
                <a:t>Humain</a:t>
              </a:r>
              <a:endParaRPr lang="en-US" altLang="en-US" sz="1800" dirty="0">
                <a:solidFill>
                  <a:srgbClr val="5E302F"/>
                </a:solidFill>
                <a:latin typeface="Gill Sans" charset="0"/>
              </a:endParaRPr>
            </a:p>
          </p:txBody>
        </p:sp>
        <p:sp>
          <p:nvSpPr>
            <p:cNvPr id="209" name="Losange 302"/>
            <p:cNvSpPr>
              <a:spLocks noChangeAspect="1"/>
            </p:cNvSpPr>
            <p:nvPr/>
          </p:nvSpPr>
          <p:spPr>
            <a:xfrm rot="7356199">
              <a:off x="4638924" y="3793494"/>
              <a:ext cx="251998" cy="251998"/>
            </a:xfrm>
            <a:prstGeom prst="diamond">
              <a:avLst/>
            </a:prstGeom>
            <a:gradFill>
              <a:gsLst>
                <a:gs pos="0">
                  <a:srgbClr val="2D6503"/>
                </a:gs>
                <a:gs pos="82000">
                  <a:srgbClr val="08264F"/>
                </a:gs>
                <a:gs pos="100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0" name="Connecteur droit 279"/>
            <p:cNvCxnSpPr>
              <a:cxnSpLocks noChangeAspect="1"/>
            </p:cNvCxnSpPr>
            <p:nvPr/>
          </p:nvCxnSpPr>
          <p:spPr>
            <a:xfrm flipH="1">
              <a:off x="4826797" y="3948977"/>
              <a:ext cx="403963" cy="0"/>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 name="Losange 302"/>
            <p:cNvSpPr>
              <a:spLocks noChangeAspect="1"/>
            </p:cNvSpPr>
            <p:nvPr/>
          </p:nvSpPr>
          <p:spPr>
            <a:xfrm rot="8110431">
              <a:off x="4106079" y="4191749"/>
              <a:ext cx="251998" cy="251998"/>
            </a:xfrm>
            <a:prstGeom prst="diamond">
              <a:avLst/>
            </a:prstGeom>
            <a:gradFill>
              <a:gsLst>
                <a:gs pos="0">
                  <a:srgbClr val="E46D2D"/>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4" name="Losange 302"/>
            <p:cNvSpPr>
              <a:spLocks noChangeAspect="1"/>
            </p:cNvSpPr>
            <p:nvPr/>
          </p:nvSpPr>
          <p:spPr>
            <a:xfrm rot="8048875">
              <a:off x="4397285" y="4076400"/>
              <a:ext cx="251998" cy="251998"/>
            </a:xfrm>
            <a:prstGeom prst="diamond">
              <a:avLst/>
            </a:prstGeom>
            <a:gradFill>
              <a:gsLst>
                <a:gs pos="0">
                  <a:srgbClr val="E46D2D"/>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5" name="Losange 302"/>
            <p:cNvSpPr>
              <a:spLocks noChangeAspect="1"/>
            </p:cNvSpPr>
            <p:nvPr/>
          </p:nvSpPr>
          <p:spPr>
            <a:xfrm rot="11075372">
              <a:off x="5149833" y="4413208"/>
              <a:ext cx="251998" cy="251998"/>
            </a:xfrm>
            <a:prstGeom prst="diamond">
              <a:avLst/>
            </a:prstGeom>
            <a:gradFill>
              <a:gsLst>
                <a:gs pos="0">
                  <a:srgbClr val="E46D2D"/>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6" name="Losange 302"/>
            <p:cNvSpPr>
              <a:spLocks noChangeAspect="1"/>
            </p:cNvSpPr>
            <p:nvPr/>
          </p:nvSpPr>
          <p:spPr>
            <a:xfrm rot="10800000">
              <a:off x="3388370" y="4768604"/>
              <a:ext cx="251998" cy="251998"/>
            </a:xfrm>
            <a:prstGeom prst="diamond">
              <a:avLst/>
            </a:prstGeom>
            <a:gradFill>
              <a:gsLst>
                <a:gs pos="0">
                  <a:srgbClr val="AD7271"/>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183" name="Connecteur droit 295"/>
            <p:cNvCxnSpPr>
              <a:cxnSpLocks noChangeAspect="1"/>
            </p:cNvCxnSpPr>
            <p:nvPr/>
          </p:nvCxnSpPr>
          <p:spPr>
            <a:xfrm>
              <a:off x="3802553" y="3948977"/>
              <a:ext cx="380572" cy="315907"/>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Connecteur droit 279"/>
            <p:cNvCxnSpPr>
              <a:cxnSpLocks noChangeAspect="1"/>
            </p:cNvCxnSpPr>
            <p:nvPr/>
          </p:nvCxnSpPr>
          <p:spPr>
            <a:xfrm flipH="1" flipV="1">
              <a:off x="4299086" y="3425262"/>
              <a:ext cx="411519" cy="463198"/>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0" name="Picture 199"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127260" y="5505502"/>
              <a:ext cx="812267" cy="949300"/>
            </a:xfrm>
            <a:prstGeom prst="rect">
              <a:avLst/>
            </a:prstGeom>
          </p:spPr>
        </p:pic>
        <p:cxnSp>
          <p:nvCxnSpPr>
            <p:cNvPr id="202" name="Connecteur droit 279"/>
            <p:cNvCxnSpPr>
              <a:cxnSpLocks noChangeAspect="1"/>
            </p:cNvCxnSpPr>
            <p:nvPr/>
          </p:nvCxnSpPr>
          <p:spPr>
            <a:xfrm flipH="1" flipV="1">
              <a:off x="4275834" y="3916108"/>
              <a:ext cx="223807" cy="25191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Connecteur droit 279"/>
            <p:cNvCxnSpPr>
              <a:cxnSpLocks noChangeAspect="1"/>
            </p:cNvCxnSpPr>
            <p:nvPr/>
          </p:nvCxnSpPr>
          <p:spPr>
            <a:xfrm rot="1200000">
              <a:off x="4531502" y="4304045"/>
              <a:ext cx="260241" cy="258214"/>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Connecteur droit 279"/>
            <p:cNvCxnSpPr>
              <a:cxnSpLocks noChangeAspect="1"/>
            </p:cNvCxnSpPr>
            <p:nvPr/>
          </p:nvCxnSpPr>
          <p:spPr>
            <a:xfrm rot="-960000">
              <a:off x="4316346" y="4367271"/>
              <a:ext cx="69260" cy="22203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Connecteur droit 279"/>
            <p:cNvCxnSpPr>
              <a:cxnSpLocks noChangeAspect="1"/>
            </p:cNvCxnSpPr>
            <p:nvPr/>
          </p:nvCxnSpPr>
          <p:spPr>
            <a:xfrm flipH="1" flipV="1">
              <a:off x="5262423" y="4135111"/>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Connecteur droit 279"/>
            <p:cNvCxnSpPr>
              <a:cxnSpLocks noChangeAspect="1"/>
            </p:cNvCxnSpPr>
            <p:nvPr/>
          </p:nvCxnSpPr>
          <p:spPr>
            <a:xfrm flipV="1">
              <a:off x="4876489" y="4602527"/>
              <a:ext cx="371646" cy="332872"/>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Connecteur droit 279"/>
            <p:cNvCxnSpPr>
              <a:cxnSpLocks noChangeAspect="1"/>
            </p:cNvCxnSpPr>
            <p:nvPr/>
          </p:nvCxnSpPr>
          <p:spPr>
            <a:xfrm rot="2820000">
              <a:off x="3286459" y="4302328"/>
              <a:ext cx="450742" cy="427326"/>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Losange 302"/>
            <p:cNvSpPr>
              <a:spLocks noChangeAspect="1"/>
            </p:cNvSpPr>
            <p:nvPr/>
          </p:nvSpPr>
          <p:spPr>
            <a:xfrm rot="12262334">
              <a:off x="4311279" y="5275356"/>
              <a:ext cx="251998" cy="251998"/>
            </a:xfrm>
            <a:prstGeom prst="diamond">
              <a:avLst/>
            </a:prstGeom>
            <a:gradFill>
              <a:gsLst>
                <a:gs pos="0">
                  <a:srgbClr val="5E302F"/>
                </a:gs>
                <a:gs pos="74000">
                  <a:srgbClr val="E46D2D"/>
                </a:gs>
                <a:gs pos="83000">
                  <a:srgbClr val="E46D2D"/>
                </a:gs>
                <a:gs pos="100000">
                  <a:srgbClr val="E46D2D"/>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9" name="Connecteur droit 279"/>
            <p:cNvCxnSpPr>
              <a:cxnSpLocks noChangeAspect="1"/>
            </p:cNvCxnSpPr>
            <p:nvPr/>
          </p:nvCxnSpPr>
          <p:spPr>
            <a:xfrm rot="5400000">
              <a:off x="4443271" y="5106716"/>
              <a:ext cx="260241" cy="258214"/>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9" name="Losange 302"/>
            <p:cNvSpPr>
              <a:spLocks noChangeAspect="1"/>
            </p:cNvSpPr>
            <p:nvPr/>
          </p:nvSpPr>
          <p:spPr>
            <a:xfrm rot="10800000">
              <a:off x="5473864" y="4473138"/>
              <a:ext cx="251998" cy="251998"/>
            </a:xfrm>
            <a:prstGeom prst="diamond">
              <a:avLst/>
            </a:prstGeom>
            <a:gradFill>
              <a:gsLst>
                <a:gs pos="0">
                  <a:srgbClr val="AD7271"/>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30" name="Connecteur droit 279"/>
            <p:cNvCxnSpPr>
              <a:cxnSpLocks noChangeAspect="1"/>
            </p:cNvCxnSpPr>
            <p:nvPr/>
          </p:nvCxnSpPr>
          <p:spPr>
            <a:xfrm flipH="1" flipV="1">
              <a:off x="5591567" y="4173658"/>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946306" y="5515372"/>
              <a:ext cx="812267" cy="949300"/>
            </a:xfrm>
            <a:prstGeom prst="rect">
              <a:avLst/>
            </a:prstGeom>
          </p:spPr>
        </p:pic>
        <p:pic>
          <p:nvPicPr>
            <p:cNvPr id="175" name="Picture 174"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356322" y="5529191"/>
              <a:ext cx="812267" cy="949300"/>
            </a:xfrm>
            <a:prstGeom prst="rect">
              <a:avLst/>
            </a:prstGeom>
          </p:spPr>
        </p:pic>
        <p:pic>
          <p:nvPicPr>
            <p:cNvPr id="176" name="Picture 175"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753286" y="5531743"/>
              <a:ext cx="812267" cy="949300"/>
            </a:xfrm>
            <a:prstGeom prst="rect">
              <a:avLst/>
            </a:prstGeom>
          </p:spPr>
        </p:pic>
        <p:pic>
          <p:nvPicPr>
            <p:cNvPr id="177" name="Picture 176"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534982" y="5512862"/>
              <a:ext cx="812267" cy="949300"/>
            </a:xfrm>
            <a:prstGeom prst="rect">
              <a:avLst/>
            </a:prstGeom>
          </p:spPr>
        </p:pic>
        <p:pic>
          <p:nvPicPr>
            <p:cNvPr id="178" name="Picture 177"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155538" y="5522130"/>
              <a:ext cx="812267" cy="949300"/>
            </a:xfrm>
            <a:prstGeom prst="rect">
              <a:avLst/>
            </a:prstGeom>
          </p:spPr>
        </p:pic>
        <p:pic>
          <p:nvPicPr>
            <p:cNvPr id="199" name="Picture 198"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567809" y="5528118"/>
              <a:ext cx="812267" cy="949300"/>
            </a:xfrm>
            <a:prstGeom prst="rect">
              <a:avLst/>
            </a:prstGeom>
          </p:spPr>
        </p:pic>
        <p:pic>
          <p:nvPicPr>
            <p:cNvPr id="228" name="Picture 227"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714857" y="5499167"/>
              <a:ext cx="812267" cy="949300"/>
            </a:xfrm>
            <a:prstGeom prst="rect">
              <a:avLst/>
            </a:prstGeom>
          </p:spPr>
        </p:pic>
        <p:sp>
          <p:nvSpPr>
            <p:cNvPr id="232" name="Losange 305"/>
            <p:cNvSpPr>
              <a:spLocks noChangeAspect="1"/>
            </p:cNvSpPr>
            <p:nvPr/>
          </p:nvSpPr>
          <p:spPr>
            <a:xfrm>
              <a:off x="3446666" y="5803088"/>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33" name="Losange 305"/>
            <p:cNvSpPr>
              <a:spLocks noChangeAspect="1"/>
            </p:cNvSpPr>
            <p:nvPr/>
          </p:nvSpPr>
          <p:spPr>
            <a:xfrm>
              <a:off x="4342652" y="5809146"/>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34" name="Losange 305"/>
            <p:cNvSpPr>
              <a:spLocks noChangeAspect="1"/>
            </p:cNvSpPr>
            <p:nvPr/>
          </p:nvSpPr>
          <p:spPr>
            <a:xfrm>
              <a:off x="5532916" y="5825450"/>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36" name="Connecteur droit 279"/>
            <p:cNvCxnSpPr>
              <a:cxnSpLocks noChangeAspect="1"/>
              <a:endCxn id="233" idx="1"/>
            </p:cNvCxnSpPr>
            <p:nvPr/>
          </p:nvCxnSpPr>
          <p:spPr>
            <a:xfrm>
              <a:off x="3498261" y="5870117"/>
              <a:ext cx="844391" cy="2029"/>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0" name="Picture 239"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958568" y="5522130"/>
              <a:ext cx="812267" cy="949300"/>
            </a:xfrm>
            <a:prstGeom prst="rect">
              <a:avLst/>
            </a:prstGeom>
          </p:spPr>
        </p:pic>
        <p:pic>
          <p:nvPicPr>
            <p:cNvPr id="241" name="Picture 240" descr="cells.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301246" y="5495273"/>
              <a:ext cx="812267" cy="949300"/>
            </a:xfrm>
            <a:prstGeom prst="rect">
              <a:avLst/>
            </a:prstGeom>
          </p:spPr>
        </p:pic>
        <p:sp>
          <p:nvSpPr>
            <p:cNvPr id="57" name="Rectangle 56"/>
            <p:cNvSpPr/>
            <p:nvPr/>
          </p:nvSpPr>
          <p:spPr>
            <a:xfrm>
              <a:off x="2507105" y="5535029"/>
              <a:ext cx="4079225" cy="229668"/>
            </a:xfrm>
            <a:prstGeom prst="rect">
              <a:avLst/>
            </a:prstGeom>
            <a:solidFill>
              <a:srgbClr val="AD7271">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31" name="Connecteur droit 279"/>
            <p:cNvCxnSpPr>
              <a:cxnSpLocks noChangeAspect="1"/>
            </p:cNvCxnSpPr>
            <p:nvPr/>
          </p:nvCxnSpPr>
          <p:spPr>
            <a:xfrm rot="2820000">
              <a:off x="3204404" y="5097889"/>
              <a:ext cx="613010" cy="581163"/>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Connecteur droit 279"/>
            <p:cNvCxnSpPr>
              <a:cxnSpLocks noChangeAspect="1"/>
            </p:cNvCxnSpPr>
            <p:nvPr/>
          </p:nvCxnSpPr>
          <p:spPr>
            <a:xfrm rot="2880000">
              <a:off x="4243635" y="5537246"/>
              <a:ext cx="326982" cy="309999"/>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Connecteur droit 279"/>
            <p:cNvCxnSpPr>
              <a:cxnSpLocks noChangeAspect="1"/>
            </p:cNvCxnSpPr>
            <p:nvPr/>
          </p:nvCxnSpPr>
          <p:spPr>
            <a:xfrm rot="2820000">
              <a:off x="5170303" y="4857853"/>
              <a:ext cx="858212" cy="813628"/>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638130" y="2493377"/>
            <a:ext cx="1592941" cy="2055613"/>
            <a:chOff x="3326840" y="3324502"/>
            <a:chExt cx="2123921" cy="2740817"/>
          </a:xfrm>
        </p:grpSpPr>
        <p:grpSp>
          <p:nvGrpSpPr>
            <p:cNvPr id="6" name="Group 5"/>
            <p:cNvGrpSpPr/>
            <p:nvPr/>
          </p:nvGrpSpPr>
          <p:grpSpPr>
            <a:xfrm>
              <a:off x="3326840" y="3324502"/>
              <a:ext cx="2123921" cy="2732066"/>
              <a:chOff x="3326840" y="3324502"/>
              <a:chExt cx="2123921" cy="2732066"/>
            </a:xfrm>
          </p:grpSpPr>
          <p:sp>
            <p:nvSpPr>
              <p:cNvPr id="118" name="Cross 117"/>
              <p:cNvSpPr/>
              <p:nvPr/>
            </p:nvSpPr>
            <p:spPr>
              <a:xfrm rot="2700000">
                <a:off x="3326840" y="5696568"/>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9" name="Cross 118"/>
              <p:cNvSpPr/>
              <p:nvPr/>
            </p:nvSpPr>
            <p:spPr>
              <a:xfrm rot="2700000">
                <a:off x="3344336" y="4719563"/>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0" name="Cross 119"/>
              <p:cNvSpPr/>
              <p:nvPr/>
            </p:nvSpPr>
            <p:spPr>
              <a:xfrm rot="2700000">
                <a:off x="4032497" y="4151874"/>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1" name="Cross 120"/>
              <p:cNvSpPr/>
              <p:nvPr/>
            </p:nvSpPr>
            <p:spPr>
              <a:xfrm rot="2700000">
                <a:off x="4328904" y="4030791"/>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2" name="Cross 121"/>
              <p:cNvSpPr/>
              <p:nvPr/>
            </p:nvSpPr>
            <p:spPr>
              <a:xfrm rot="2700000">
                <a:off x="4585662" y="3739919"/>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3" name="Cross 122"/>
              <p:cNvSpPr/>
              <p:nvPr/>
            </p:nvSpPr>
            <p:spPr>
              <a:xfrm rot="2700000">
                <a:off x="5090761" y="3761689"/>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4" name="Cross 123"/>
              <p:cNvSpPr/>
              <p:nvPr/>
            </p:nvSpPr>
            <p:spPr>
              <a:xfrm rot="2700000">
                <a:off x="3667603" y="3324502"/>
                <a:ext cx="720000" cy="72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26" name="Cross 125"/>
            <p:cNvSpPr/>
            <p:nvPr/>
          </p:nvSpPr>
          <p:spPr>
            <a:xfrm rot="2700000">
              <a:off x="4224573" y="5705319"/>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7" name="Cross 126"/>
            <p:cNvSpPr/>
            <p:nvPr/>
          </p:nvSpPr>
          <p:spPr>
            <a:xfrm rot="2700000">
              <a:off x="4236747" y="4487176"/>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8" name="Cross 127"/>
            <p:cNvSpPr/>
            <p:nvPr/>
          </p:nvSpPr>
          <p:spPr>
            <a:xfrm rot="2700000">
              <a:off x="4598206" y="4468732"/>
              <a:ext cx="360000" cy="360000"/>
            </a:xfrm>
            <a:prstGeom prst="plus">
              <a:avLst>
                <a:gd name="adj" fmla="val 3709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30" name="Lightning Bolt 129"/>
          <p:cNvSpPr/>
          <p:nvPr/>
        </p:nvSpPr>
        <p:spPr>
          <a:xfrm rot="19746849">
            <a:off x="2247943" y="2884316"/>
            <a:ext cx="994172" cy="1314450"/>
          </a:xfrm>
          <a:prstGeom prst="lightningBolt">
            <a:avLst/>
          </a:prstGeom>
          <a:solidFill>
            <a:srgbClr val="FFFF00"/>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ln w="76200" cmpd="sng">
                <a:solidFill>
                  <a:schemeClr val="tx1"/>
                </a:solidFill>
              </a:ln>
            </a:endParaRPr>
          </a:p>
        </p:txBody>
      </p:sp>
      <p:sp>
        <p:nvSpPr>
          <p:cNvPr id="129" name="Title 1"/>
          <p:cNvSpPr txBox="1">
            <a:spLocks/>
          </p:cNvSpPr>
          <p:nvPr/>
        </p:nvSpPr>
        <p:spPr bwMode="auto">
          <a:xfrm>
            <a:off x="1454944" y="0"/>
            <a:ext cx="6172200" cy="39241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0" fontAlgn="base" hangingPunct="0">
              <a:spcBef>
                <a:spcPct val="0"/>
              </a:spcBef>
              <a:spcAft>
                <a:spcPct val="0"/>
              </a:spcAft>
              <a:defRPr lang="en-US" sz="2400" kern="1200" dirty="0">
                <a:solidFill>
                  <a:schemeClr val="bg2"/>
                </a:solidFill>
                <a:latin typeface="Arial" charset="0"/>
                <a:ea typeface="ＭＳ Ｐゴシック" pitchFamily="-111" charset="-128"/>
                <a:cs typeface="ＭＳ Ｐゴシック" charset="0"/>
              </a:defRPr>
            </a:lvl1pPr>
            <a:lvl2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US" altLang="en-US" sz="2100" dirty="0">
                <a:latin typeface="Candara" charset="0"/>
                <a:ea typeface="Candara" charset="0"/>
                <a:cs typeface="Candara" charset="0"/>
              </a:rPr>
              <a:t>La </a:t>
            </a:r>
            <a:r>
              <a:rPr lang="en-US" altLang="en-US" sz="2100" dirty="0" err="1">
                <a:latin typeface="Candara" charset="0"/>
                <a:ea typeface="Candara" charset="0"/>
                <a:cs typeface="Candara" charset="0"/>
              </a:rPr>
              <a:t>biologie</a:t>
            </a:r>
            <a:r>
              <a:rPr lang="en-US" altLang="en-US" sz="2100" dirty="0">
                <a:latin typeface="Candara" charset="0"/>
                <a:ea typeface="Candara" charset="0"/>
                <a:cs typeface="Candara" charset="0"/>
              </a:rPr>
              <a:t> des </a:t>
            </a:r>
            <a:r>
              <a:rPr lang="en-US" altLang="en-US" sz="2100" dirty="0" err="1">
                <a:latin typeface="Candara" charset="0"/>
                <a:ea typeface="Candara" charset="0"/>
                <a:cs typeface="Candara" charset="0"/>
              </a:rPr>
              <a:t>écosystèmes</a:t>
            </a:r>
            <a:endParaRPr lang="en-US" altLang="en-US" sz="2100" dirty="0">
              <a:solidFill>
                <a:srgbClr val="1F497D"/>
              </a:solidFill>
              <a:latin typeface="Candara" charset="0"/>
              <a:ea typeface="Candara" charset="0"/>
              <a:cs typeface="Candara" charset="0"/>
            </a:endParaRPr>
          </a:p>
        </p:txBody>
      </p:sp>
      <p:sp>
        <p:nvSpPr>
          <p:cNvPr id="131" name="TextBox 50"/>
          <p:cNvSpPr txBox="1">
            <a:spLocks noChangeArrowheads="1"/>
          </p:cNvSpPr>
          <p:nvPr/>
        </p:nvSpPr>
        <p:spPr bwMode="auto">
          <a:xfrm>
            <a:off x="2181173" y="1064043"/>
            <a:ext cx="522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chemeClr val="bg1"/>
                </a:solidFill>
                <a:latin typeface="Gill Sans" charset="0"/>
              </a:rPr>
              <a:t>ADN</a:t>
            </a:r>
          </a:p>
        </p:txBody>
      </p:sp>
      <p:sp>
        <p:nvSpPr>
          <p:cNvPr id="132" name="TextBox 72"/>
          <p:cNvSpPr txBox="1">
            <a:spLocks noChangeArrowheads="1"/>
          </p:cNvSpPr>
          <p:nvPr/>
        </p:nvSpPr>
        <p:spPr bwMode="auto">
          <a:xfrm>
            <a:off x="3688078" y="1064043"/>
            <a:ext cx="5004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rgbClr val="000000"/>
                </a:solidFill>
                <a:latin typeface="Gill Sans" charset="0"/>
              </a:rPr>
              <a:t>ARN</a:t>
            </a:r>
          </a:p>
        </p:txBody>
      </p:sp>
      <p:sp>
        <p:nvSpPr>
          <p:cNvPr id="133" name="TextBox 73"/>
          <p:cNvSpPr txBox="1">
            <a:spLocks noChangeArrowheads="1"/>
          </p:cNvSpPr>
          <p:nvPr/>
        </p:nvSpPr>
        <p:spPr bwMode="auto">
          <a:xfrm>
            <a:off x="5228982" y="1064043"/>
            <a:ext cx="7130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protéine</a:t>
            </a:r>
            <a:endParaRPr lang="en-US" altLang="en-US" sz="1200" dirty="0">
              <a:solidFill>
                <a:srgbClr val="000000"/>
              </a:solidFill>
              <a:latin typeface="Gill Sans" charset="0"/>
            </a:endParaRPr>
          </a:p>
        </p:txBody>
      </p:sp>
      <p:sp>
        <p:nvSpPr>
          <p:cNvPr id="134" name="TextBox 74"/>
          <p:cNvSpPr txBox="1">
            <a:spLocks noChangeArrowheads="1"/>
          </p:cNvSpPr>
          <p:nvPr/>
        </p:nvSpPr>
        <p:spPr bwMode="auto">
          <a:xfrm>
            <a:off x="6995711" y="1064043"/>
            <a:ext cx="9076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métabolites</a:t>
            </a:r>
            <a:endParaRPr lang="en-US" altLang="en-US" sz="1200" dirty="0">
              <a:solidFill>
                <a:srgbClr val="000000"/>
              </a:solidFill>
              <a:latin typeface="Gill Sans" charset="0"/>
            </a:endParaRPr>
          </a:p>
        </p:txBody>
      </p:sp>
      <p:sp>
        <p:nvSpPr>
          <p:cNvPr id="137" name="TextBox 75">
            <a:extLst>
              <a:ext uri="{FF2B5EF4-FFF2-40B4-BE49-F238E27FC236}">
                <a16:creationId xmlns:a16="http://schemas.microsoft.com/office/drawing/2014/main" id="{0BA59F86-1E41-7E49-B89B-3902EA911F8C}"/>
              </a:ext>
            </a:extLst>
          </p:cNvPr>
          <p:cNvSpPr txBox="1">
            <a:spLocks noChangeArrowheads="1"/>
          </p:cNvSpPr>
          <p:nvPr/>
        </p:nvSpPr>
        <p:spPr bwMode="auto">
          <a:xfrm>
            <a:off x="1143000" y="1414820"/>
            <a:ext cx="699271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350" i="1" dirty="0">
                <a:latin typeface="Gill Sans" charset="0"/>
              </a:rPr>
              <a:t>meta-</a:t>
            </a:r>
            <a:r>
              <a:rPr lang="en-US" altLang="en-US" sz="1350" i="1" dirty="0" err="1">
                <a:latin typeface="Gill Sans" charset="0"/>
              </a:rPr>
              <a:t>génomique</a:t>
            </a:r>
            <a:r>
              <a:rPr lang="en-US" altLang="en-US" sz="1350" i="1" dirty="0">
                <a:latin typeface="Gill Sans" charset="0"/>
              </a:rPr>
              <a:t>	  meta-</a:t>
            </a:r>
            <a:r>
              <a:rPr lang="en-US" altLang="en-US" sz="1350" i="1" dirty="0" err="1">
                <a:latin typeface="Gill Sans" charset="0"/>
              </a:rPr>
              <a:t>transcriptomique</a:t>
            </a:r>
            <a:r>
              <a:rPr lang="en-US" altLang="en-US" sz="1350" i="1" dirty="0">
                <a:latin typeface="Gill Sans" charset="0"/>
              </a:rPr>
              <a:t>     meta-</a:t>
            </a:r>
            <a:r>
              <a:rPr lang="en-US" altLang="en-US" sz="1350" i="1" dirty="0" err="1">
                <a:latin typeface="Gill Sans" charset="0"/>
              </a:rPr>
              <a:t>protéomique</a:t>
            </a:r>
            <a:r>
              <a:rPr lang="en-US" altLang="en-US" sz="1350" i="1" dirty="0">
                <a:latin typeface="Gill Sans" charset="0"/>
              </a:rPr>
              <a:t>     meta-</a:t>
            </a:r>
            <a:r>
              <a:rPr lang="en-US" altLang="en-US" sz="1350" i="1" dirty="0" err="1">
                <a:latin typeface="Gill Sans" charset="0"/>
              </a:rPr>
              <a:t>métabolomique</a:t>
            </a:r>
            <a:endParaRPr lang="en-US" altLang="en-US" sz="1350" i="1" dirty="0">
              <a:latin typeface="Gill Sans" charset="0"/>
            </a:endParaRPr>
          </a:p>
        </p:txBody>
      </p:sp>
      <p:sp>
        <p:nvSpPr>
          <p:cNvPr id="112" name="TextBox 7">
            <a:extLst>
              <a:ext uri="{FF2B5EF4-FFF2-40B4-BE49-F238E27FC236}">
                <a16:creationId xmlns:a16="http://schemas.microsoft.com/office/drawing/2014/main" id="{C4CBF036-022B-9643-AD8B-CD7ECEF5794F}"/>
              </a:ext>
            </a:extLst>
          </p:cNvPr>
          <p:cNvSpPr txBox="1">
            <a:spLocks noChangeArrowheads="1"/>
          </p:cNvSpPr>
          <p:nvPr/>
        </p:nvSpPr>
        <p:spPr bwMode="auto">
          <a:xfrm>
            <a:off x="3257550" y="4896159"/>
            <a:ext cx="5886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eaLnBrk="1" hangingPunct="1">
              <a:spcBef>
                <a:spcPct val="0"/>
              </a:spcBef>
              <a:buFontTx/>
              <a:buNone/>
            </a:pPr>
            <a:r>
              <a:rPr lang="en-US" altLang="en-US" sz="1200" dirty="0">
                <a:solidFill>
                  <a:schemeClr val="bg1"/>
                </a:solidFill>
              </a:rPr>
              <a:t>Muller</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(2018) </a:t>
            </a:r>
            <a:r>
              <a:rPr lang="en-US" altLang="en-US" sz="1200" i="1" dirty="0">
                <a:solidFill>
                  <a:schemeClr val="bg1"/>
                </a:solidFill>
              </a:rPr>
              <a:t>Current Opinion in Systems Biology </a:t>
            </a:r>
            <a:r>
              <a:rPr lang="en-US" altLang="en-US" sz="1200" b="1" dirty="0">
                <a:solidFill>
                  <a:schemeClr val="bg1"/>
                </a:solidFill>
              </a:rPr>
              <a:t>8</a:t>
            </a:r>
            <a:r>
              <a:rPr lang="en-US" altLang="en-US" sz="1200" dirty="0">
                <a:solidFill>
                  <a:schemeClr val="bg1"/>
                </a:solidFill>
              </a:rPr>
              <a:t>:73-80.</a:t>
            </a:r>
          </a:p>
        </p:txBody>
      </p:sp>
    </p:spTree>
    <p:extLst>
      <p:ext uri="{BB962C8B-B14F-4D97-AF65-F5344CB8AC3E}">
        <p14:creationId xmlns:p14="http://schemas.microsoft.com/office/powerpoint/2010/main" val="459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25BC6D2-D882-2244-B31F-254FCFE2D505}"/>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cxnSp>
        <p:nvCxnSpPr>
          <p:cNvPr id="11304" name="Straight Arrow Connector 45"/>
          <p:cNvCxnSpPr>
            <a:cxnSpLocks noChangeShapeType="1"/>
          </p:cNvCxnSpPr>
          <p:nvPr/>
        </p:nvCxnSpPr>
        <p:spPr bwMode="auto">
          <a:xfrm>
            <a:off x="2800259"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11305" name="Straight Arrow Connector 46"/>
          <p:cNvCxnSpPr>
            <a:cxnSpLocks noChangeShapeType="1"/>
          </p:cNvCxnSpPr>
          <p:nvPr/>
        </p:nvCxnSpPr>
        <p:spPr bwMode="auto">
          <a:xfrm>
            <a:off x="4324164"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11306" name="Curved Right Arrow 48"/>
          <p:cNvSpPr>
            <a:spLocks noChangeArrowheads="1"/>
          </p:cNvSpPr>
          <p:nvPr/>
        </p:nvSpPr>
        <p:spPr bwMode="auto">
          <a:xfrm>
            <a:off x="5724251" y="677643"/>
            <a:ext cx="285732" cy="400295"/>
          </a:xfrm>
          <a:prstGeom prst="curvedRightArrow">
            <a:avLst>
              <a:gd name="adj1" fmla="val 25006"/>
              <a:gd name="adj2" fmla="val 49998"/>
              <a:gd name="adj3" fmla="val 25000"/>
            </a:avLst>
          </a:prstGeom>
          <a:solidFill>
            <a:schemeClr val="bg1"/>
          </a:solidFill>
          <a:ln w="9525">
            <a:solidFill>
              <a:schemeClr val="bg1"/>
            </a:solidFill>
            <a:round/>
            <a:headEnd/>
            <a:tailEnd/>
          </a:ln>
        </p:spPr>
        <p:txBody>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defTabSz="685800">
              <a:spcBef>
                <a:spcPct val="0"/>
              </a:spcBef>
              <a:buNone/>
            </a:pPr>
            <a:endParaRPr lang="en-US" altLang="en-US" sz="1800">
              <a:solidFill>
                <a:schemeClr val="tx1"/>
              </a:solidFill>
            </a:endParaRPr>
          </a:p>
        </p:txBody>
      </p:sp>
      <p:pic>
        <p:nvPicPr>
          <p:cNvPr id="52" name="Picture 51" descr="organs.pn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21434420">
            <a:off x="4486189" y="295283"/>
            <a:ext cx="1312271" cy="1073514"/>
          </a:xfrm>
          <a:prstGeom prst="rect">
            <a:avLst/>
          </a:prstGeom>
        </p:spPr>
      </p:pic>
      <p:pic>
        <p:nvPicPr>
          <p:cNvPr id="60" name="Picture 59" descr="organs.pn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16200000">
            <a:off x="1422845" y="360796"/>
            <a:ext cx="1242594" cy="1006979"/>
          </a:xfrm>
          <a:prstGeom prst="rect">
            <a:avLst/>
          </a:prstGeom>
        </p:spPr>
      </p:pic>
      <p:pic>
        <p:nvPicPr>
          <p:cNvPr id="61" name="Picture 60" descr="organs.png"/>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rot="16200000">
            <a:off x="3100593" y="476800"/>
            <a:ext cx="1069204" cy="909633"/>
          </a:xfrm>
          <a:prstGeom prst="rect">
            <a:avLst/>
          </a:prstGeom>
        </p:spPr>
      </p:pic>
      <p:pic>
        <p:nvPicPr>
          <p:cNvPr id="2" name="Picture 1" descr="metabolites.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50731" y="175262"/>
            <a:ext cx="1356186" cy="775603"/>
          </a:xfrm>
          <a:prstGeom prst="rect">
            <a:avLst/>
          </a:prstGeom>
        </p:spPr>
      </p:pic>
      <p:pic>
        <p:nvPicPr>
          <p:cNvPr id="55" name="Picture 54" descr="metabolites.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889662" y="824012"/>
            <a:ext cx="1356186" cy="697084"/>
          </a:xfrm>
          <a:prstGeom prst="rect">
            <a:avLst/>
          </a:prstGeom>
        </p:spPr>
      </p:pic>
      <p:grpSp>
        <p:nvGrpSpPr>
          <p:cNvPr id="11264" name="Group 11263"/>
          <p:cNvGrpSpPr/>
          <p:nvPr/>
        </p:nvGrpSpPr>
        <p:grpSpPr>
          <a:xfrm>
            <a:off x="1225204" y="1711954"/>
            <a:ext cx="6575771" cy="2490223"/>
            <a:chOff x="109605" y="2282605"/>
            <a:chExt cx="8767695" cy="3320297"/>
          </a:xfrm>
        </p:grpSpPr>
        <p:sp>
          <p:nvSpPr>
            <p:cNvPr id="87" name="Isosceles Triangle 86"/>
            <p:cNvSpPr/>
            <p:nvPr/>
          </p:nvSpPr>
          <p:spPr>
            <a:xfrm flipV="1">
              <a:off x="109605" y="2282605"/>
              <a:ext cx="8767695" cy="605386"/>
            </a:xfrm>
            <a:prstGeom prst="triangle">
              <a:avLst/>
            </a:prstGeom>
            <a:gradFill flip="none" rotWithShape="1">
              <a:gsLst>
                <a:gs pos="0">
                  <a:srgbClr val="FF0000"/>
                </a:gs>
                <a:gs pos="100000">
                  <a:srgbClr val="FFFFFF"/>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nvGrpSpPr>
            <p:cNvPr id="59" name="Group 58"/>
            <p:cNvGrpSpPr/>
            <p:nvPr/>
          </p:nvGrpSpPr>
          <p:grpSpPr>
            <a:xfrm>
              <a:off x="3995463" y="3068505"/>
              <a:ext cx="4032001" cy="2534397"/>
              <a:chOff x="3995463" y="3068505"/>
              <a:chExt cx="4032001" cy="2534397"/>
            </a:xfrm>
          </p:grpSpPr>
          <p:pic>
            <p:nvPicPr>
              <p:cNvPr id="193" name="Picture 192" descr="three_big_bacteria.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470410" y="3068505"/>
                <a:ext cx="1961518" cy="1497796"/>
              </a:xfrm>
              <a:prstGeom prst="rect">
                <a:avLst/>
              </a:prstGeom>
            </p:spPr>
          </p:pic>
          <p:pic>
            <p:nvPicPr>
              <p:cNvPr id="198" name="Picture 197" descr="three_big_bacteria.png"/>
              <p:cNvPicPr>
                <a:picLocks noChangeAspect="1"/>
              </p:cNvPicPr>
              <p:nvPr/>
            </p:nvPicPr>
            <p:blipFill rotWithShape="1">
              <a:blip r:embed="rId12" cstate="screen">
                <a:duotone>
                  <a:prstClr val="black"/>
                  <a:schemeClr val="accent6">
                    <a:tint val="45000"/>
                    <a:satMod val="400000"/>
                  </a:schemeClr>
                </a:duotone>
                <a:extLst>
                  <a:ext uri="{28A0092B-C50C-407E-A947-70E740481C1C}">
                    <a14:useLocalDpi xmlns:a14="http://schemas.microsoft.com/office/drawing/2010/main"/>
                  </a:ext>
                </a:extLst>
              </a:blip>
              <a:srcRect b="-2"/>
              <a:stretch/>
            </p:blipFill>
            <p:spPr>
              <a:xfrm>
                <a:off x="3995463" y="4294854"/>
                <a:ext cx="1689578" cy="1308048"/>
              </a:xfrm>
              <a:prstGeom prst="rect">
                <a:avLst/>
              </a:prstGeom>
            </p:spPr>
          </p:pic>
          <p:sp>
            <p:nvSpPr>
              <p:cNvPr id="80" name="TextBox 79"/>
              <p:cNvSpPr txBox="1">
                <a:spLocks noChangeArrowheads="1"/>
              </p:cNvSpPr>
              <p:nvPr/>
            </p:nvSpPr>
            <p:spPr bwMode="auto">
              <a:xfrm>
                <a:off x="5651739" y="4587083"/>
                <a:ext cx="1952671" cy="8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E46D2D"/>
                  </a:solidFill>
                  <a:latin typeface="Gill Sans" charset="0"/>
                </a:endParaRPr>
              </a:p>
              <a:p>
                <a:pPr eaLnBrk="1" hangingPunct="1">
                  <a:spcBef>
                    <a:spcPct val="0"/>
                  </a:spcBef>
                  <a:buFontTx/>
                  <a:buNone/>
                </a:pPr>
                <a:r>
                  <a:rPr lang="en-US" altLang="en-US" sz="1800" dirty="0">
                    <a:solidFill>
                      <a:srgbClr val="E46D2D"/>
                    </a:solidFill>
                    <a:latin typeface="Gill Sans" charset="0"/>
                  </a:rPr>
                  <a:t>Population  C</a:t>
                </a:r>
              </a:p>
            </p:txBody>
          </p:sp>
          <p:grpSp>
            <p:nvGrpSpPr>
              <p:cNvPr id="11" name="Group 10"/>
              <p:cNvGrpSpPr>
                <a:grpSpLocks/>
              </p:cNvGrpSpPr>
              <p:nvPr/>
            </p:nvGrpSpPr>
            <p:grpSpPr bwMode="auto">
              <a:xfrm>
                <a:off x="6119676" y="3539598"/>
                <a:ext cx="1907788" cy="861774"/>
                <a:chOff x="6753687" y="3527745"/>
                <a:chExt cx="1906492" cy="860891"/>
              </a:xfrm>
            </p:grpSpPr>
            <p:sp>
              <p:nvSpPr>
                <p:cNvPr id="11297" name="TextBox 80"/>
                <p:cNvSpPr txBox="1">
                  <a:spLocks noChangeArrowheads="1"/>
                </p:cNvSpPr>
                <p:nvPr/>
              </p:nvSpPr>
              <p:spPr bwMode="auto">
                <a:xfrm>
                  <a:off x="6753687" y="3527745"/>
                  <a:ext cx="1906492" cy="860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2D6503"/>
                    </a:solidFill>
                    <a:latin typeface="Gill Sans" charset="0"/>
                  </a:endParaRPr>
                </a:p>
                <a:p>
                  <a:pPr eaLnBrk="1" hangingPunct="1">
                    <a:spcBef>
                      <a:spcPct val="0"/>
                    </a:spcBef>
                    <a:buFontTx/>
                    <a:buNone/>
                  </a:pPr>
                  <a:r>
                    <a:rPr lang="en-US" altLang="en-US" sz="1800" dirty="0">
                      <a:solidFill>
                        <a:srgbClr val="2D6503"/>
                      </a:solidFill>
                      <a:latin typeface="Gill Sans" charset="0"/>
                    </a:rPr>
                    <a:t>Population  B</a:t>
                  </a:r>
                </a:p>
              </p:txBody>
            </p:sp>
            <p:sp>
              <p:nvSpPr>
                <p:cNvPr id="54" name="Oval 53"/>
                <p:cNvSpPr/>
                <p:nvPr/>
              </p:nvSpPr>
              <p:spPr>
                <a:xfrm>
                  <a:off x="8235336" y="3959102"/>
                  <a:ext cx="360118" cy="359993"/>
                </a:xfrm>
                <a:prstGeom prst="ellipse">
                  <a:avLst/>
                </a:prstGeom>
                <a:noFill/>
                <a:ln w="28575" cmpd="sng">
                  <a:solidFill>
                    <a:srgbClr val="2D650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56" name="Oval 55"/>
              <p:cNvSpPr/>
              <p:nvPr/>
            </p:nvSpPr>
            <p:spPr>
              <a:xfrm>
                <a:off x="7171045" y="5009358"/>
                <a:ext cx="358775" cy="358775"/>
              </a:xfrm>
              <a:prstGeom prst="ellipse">
                <a:avLst/>
              </a:prstGeom>
              <a:noFill/>
              <a:ln w="28575" cmpd="sng">
                <a:solidFill>
                  <a:srgbClr val="E46D2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cxnSp>
            <p:nvCxnSpPr>
              <p:cNvPr id="181" name="Connecteur droit 275"/>
              <p:cNvCxnSpPr>
                <a:cxnSpLocks noChangeAspect="1"/>
              </p:cNvCxnSpPr>
              <p:nvPr/>
            </p:nvCxnSpPr>
            <p:spPr>
              <a:xfrm flipH="1">
                <a:off x="5583597" y="3889513"/>
                <a:ext cx="2424" cy="238805"/>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Losange 302"/>
              <p:cNvSpPr>
                <a:spLocks noChangeAspect="1"/>
              </p:cNvSpPr>
              <p:nvPr/>
            </p:nvSpPr>
            <p:spPr>
              <a:xfrm>
                <a:off x="5529076" y="3869504"/>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1" name="Losange 302"/>
              <p:cNvSpPr>
                <a:spLocks noChangeAspect="1"/>
              </p:cNvSpPr>
              <p:nvPr/>
            </p:nvSpPr>
            <p:spPr>
              <a:xfrm>
                <a:off x="5215110"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2" name="Losange 302"/>
              <p:cNvSpPr>
                <a:spLocks noChangeAspect="1"/>
              </p:cNvSpPr>
              <p:nvPr/>
            </p:nvSpPr>
            <p:spPr>
              <a:xfrm>
                <a:off x="5524186"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23" name="Connecteur droit 296"/>
              <p:cNvCxnSpPr>
                <a:cxnSpLocks noChangeAspect="1"/>
              </p:cNvCxnSpPr>
              <p:nvPr/>
            </p:nvCxnSpPr>
            <p:spPr>
              <a:xfrm flipH="1">
                <a:off x="5305111" y="4105646"/>
                <a:ext cx="327245" cy="7989"/>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Losange 305"/>
              <p:cNvSpPr>
                <a:spLocks noChangeAspect="1"/>
              </p:cNvSpPr>
              <p:nvPr/>
            </p:nvSpPr>
            <p:spPr>
              <a:xfrm>
                <a:off x="4563674" y="4722057"/>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43" name="Losange 305"/>
              <p:cNvSpPr>
                <a:spLocks noChangeAspect="1"/>
              </p:cNvSpPr>
              <p:nvPr/>
            </p:nvSpPr>
            <p:spPr>
              <a:xfrm>
                <a:off x="4713343" y="4572895"/>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48" name="Connecteur droit 279"/>
              <p:cNvCxnSpPr>
                <a:cxnSpLocks noChangeAspect="1"/>
              </p:cNvCxnSpPr>
              <p:nvPr/>
            </p:nvCxnSpPr>
            <p:spPr>
              <a:xfrm flipV="1">
                <a:off x="4638317" y="4641714"/>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6" name="Losange 305"/>
              <p:cNvSpPr>
                <a:spLocks noChangeAspect="1"/>
              </p:cNvSpPr>
              <p:nvPr/>
            </p:nvSpPr>
            <p:spPr>
              <a:xfrm>
                <a:off x="4776855" y="4906822"/>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60" name="Connecteur droit 296"/>
              <p:cNvCxnSpPr>
                <a:cxnSpLocks noChangeAspect="1"/>
              </p:cNvCxnSpPr>
              <p:nvPr/>
            </p:nvCxnSpPr>
            <p:spPr>
              <a:xfrm flipH="1" flipV="1">
                <a:off x="4634699" y="4788102"/>
                <a:ext cx="220191" cy="19509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9" name="Losange 305"/>
              <p:cNvSpPr>
                <a:spLocks noChangeAspect="1"/>
              </p:cNvSpPr>
              <p:nvPr/>
            </p:nvSpPr>
            <p:spPr>
              <a:xfrm>
                <a:off x="4606379" y="5068909"/>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90" name="Connecteur droit 279"/>
              <p:cNvCxnSpPr>
                <a:cxnSpLocks noChangeAspect="1"/>
              </p:cNvCxnSpPr>
              <p:nvPr/>
            </p:nvCxnSpPr>
            <p:spPr>
              <a:xfrm flipH="1" flipV="1">
                <a:off x="4848681" y="4971508"/>
                <a:ext cx="276466" cy="253658"/>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1" name="Losange 305"/>
              <p:cNvSpPr>
                <a:spLocks noChangeAspect="1"/>
              </p:cNvSpPr>
              <p:nvPr/>
            </p:nvSpPr>
            <p:spPr>
              <a:xfrm>
                <a:off x="5024996" y="5161340"/>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8" name="Connecteur droit 279"/>
              <p:cNvCxnSpPr>
                <a:cxnSpLocks noChangeAspect="1"/>
              </p:cNvCxnSpPr>
              <p:nvPr/>
            </p:nvCxnSpPr>
            <p:spPr>
              <a:xfrm flipV="1">
                <a:off x="4700489" y="4976930"/>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1265" name="Group 11264"/>
          <p:cNvGrpSpPr/>
          <p:nvPr/>
        </p:nvGrpSpPr>
        <p:grpSpPr>
          <a:xfrm>
            <a:off x="2139550" y="3101334"/>
            <a:ext cx="4081577" cy="1775324"/>
            <a:chOff x="1328732" y="4135111"/>
            <a:chExt cx="5442103" cy="2367098"/>
          </a:xfrm>
        </p:grpSpPr>
        <p:sp>
          <p:nvSpPr>
            <p:cNvPr id="174" name="TextBox 173"/>
            <p:cNvSpPr txBox="1">
              <a:spLocks noChangeArrowheads="1"/>
            </p:cNvSpPr>
            <p:nvPr/>
          </p:nvSpPr>
          <p:spPr bwMode="auto">
            <a:xfrm>
              <a:off x="1328732" y="6009766"/>
              <a:ext cx="121443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800">
                  <a:solidFill>
                    <a:srgbClr val="5E302F"/>
                  </a:solidFill>
                  <a:latin typeface="Gill Sans" charset="0"/>
                </a:rPr>
                <a:t>Humain</a:t>
              </a:r>
              <a:endParaRPr lang="en-US" altLang="en-US" sz="1800" dirty="0">
                <a:solidFill>
                  <a:srgbClr val="5E302F"/>
                </a:solidFill>
                <a:latin typeface="Gill Sans" charset="0"/>
              </a:endParaRPr>
            </a:p>
          </p:txBody>
        </p:sp>
        <p:sp>
          <p:nvSpPr>
            <p:cNvPr id="165" name="Losange 302"/>
            <p:cNvSpPr>
              <a:spLocks noChangeAspect="1"/>
            </p:cNvSpPr>
            <p:nvPr/>
          </p:nvSpPr>
          <p:spPr>
            <a:xfrm rot="11075372">
              <a:off x="5149833" y="4413208"/>
              <a:ext cx="251998" cy="251998"/>
            </a:xfrm>
            <a:prstGeom prst="diamond">
              <a:avLst/>
            </a:prstGeom>
            <a:gradFill>
              <a:gsLst>
                <a:gs pos="0">
                  <a:srgbClr val="E46D2D"/>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pic>
          <p:nvPicPr>
            <p:cNvPr id="200" name="Picture 199"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127260" y="5505502"/>
              <a:ext cx="812267" cy="949300"/>
            </a:xfrm>
            <a:prstGeom prst="rect">
              <a:avLst/>
            </a:prstGeom>
          </p:spPr>
        </p:pic>
        <p:cxnSp>
          <p:nvCxnSpPr>
            <p:cNvPr id="226" name="Connecteur droit 279"/>
            <p:cNvCxnSpPr>
              <a:cxnSpLocks noChangeAspect="1"/>
            </p:cNvCxnSpPr>
            <p:nvPr/>
          </p:nvCxnSpPr>
          <p:spPr>
            <a:xfrm flipH="1" flipV="1">
              <a:off x="5262423" y="4135111"/>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Connecteur droit 279"/>
            <p:cNvCxnSpPr>
              <a:cxnSpLocks noChangeAspect="1"/>
            </p:cNvCxnSpPr>
            <p:nvPr/>
          </p:nvCxnSpPr>
          <p:spPr>
            <a:xfrm flipV="1">
              <a:off x="4876489" y="4602527"/>
              <a:ext cx="371646" cy="332872"/>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Connecteur droit 279"/>
            <p:cNvCxnSpPr>
              <a:cxnSpLocks noChangeAspect="1"/>
            </p:cNvCxnSpPr>
            <p:nvPr/>
          </p:nvCxnSpPr>
          <p:spPr>
            <a:xfrm rot="5400000">
              <a:off x="4443271" y="5106716"/>
              <a:ext cx="260241" cy="258214"/>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9" name="Losange 302"/>
            <p:cNvSpPr>
              <a:spLocks noChangeAspect="1"/>
            </p:cNvSpPr>
            <p:nvPr/>
          </p:nvSpPr>
          <p:spPr>
            <a:xfrm rot="10800000">
              <a:off x="5473864" y="4473138"/>
              <a:ext cx="251998" cy="251998"/>
            </a:xfrm>
            <a:prstGeom prst="diamond">
              <a:avLst/>
            </a:prstGeom>
            <a:gradFill>
              <a:gsLst>
                <a:gs pos="0">
                  <a:srgbClr val="AD7271"/>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30" name="Connecteur droit 279"/>
            <p:cNvCxnSpPr>
              <a:cxnSpLocks noChangeAspect="1"/>
            </p:cNvCxnSpPr>
            <p:nvPr/>
          </p:nvCxnSpPr>
          <p:spPr>
            <a:xfrm flipH="1" flipV="1">
              <a:off x="5591567" y="4173658"/>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946306" y="5515372"/>
              <a:ext cx="812267" cy="949300"/>
            </a:xfrm>
            <a:prstGeom prst="rect">
              <a:avLst/>
            </a:prstGeom>
          </p:spPr>
        </p:pic>
        <p:pic>
          <p:nvPicPr>
            <p:cNvPr id="175" name="Picture 174"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356322" y="5529191"/>
              <a:ext cx="812267" cy="949300"/>
            </a:xfrm>
            <a:prstGeom prst="rect">
              <a:avLst/>
            </a:prstGeom>
          </p:spPr>
        </p:pic>
        <p:pic>
          <p:nvPicPr>
            <p:cNvPr id="176" name="Picture 175"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753286" y="5531743"/>
              <a:ext cx="812267" cy="949300"/>
            </a:xfrm>
            <a:prstGeom prst="rect">
              <a:avLst/>
            </a:prstGeom>
          </p:spPr>
        </p:pic>
        <p:pic>
          <p:nvPicPr>
            <p:cNvPr id="177" name="Picture 176"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534982" y="5512862"/>
              <a:ext cx="812267" cy="949300"/>
            </a:xfrm>
            <a:prstGeom prst="rect">
              <a:avLst/>
            </a:prstGeom>
          </p:spPr>
        </p:pic>
        <p:pic>
          <p:nvPicPr>
            <p:cNvPr id="178" name="Picture 177"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55538" y="5522130"/>
              <a:ext cx="812267" cy="949300"/>
            </a:xfrm>
            <a:prstGeom prst="rect">
              <a:avLst/>
            </a:prstGeom>
          </p:spPr>
        </p:pic>
        <p:pic>
          <p:nvPicPr>
            <p:cNvPr id="199" name="Picture 198"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567809" y="5528118"/>
              <a:ext cx="812267" cy="949300"/>
            </a:xfrm>
            <a:prstGeom prst="rect">
              <a:avLst/>
            </a:prstGeom>
          </p:spPr>
        </p:pic>
        <p:pic>
          <p:nvPicPr>
            <p:cNvPr id="228" name="Picture 227"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714857" y="5499167"/>
              <a:ext cx="812267" cy="949300"/>
            </a:xfrm>
            <a:prstGeom prst="rect">
              <a:avLst/>
            </a:prstGeom>
          </p:spPr>
        </p:pic>
        <p:sp>
          <p:nvSpPr>
            <p:cNvPr id="234" name="Losange 305"/>
            <p:cNvSpPr>
              <a:spLocks noChangeAspect="1"/>
            </p:cNvSpPr>
            <p:nvPr/>
          </p:nvSpPr>
          <p:spPr>
            <a:xfrm>
              <a:off x="5532916" y="5825450"/>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pic>
          <p:nvPicPr>
            <p:cNvPr id="240" name="Picture 239"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958568" y="5522130"/>
              <a:ext cx="812267" cy="949300"/>
            </a:xfrm>
            <a:prstGeom prst="rect">
              <a:avLst/>
            </a:prstGeom>
          </p:spPr>
        </p:pic>
        <p:pic>
          <p:nvPicPr>
            <p:cNvPr id="241" name="Picture 240"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301246" y="5495273"/>
              <a:ext cx="812267" cy="949300"/>
            </a:xfrm>
            <a:prstGeom prst="rect">
              <a:avLst/>
            </a:prstGeom>
          </p:spPr>
        </p:pic>
        <p:sp>
          <p:nvSpPr>
            <p:cNvPr id="57" name="Rectangle 56"/>
            <p:cNvSpPr/>
            <p:nvPr/>
          </p:nvSpPr>
          <p:spPr>
            <a:xfrm>
              <a:off x="2507105" y="5535029"/>
              <a:ext cx="4079225" cy="229668"/>
            </a:xfrm>
            <a:prstGeom prst="rect">
              <a:avLst/>
            </a:prstGeom>
            <a:solidFill>
              <a:srgbClr val="AD7271">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37" name="Connecteur droit 279"/>
            <p:cNvCxnSpPr>
              <a:cxnSpLocks noChangeAspect="1"/>
            </p:cNvCxnSpPr>
            <p:nvPr/>
          </p:nvCxnSpPr>
          <p:spPr>
            <a:xfrm rot="2820000">
              <a:off x="5170303" y="4857853"/>
              <a:ext cx="858212" cy="813628"/>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9" name="Losange 305"/>
          <p:cNvSpPr>
            <a:spLocks noChangeAspect="1"/>
          </p:cNvSpPr>
          <p:nvPr/>
        </p:nvSpPr>
        <p:spPr>
          <a:xfrm>
            <a:off x="4448015" y="3965711"/>
            <a:ext cx="94499" cy="944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grpSp>
        <p:nvGrpSpPr>
          <p:cNvPr id="4" name="Group 3"/>
          <p:cNvGrpSpPr/>
          <p:nvPr/>
        </p:nvGrpSpPr>
        <p:grpSpPr>
          <a:xfrm>
            <a:off x="1243290" y="1721363"/>
            <a:ext cx="3330923" cy="2441705"/>
            <a:chOff x="133719" y="2295151"/>
            <a:chExt cx="4441231" cy="3255606"/>
          </a:xfrm>
        </p:grpSpPr>
        <p:pic>
          <p:nvPicPr>
            <p:cNvPr id="130" name="Picture 129" descr="three_big_bacteria.png"/>
            <p:cNvPicPr>
              <a:picLocks noChangeAspect="1"/>
            </p:cNvPicPr>
            <p:nvPr/>
          </p:nvPicPr>
          <p:blipFill rotWithShape="1">
            <a:blip r:embed="rId14" cstate="screen">
              <a:extLst>
                <a:ext uri="{28A0092B-C50C-407E-A947-70E740481C1C}">
                  <a14:useLocalDpi xmlns:a14="http://schemas.microsoft.com/office/drawing/2010/main"/>
                </a:ext>
              </a:extLst>
            </a:blip>
            <a:srcRect b="-2"/>
            <a:stretch/>
          </p:blipFill>
          <p:spPr>
            <a:xfrm rot="16200000">
              <a:off x="1686925" y="2662731"/>
              <a:ext cx="3255606" cy="2520445"/>
            </a:xfrm>
            <a:prstGeom prst="rect">
              <a:avLst/>
            </a:prstGeom>
          </p:spPr>
        </p:pic>
        <p:sp>
          <p:nvSpPr>
            <p:cNvPr id="131" name="TextBox 80"/>
            <p:cNvSpPr txBox="1">
              <a:spLocks noChangeArrowheads="1"/>
            </p:cNvSpPr>
            <p:nvPr/>
          </p:nvSpPr>
          <p:spPr bwMode="auto">
            <a:xfrm>
              <a:off x="133719" y="3539600"/>
              <a:ext cx="1952671"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872416"/>
                </a:solidFill>
                <a:latin typeface="Gill Sans" charset="0"/>
              </a:endParaRPr>
            </a:p>
            <a:p>
              <a:pPr eaLnBrk="1" hangingPunct="1">
                <a:spcBef>
                  <a:spcPct val="0"/>
                </a:spcBef>
                <a:buFontTx/>
                <a:buNone/>
              </a:pPr>
              <a:r>
                <a:rPr lang="en-US" altLang="en-US" sz="1800" dirty="0">
                  <a:solidFill>
                    <a:srgbClr val="872416"/>
                  </a:solidFill>
                  <a:latin typeface="Gill Sans" charset="0"/>
                </a:rPr>
                <a:t>Population  X</a:t>
              </a:r>
            </a:p>
          </p:txBody>
        </p:sp>
        <p:sp>
          <p:nvSpPr>
            <p:cNvPr id="132" name="Oval 131"/>
            <p:cNvSpPr/>
            <p:nvPr/>
          </p:nvSpPr>
          <p:spPr bwMode="auto">
            <a:xfrm>
              <a:off x="1629438" y="3971400"/>
              <a:ext cx="360363" cy="360362"/>
            </a:xfrm>
            <a:prstGeom prst="ellipse">
              <a:avLst/>
            </a:prstGeom>
            <a:noFill/>
            <a:ln w="28575" cmpd="sng">
              <a:solidFill>
                <a:srgbClr val="8724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69" name="Title 1"/>
          <p:cNvSpPr>
            <a:spLocks noGrp="1"/>
          </p:cNvSpPr>
          <p:nvPr>
            <p:ph type="title"/>
          </p:nvPr>
        </p:nvSpPr>
        <p:spPr>
          <a:xfrm>
            <a:off x="1454944" y="0"/>
            <a:ext cx="6172200" cy="415498"/>
          </a:xfrm>
        </p:spPr>
        <p:txBody>
          <a:bodyPr/>
          <a:lstStyle/>
          <a:p>
            <a:r>
              <a:rPr lang="en-US" altLang="en-US" sz="2100" dirty="0">
                <a:latin typeface="Candara" charset="0"/>
                <a:ea typeface="Candara" charset="0"/>
                <a:cs typeface="Candara" charset="0"/>
              </a:rPr>
              <a:t>La </a:t>
            </a:r>
            <a:r>
              <a:rPr lang="en-US" altLang="en-US" sz="2100" dirty="0" err="1">
                <a:latin typeface="Candara" charset="0"/>
                <a:ea typeface="Candara" charset="0"/>
                <a:cs typeface="Candara" charset="0"/>
              </a:rPr>
              <a:t>biologie</a:t>
            </a:r>
            <a:r>
              <a:rPr lang="en-US" altLang="en-US" sz="2100" dirty="0">
                <a:latin typeface="Candara" charset="0"/>
                <a:ea typeface="Candara" charset="0"/>
                <a:cs typeface="Candara" charset="0"/>
              </a:rPr>
              <a:t> des </a:t>
            </a:r>
            <a:r>
              <a:rPr lang="en-US" altLang="en-US" sz="2100" dirty="0" err="1">
                <a:latin typeface="Candara" charset="0"/>
                <a:ea typeface="Candara" charset="0"/>
                <a:cs typeface="Candara" charset="0"/>
              </a:rPr>
              <a:t>écosystèmes</a:t>
            </a:r>
            <a:endParaRPr lang="en-GB" altLang="en-US" sz="2100" dirty="0">
              <a:solidFill>
                <a:srgbClr val="1F497D"/>
              </a:solidFill>
              <a:latin typeface="Candara" charset="0"/>
              <a:ea typeface="Candara" charset="0"/>
              <a:cs typeface="Candara" charset="0"/>
            </a:endParaRPr>
          </a:p>
        </p:txBody>
      </p:sp>
      <p:sp>
        <p:nvSpPr>
          <p:cNvPr id="70" name="TextBox 50"/>
          <p:cNvSpPr txBox="1">
            <a:spLocks noChangeArrowheads="1"/>
          </p:cNvSpPr>
          <p:nvPr/>
        </p:nvSpPr>
        <p:spPr bwMode="auto">
          <a:xfrm>
            <a:off x="2181173" y="1064043"/>
            <a:ext cx="522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chemeClr val="bg1"/>
                </a:solidFill>
                <a:latin typeface="Gill Sans" charset="0"/>
              </a:rPr>
              <a:t>ADN</a:t>
            </a:r>
          </a:p>
        </p:txBody>
      </p:sp>
      <p:sp>
        <p:nvSpPr>
          <p:cNvPr id="71" name="TextBox 72"/>
          <p:cNvSpPr txBox="1">
            <a:spLocks noChangeArrowheads="1"/>
          </p:cNvSpPr>
          <p:nvPr/>
        </p:nvSpPr>
        <p:spPr bwMode="auto">
          <a:xfrm>
            <a:off x="3688078" y="1064043"/>
            <a:ext cx="5004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rgbClr val="000000"/>
                </a:solidFill>
                <a:latin typeface="Gill Sans" charset="0"/>
              </a:rPr>
              <a:t>ARN</a:t>
            </a:r>
          </a:p>
        </p:txBody>
      </p:sp>
      <p:sp>
        <p:nvSpPr>
          <p:cNvPr id="72" name="TextBox 73"/>
          <p:cNvSpPr txBox="1">
            <a:spLocks noChangeArrowheads="1"/>
          </p:cNvSpPr>
          <p:nvPr/>
        </p:nvSpPr>
        <p:spPr bwMode="auto">
          <a:xfrm>
            <a:off x="5228982" y="1064043"/>
            <a:ext cx="7130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protéine</a:t>
            </a:r>
            <a:endParaRPr lang="en-US" altLang="en-US" sz="1200" dirty="0">
              <a:solidFill>
                <a:srgbClr val="000000"/>
              </a:solidFill>
              <a:latin typeface="Gill Sans" charset="0"/>
            </a:endParaRPr>
          </a:p>
        </p:txBody>
      </p:sp>
      <p:sp>
        <p:nvSpPr>
          <p:cNvPr id="73" name="TextBox 74"/>
          <p:cNvSpPr txBox="1">
            <a:spLocks noChangeArrowheads="1"/>
          </p:cNvSpPr>
          <p:nvPr/>
        </p:nvSpPr>
        <p:spPr bwMode="auto">
          <a:xfrm>
            <a:off x="6995711" y="1064043"/>
            <a:ext cx="9076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métabolites</a:t>
            </a:r>
            <a:endParaRPr lang="en-US" altLang="en-US" sz="1200" dirty="0">
              <a:solidFill>
                <a:srgbClr val="000000"/>
              </a:solidFill>
              <a:latin typeface="Gill Sans" charset="0"/>
            </a:endParaRPr>
          </a:p>
        </p:txBody>
      </p:sp>
      <p:sp>
        <p:nvSpPr>
          <p:cNvPr id="74" name="TextBox 75">
            <a:extLst>
              <a:ext uri="{FF2B5EF4-FFF2-40B4-BE49-F238E27FC236}">
                <a16:creationId xmlns:a16="http://schemas.microsoft.com/office/drawing/2014/main" id="{FB83F76E-E018-E846-9C86-AFD00BB3D795}"/>
              </a:ext>
            </a:extLst>
          </p:cNvPr>
          <p:cNvSpPr txBox="1">
            <a:spLocks noChangeArrowheads="1"/>
          </p:cNvSpPr>
          <p:nvPr/>
        </p:nvSpPr>
        <p:spPr bwMode="auto">
          <a:xfrm>
            <a:off x="1143000" y="1414820"/>
            <a:ext cx="699271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350" i="1" dirty="0">
                <a:latin typeface="Gill Sans" charset="0"/>
              </a:rPr>
              <a:t>meta-</a:t>
            </a:r>
            <a:r>
              <a:rPr lang="en-US" altLang="en-US" sz="1350" i="1" dirty="0" err="1">
                <a:latin typeface="Gill Sans" charset="0"/>
              </a:rPr>
              <a:t>génomique</a:t>
            </a:r>
            <a:r>
              <a:rPr lang="en-US" altLang="en-US" sz="1350" i="1" dirty="0">
                <a:latin typeface="Gill Sans" charset="0"/>
              </a:rPr>
              <a:t>	  meta-</a:t>
            </a:r>
            <a:r>
              <a:rPr lang="en-US" altLang="en-US" sz="1350" i="1" dirty="0" err="1">
                <a:latin typeface="Gill Sans" charset="0"/>
              </a:rPr>
              <a:t>transcriptomique</a:t>
            </a:r>
            <a:r>
              <a:rPr lang="en-US" altLang="en-US" sz="1350" i="1" dirty="0">
                <a:latin typeface="Gill Sans" charset="0"/>
              </a:rPr>
              <a:t>     meta-</a:t>
            </a:r>
            <a:r>
              <a:rPr lang="en-US" altLang="en-US" sz="1350" i="1" dirty="0" err="1">
                <a:latin typeface="Gill Sans" charset="0"/>
              </a:rPr>
              <a:t>protéomique</a:t>
            </a:r>
            <a:r>
              <a:rPr lang="en-US" altLang="en-US" sz="1350" i="1" dirty="0">
                <a:latin typeface="Gill Sans" charset="0"/>
              </a:rPr>
              <a:t>     meta-</a:t>
            </a:r>
            <a:r>
              <a:rPr lang="en-US" altLang="en-US" sz="1350" i="1" dirty="0" err="1">
                <a:latin typeface="Gill Sans" charset="0"/>
              </a:rPr>
              <a:t>métabolomique</a:t>
            </a:r>
            <a:endParaRPr lang="en-US" altLang="en-US" sz="1350" i="1" dirty="0">
              <a:latin typeface="Gill Sans" charset="0"/>
            </a:endParaRPr>
          </a:p>
        </p:txBody>
      </p:sp>
      <p:sp>
        <p:nvSpPr>
          <p:cNvPr id="75" name="TextBox 7">
            <a:extLst>
              <a:ext uri="{FF2B5EF4-FFF2-40B4-BE49-F238E27FC236}">
                <a16:creationId xmlns:a16="http://schemas.microsoft.com/office/drawing/2014/main" id="{900F663B-9441-9B48-A6DB-C5B013CB681F}"/>
              </a:ext>
            </a:extLst>
          </p:cNvPr>
          <p:cNvSpPr txBox="1">
            <a:spLocks noChangeArrowheads="1"/>
          </p:cNvSpPr>
          <p:nvPr/>
        </p:nvSpPr>
        <p:spPr bwMode="auto">
          <a:xfrm>
            <a:off x="3257550" y="4896159"/>
            <a:ext cx="5886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eaLnBrk="1" hangingPunct="1">
              <a:spcBef>
                <a:spcPct val="0"/>
              </a:spcBef>
              <a:buFontTx/>
              <a:buNone/>
            </a:pPr>
            <a:r>
              <a:rPr lang="en-US" altLang="en-US" sz="1200" dirty="0">
                <a:solidFill>
                  <a:schemeClr val="bg1"/>
                </a:solidFill>
              </a:rPr>
              <a:t>Muller</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(2018) </a:t>
            </a:r>
            <a:r>
              <a:rPr lang="en-US" altLang="en-US" sz="1200" i="1" dirty="0">
                <a:solidFill>
                  <a:schemeClr val="bg1"/>
                </a:solidFill>
              </a:rPr>
              <a:t>Current Opinion in Systems Biology </a:t>
            </a:r>
            <a:r>
              <a:rPr lang="en-US" altLang="en-US" sz="1200" b="1" dirty="0">
                <a:solidFill>
                  <a:schemeClr val="bg1"/>
                </a:solidFill>
              </a:rPr>
              <a:t>8</a:t>
            </a:r>
            <a:r>
              <a:rPr lang="en-US" altLang="en-US" sz="1200" dirty="0">
                <a:solidFill>
                  <a:schemeClr val="bg1"/>
                </a:solidFill>
              </a:rPr>
              <a:t>:73-80.</a:t>
            </a:r>
          </a:p>
        </p:txBody>
      </p:sp>
    </p:spTree>
    <p:extLst>
      <p:ext uri="{BB962C8B-B14F-4D97-AF65-F5344CB8AC3E}">
        <p14:creationId xmlns:p14="http://schemas.microsoft.com/office/powerpoint/2010/main" val="10248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44697B0D-EAEB-AC4F-8CF8-93A4EC05B455}"/>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cxnSp>
        <p:nvCxnSpPr>
          <p:cNvPr id="11304" name="Straight Arrow Connector 45"/>
          <p:cNvCxnSpPr>
            <a:cxnSpLocks noChangeShapeType="1"/>
          </p:cNvCxnSpPr>
          <p:nvPr/>
        </p:nvCxnSpPr>
        <p:spPr bwMode="auto">
          <a:xfrm>
            <a:off x="2800259"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11305" name="Straight Arrow Connector 46"/>
          <p:cNvCxnSpPr>
            <a:cxnSpLocks noChangeShapeType="1"/>
          </p:cNvCxnSpPr>
          <p:nvPr/>
        </p:nvCxnSpPr>
        <p:spPr bwMode="auto">
          <a:xfrm>
            <a:off x="4324164" y="949673"/>
            <a:ext cx="400025" cy="1192"/>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xmlns="">
                <a:noFill/>
              </a14:hiddenFill>
            </a:ext>
          </a:extLst>
        </p:spPr>
      </p:cxnSp>
      <p:sp>
        <p:nvSpPr>
          <p:cNvPr id="11306" name="Curved Right Arrow 48"/>
          <p:cNvSpPr>
            <a:spLocks noChangeArrowheads="1"/>
          </p:cNvSpPr>
          <p:nvPr/>
        </p:nvSpPr>
        <p:spPr bwMode="auto">
          <a:xfrm>
            <a:off x="5724251" y="677643"/>
            <a:ext cx="285732" cy="400295"/>
          </a:xfrm>
          <a:prstGeom prst="curvedRightArrow">
            <a:avLst>
              <a:gd name="adj1" fmla="val 25006"/>
              <a:gd name="adj2" fmla="val 49998"/>
              <a:gd name="adj3" fmla="val 25000"/>
            </a:avLst>
          </a:prstGeom>
          <a:solidFill>
            <a:schemeClr val="bg1"/>
          </a:solidFill>
          <a:ln w="9525">
            <a:solidFill>
              <a:schemeClr val="bg1"/>
            </a:solidFill>
            <a:round/>
            <a:headEnd/>
            <a:tailEnd/>
          </a:ln>
        </p:spPr>
        <p:txBody>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defTabSz="685800">
              <a:spcBef>
                <a:spcPct val="0"/>
              </a:spcBef>
              <a:buNone/>
            </a:pPr>
            <a:endParaRPr lang="en-US" altLang="en-US" sz="1800">
              <a:solidFill>
                <a:schemeClr val="tx1"/>
              </a:solidFill>
            </a:endParaRPr>
          </a:p>
        </p:txBody>
      </p:sp>
      <p:pic>
        <p:nvPicPr>
          <p:cNvPr id="52" name="Picture 51" descr="organs.pn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21434420">
            <a:off x="4486189" y="295283"/>
            <a:ext cx="1312271" cy="1073514"/>
          </a:xfrm>
          <a:prstGeom prst="rect">
            <a:avLst/>
          </a:prstGeom>
        </p:spPr>
      </p:pic>
      <p:pic>
        <p:nvPicPr>
          <p:cNvPr id="60" name="Picture 59" descr="organs.pn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16200000">
            <a:off x="1422845" y="360796"/>
            <a:ext cx="1242594" cy="1006979"/>
          </a:xfrm>
          <a:prstGeom prst="rect">
            <a:avLst/>
          </a:prstGeom>
        </p:spPr>
      </p:pic>
      <p:pic>
        <p:nvPicPr>
          <p:cNvPr id="2" name="Picture 1" descr="metabolites.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50731" y="175262"/>
            <a:ext cx="1356186" cy="775603"/>
          </a:xfrm>
          <a:prstGeom prst="rect">
            <a:avLst/>
          </a:prstGeom>
        </p:spPr>
      </p:pic>
      <p:pic>
        <p:nvPicPr>
          <p:cNvPr id="55" name="Picture 54" descr="metabolites.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89662" y="824012"/>
            <a:ext cx="1356186" cy="697084"/>
          </a:xfrm>
          <a:prstGeom prst="rect">
            <a:avLst/>
          </a:prstGeom>
        </p:spPr>
      </p:pic>
      <p:grpSp>
        <p:nvGrpSpPr>
          <p:cNvPr id="11264" name="Group 11263"/>
          <p:cNvGrpSpPr/>
          <p:nvPr/>
        </p:nvGrpSpPr>
        <p:grpSpPr>
          <a:xfrm>
            <a:off x="1225204" y="1711954"/>
            <a:ext cx="6575771" cy="2444579"/>
            <a:chOff x="109605" y="2282605"/>
            <a:chExt cx="8767695" cy="3259439"/>
          </a:xfrm>
        </p:grpSpPr>
        <p:sp>
          <p:nvSpPr>
            <p:cNvPr id="87" name="Isosceles Triangle 86"/>
            <p:cNvSpPr/>
            <p:nvPr/>
          </p:nvSpPr>
          <p:spPr>
            <a:xfrm flipV="1">
              <a:off x="109605" y="2282605"/>
              <a:ext cx="8767695" cy="605386"/>
            </a:xfrm>
            <a:prstGeom prst="triangle">
              <a:avLst/>
            </a:prstGeom>
            <a:gradFill flip="none" rotWithShape="1">
              <a:gsLst>
                <a:gs pos="0">
                  <a:srgbClr val="FF0000"/>
                </a:gs>
                <a:gs pos="100000">
                  <a:srgbClr val="FFFFFF"/>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nvGrpSpPr>
            <p:cNvPr id="59" name="Group 58"/>
            <p:cNvGrpSpPr/>
            <p:nvPr/>
          </p:nvGrpSpPr>
          <p:grpSpPr>
            <a:xfrm>
              <a:off x="1513659" y="2744237"/>
              <a:ext cx="6422364" cy="2797807"/>
              <a:chOff x="1513659" y="2744237"/>
              <a:chExt cx="6422364" cy="2797807"/>
            </a:xfrm>
          </p:grpSpPr>
          <p:pic>
            <p:nvPicPr>
              <p:cNvPr id="193" name="Picture 192" descr="three_big_bacteria.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03145" y="3483670"/>
                <a:ext cx="1336312" cy="1020395"/>
              </a:xfrm>
              <a:prstGeom prst="rect">
                <a:avLst/>
              </a:prstGeom>
            </p:spPr>
          </p:pic>
          <p:pic>
            <p:nvPicPr>
              <p:cNvPr id="198" name="Picture 197" descr="three_big_bacteria.png"/>
              <p:cNvPicPr>
                <a:picLocks noChangeAspect="1"/>
              </p:cNvPicPr>
              <p:nvPr/>
            </p:nvPicPr>
            <p:blipFill rotWithShape="1">
              <a:blip r:embed="rId10" cstate="screen">
                <a:duotone>
                  <a:prstClr val="black"/>
                  <a:schemeClr val="accent6">
                    <a:tint val="45000"/>
                    <a:satMod val="400000"/>
                  </a:schemeClr>
                </a:duotone>
                <a:extLst>
                  <a:ext uri="{28A0092B-C50C-407E-A947-70E740481C1C}">
                    <a14:useLocalDpi xmlns:a14="http://schemas.microsoft.com/office/drawing/2010/main"/>
                  </a:ext>
                </a:extLst>
              </a:blip>
              <a:srcRect b="-2"/>
              <a:stretch/>
            </p:blipFill>
            <p:spPr>
              <a:xfrm>
                <a:off x="4043773" y="4313291"/>
                <a:ext cx="1587154" cy="1228753"/>
              </a:xfrm>
              <a:prstGeom prst="rect">
                <a:avLst/>
              </a:prstGeom>
            </p:spPr>
          </p:pic>
          <p:sp>
            <p:nvSpPr>
              <p:cNvPr id="80" name="TextBox 79"/>
              <p:cNvSpPr txBox="1">
                <a:spLocks noChangeArrowheads="1"/>
              </p:cNvSpPr>
              <p:nvPr/>
            </p:nvSpPr>
            <p:spPr bwMode="auto">
              <a:xfrm>
                <a:off x="5651739" y="4587083"/>
                <a:ext cx="1952671" cy="8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E46D2D"/>
                  </a:solidFill>
                  <a:latin typeface="Gill Sans" charset="0"/>
                </a:endParaRPr>
              </a:p>
              <a:p>
                <a:pPr eaLnBrk="1" hangingPunct="1">
                  <a:spcBef>
                    <a:spcPct val="0"/>
                  </a:spcBef>
                  <a:buFontTx/>
                  <a:buNone/>
                </a:pPr>
                <a:r>
                  <a:rPr lang="en-US" altLang="en-US" sz="1800" dirty="0">
                    <a:solidFill>
                      <a:srgbClr val="E46D2D"/>
                    </a:solidFill>
                    <a:latin typeface="Gill Sans" charset="0"/>
                  </a:rPr>
                  <a:t>Population  C</a:t>
                </a:r>
              </a:p>
            </p:txBody>
          </p:sp>
          <p:sp>
            <p:nvSpPr>
              <p:cNvPr id="79" name="TextBox 78"/>
              <p:cNvSpPr txBox="1"/>
              <p:nvPr/>
            </p:nvSpPr>
            <p:spPr>
              <a:xfrm>
                <a:off x="1513659" y="2922030"/>
                <a:ext cx="1909069" cy="861775"/>
              </a:xfrm>
              <a:prstGeom prst="rect">
                <a:avLst/>
              </a:prstGeom>
              <a:noFill/>
            </p:spPr>
            <p:txBody>
              <a:bodyPr wrap="none">
                <a:spAutoFit/>
              </a:bodyPr>
              <a:lstStyle/>
              <a:p>
                <a:pPr eaLnBrk="1" hangingPunct="1">
                  <a:defRPr/>
                </a:pPr>
                <a:endParaRPr lang="en-US" sz="1800" dirty="0">
                  <a:solidFill>
                    <a:srgbClr val="08264F"/>
                  </a:solidFill>
                  <a:latin typeface="Gill Sans"/>
                  <a:ea typeface="ＭＳ Ｐゴシック" charset="0"/>
                  <a:cs typeface="Gill Sans"/>
                </a:endParaRPr>
              </a:p>
              <a:p>
                <a:pPr eaLnBrk="1" hangingPunct="1">
                  <a:defRPr/>
                </a:pPr>
                <a:r>
                  <a:rPr lang="en-US" sz="1800" dirty="0">
                    <a:solidFill>
                      <a:srgbClr val="08264F"/>
                    </a:solidFill>
                    <a:latin typeface="Gill Sans"/>
                    <a:ea typeface="ＭＳ Ｐゴシック" charset="0"/>
                    <a:cs typeface="Gill Sans"/>
                  </a:rPr>
                  <a:t>P</a:t>
                </a:r>
                <a:r>
                  <a:rPr lang="en-US" sz="1800" dirty="0">
                    <a:solidFill>
                      <a:srgbClr val="08264F"/>
                    </a:solidFill>
                    <a:latin typeface="Gill Sans"/>
                    <a:cs typeface="Gill Sans"/>
                  </a:rPr>
                  <a:t>opulation  A</a:t>
                </a:r>
              </a:p>
            </p:txBody>
          </p:sp>
          <p:grpSp>
            <p:nvGrpSpPr>
              <p:cNvPr id="11" name="Group 10"/>
              <p:cNvGrpSpPr>
                <a:grpSpLocks/>
              </p:cNvGrpSpPr>
              <p:nvPr/>
            </p:nvGrpSpPr>
            <p:grpSpPr bwMode="auto">
              <a:xfrm>
                <a:off x="6028235" y="3539598"/>
                <a:ext cx="1907788" cy="861775"/>
                <a:chOff x="6662309" y="3527745"/>
                <a:chExt cx="1906492" cy="860892"/>
              </a:xfrm>
            </p:grpSpPr>
            <p:sp>
              <p:nvSpPr>
                <p:cNvPr id="11297" name="TextBox 80"/>
                <p:cNvSpPr txBox="1">
                  <a:spLocks noChangeArrowheads="1"/>
                </p:cNvSpPr>
                <p:nvPr/>
              </p:nvSpPr>
              <p:spPr bwMode="auto">
                <a:xfrm>
                  <a:off x="6662309" y="3527745"/>
                  <a:ext cx="1906492" cy="860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endParaRPr lang="en-US" altLang="en-US" sz="1800" dirty="0">
                    <a:solidFill>
                      <a:srgbClr val="2D6503"/>
                    </a:solidFill>
                    <a:latin typeface="Gill Sans" charset="0"/>
                  </a:endParaRPr>
                </a:p>
                <a:p>
                  <a:pPr eaLnBrk="1" hangingPunct="1">
                    <a:spcBef>
                      <a:spcPct val="0"/>
                    </a:spcBef>
                    <a:buFontTx/>
                    <a:buNone/>
                  </a:pPr>
                  <a:r>
                    <a:rPr lang="en-US" altLang="en-US" sz="1800" dirty="0">
                      <a:solidFill>
                        <a:srgbClr val="2D6503"/>
                      </a:solidFill>
                      <a:latin typeface="Gill Sans" charset="0"/>
                    </a:rPr>
                    <a:t>Population  B</a:t>
                  </a:r>
                </a:p>
              </p:txBody>
            </p:sp>
            <p:sp>
              <p:nvSpPr>
                <p:cNvPr id="54" name="Oval 53"/>
                <p:cNvSpPr/>
                <p:nvPr/>
              </p:nvSpPr>
              <p:spPr>
                <a:xfrm>
                  <a:off x="8143958" y="3959102"/>
                  <a:ext cx="360118" cy="359993"/>
                </a:xfrm>
                <a:prstGeom prst="ellipse">
                  <a:avLst/>
                </a:prstGeom>
                <a:noFill/>
                <a:ln w="28575" cmpd="sng">
                  <a:solidFill>
                    <a:srgbClr val="2D650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sp>
            <p:nvSpPr>
              <p:cNvPr id="56" name="Oval 55"/>
              <p:cNvSpPr/>
              <p:nvPr/>
            </p:nvSpPr>
            <p:spPr>
              <a:xfrm>
                <a:off x="7171045" y="5009358"/>
                <a:ext cx="358775" cy="358775"/>
              </a:xfrm>
              <a:prstGeom prst="ellipse">
                <a:avLst/>
              </a:prstGeom>
              <a:noFill/>
              <a:ln w="28575" cmpd="sng">
                <a:solidFill>
                  <a:srgbClr val="E46D2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49" name="Oval 48"/>
              <p:cNvSpPr/>
              <p:nvPr/>
            </p:nvSpPr>
            <p:spPr>
              <a:xfrm>
                <a:off x="2966453" y="3352930"/>
                <a:ext cx="358775" cy="358775"/>
              </a:xfrm>
              <a:prstGeom prst="ellipse">
                <a:avLst/>
              </a:prstGeom>
              <a:noFill/>
              <a:ln w="28575" cmpd="sng">
                <a:solidFill>
                  <a:srgbClr val="08264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18" name="Picture 17" descr="three_big_bacteria.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074789" y="2744237"/>
                <a:ext cx="1906594" cy="1792072"/>
              </a:xfrm>
              <a:prstGeom prst="rect">
                <a:avLst/>
              </a:prstGeom>
            </p:spPr>
          </p:pic>
          <p:cxnSp>
            <p:nvCxnSpPr>
              <p:cNvPr id="180" name="Connecteur droit 274"/>
              <p:cNvCxnSpPr>
                <a:cxnSpLocks noChangeAspect="1"/>
                <a:stCxn id="191" idx="3"/>
                <a:endCxn id="194" idx="1"/>
              </p:cNvCxnSpPr>
              <p:nvPr/>
            </p:nvCxnSpPr>
            <p:spPr>
              <a:xfrm flipV="1">
                <a:off x="3840234" y="3899209"/>
                <a:ext cx="353906" cy="33799"/>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1" name="Connecteur droit 275"/>
              <p:cNvCxnSpPr>
                <a:cxnSpLocks noChangeAspect="1"/>
              </p:cNvCxnSpPr>
              <p:nvPr/>
            </p:nvCxnSpPr>
            <p:spPr>
              <a:xfrm flipH="1">
                <a:off x="5583597" y="3889513"/>
                <a:ext cx="2424" cy="238805"/>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Connecteur droit 295"/>
              <p:cNvCxnSpPr>
                <a:cxnSpLocks noChangeAspect="1"/>
              </p:cNvCxnSpPr>
              <p:nvPr/>
            </p:nvCxnSpPr>
            <p:spPr>
              <a:xfrm flipH="1">
                <a:off x="4353696" y="3241804"/>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8" name="Losange 298"/>
              <p:cNvSpPr>
                <a:spLocks noChangeAspect="1"/>
              </p:cNvSpPr>
              <p:nvPr/>
            </p:nvSpPr>
            <p:spPr>
              <a:xfrm>
                <a:off x="4252012" y="3376246"/>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89" name="Losange 299"/>
              <p:cNvSpPr>
                <a:spLocks noChangeAspect="1"/>
              </p:cNvSpPr>
              <p:nvPr/>
            </p:nvSpPr>
            <p:spPr>
              <a:xfrm>
                <a:off x="4495779" y="3150053"/>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0" name="Losange 300"/>
              <p:cNvSpPr>
                <a:spLocks noChangeAspect="1"/>
              </p:cNvSpPr>
              <p:nvPr/>
            </p:nvSpPr>
            <p:spPr>
              <a:xfrm>
                <a:off x="3993238" y="3617211"/>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1" name="Losange 301"/>
              <p:cNvSpPr>
                <a:spLocks noChangeAspect="1"/>
              </p:cNvSpPr>
              <p:nvPr/>
            </p:nvSpPr>
            <p:spPr>
              <a:xfrm>
                <a:off x="3714235" y="3870008"/>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4" name="Losange 304"/>
              <p:cNvSpPr>
                <a:spLocks noChangeAspect="1"/>
              </p:cNvSpPr>
              <p:nvPr/>
            </p:nvSpPr>
            <p:spPr>
              <a:xfrm>
                <a:off x="4194140" y="3836209"/>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95" name="Losange 305"/>
              <p:cNvSpPr>
                <a:spLocks noChangeAspect="1"/>
              </p:cNvSpPr>
              <p:nvPr/>
            </p:nvSpPr>
            <p:spPr>
              <a:xfrm>
                <a:off x="4356486" y="4532128"/>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197" name="Connecteur droit 295"/>
              <p:cNvCxnSpPr>
                <a:cxnSpLocks noChangeAspect="1"/>
              </p:cNvCxnSpPr>
              <p:nvPr/>
            </p:nvCxnSpPr>
            <p:spPr>
              <a:xfrm flipH="1">
                <a:off x="3813073" y="3716946"/>
                <a:ext cx="202114" cy="178693"/>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6" name="Losange 302"/>
              <p:cNvSpPr>
                <a:spLocks noChangeAspect="1"/>
              </p:cNvSpPr>
              <p:nvPr/>
            </p:nvSpPr>
            <p:spPr>
              <a:xfrm>
                <a:off x="5215110" y="3884174"/>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7" name="Connecteur droit 296"/>
              <p:cNvCxnSpPr>
                <a:cxnSpLocks noChangeAspect="1"/>
              </p:cNvCxnSpPr>
              <p:nvPr/>
            </p:nvCxnSpPr>
            <p:spPr>
              <a:xfrm flipH="1">
                <a:off x="5305111" y="3927154"/>
                <a:ext cx="327245" cy="7989"/>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0" name="Losange 302"/>
              <p:cNvSpPr>
                <a:spLocks noChangeAspect="1"/>
              </p:cNvSpPr>
              <p:nvPr/>
            </p:nvSpPr>
            <p:spPr>
              <a:xfrm>
                <a:off x="5529076" y="3869504"/>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1" name="Losange 302"/>
              <p:cNvSpPr>
                <a:spLocks noChangeAspect="1"/>
              </p:cNvSpPr>
              <p:nvPr/>
            </p:nvSpPr>
            <p:spPr>
              <a:xfrm>
                <a:off x="5215110"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22" name="Losange 302"/>
              <p:cNvSpPr>
                <a:spLocks noChangeAspect="1"/>
              </p:cNvSpPr>
              <p:nvPr/>
            </p:nvSpPr>
            <p:spPr>
              <a:xfrm>
                <a:off x="5524186" y="4061578"/>
                <a:ext cx="125999" cy="125999"/>
              </a:xfrm>
              <a:prstGeom prst="diamond">
                <a:avLst/>
              </a:prstGeom>
              <a:solidFill>
                <a:srgbClr val="106500"/>
              </a:solidFill>
              <a:ln w="38100" cmpd="sng">
                <a:solidFill>
                  <a:srgbClr val="1065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23" name="Connecteur droit 296"/>
              <p:cNvCxnSpPr>
                <a:cxnSpLocks noChangeAspect="1"/>
              </p:cNvCxnSpPr>
              <p:nvPr/>
            </p:nvCxnSpPr>
            <p:spPr>
              <a:xfrm flipH="1">
                <a:off x="5305111" y="4105646"/>
                <a:ext cx="327245" cy="7989"/>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Connecteur droit 296"/>
              <p:cNvCxnSpPr>
                <a:cxnSpLocks noChangeAspect="1"/>
              </p:cNvCxnSpPr>
              <p:nvPr/>
            </p:nvCxnSpPr>
            <p:spPr>
              <a:xfrm flipH="1" flipV="1">
                <a:off x="4423321" y="4602292"/>
                <a:ext cx="220191" cy="19509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2" name="Losange 305"/>
              <p:cNvSpPr>
                <a:spLocks noChangeAspect="1"/>
              </p:cNvSpPr>
              <p:nvPr/>
            </p:nvSpPr>
            <p:spPr>
              <a:xfrm>
                <a:off x="4563674" y="4722057"/>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43" name="Losange 305"/>
              <p:cNvSpPr>
                <a:spLocks noChangeAspect="1"/>
              </p:cNvSpPr>
              <p:nvPr/>
            </p:nvSpPr>
            <p:spPr>
              <a:xfrm>
                <a:off x="4713343" y="4572895"/>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48" name="Connecteur droit 279"/>
              <p:cNvCxnSpPr>
                <a:cxnSpLocks noChangeAspect="1"/>
              </p:cNvCxnSpPr>
              <p:nvPr/>
            </p:nvCxnSpPr>
            <p:spPr>
              <a:xfrm flipV="1">
                <a:off x="4638317" y="4641714"/>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6" name="Losange 305"/>
              <p:cNvSpPr>
                <a:spLocks noChangeAspect="1"/>
              </p:cNvSpPr>
              <p:nvPr/>
            </p:nvSpPr>
            <p:spPr>
              <a:xfrm>
                <a:off x="4776855" y="4906822"/>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60" name="Connecteur droit 296"/>
              <p:cNvCxnSpPr>
                <a:cxnSpLocks noChangeAspect="1"/>
              </p:cNvCxnSpPr>
              <p:nvPr/>
            </p:nvCxnSpPr>
            <p:spPr>
              <a:xfrm flipH="1" flipV="1">
                <a:off x="4634699" y="4788102"/>
                <a:ext cx="220191" cy="19509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9" name="Losange 305"/>
              <p:cNvSpPr>
                <a:spLocks noChangeAspect="1"/>
              </p:cNvSpPr>
              <p:nvPr/>
            </p:nvSpPr>
            <p:spPr>
              <a:xfrm>
                <a:off x="4606379" y="5068909"/>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90" name="Connecteur droit 279"/>
              <p:cNvCxnSpPr>
                <a:cxnSpLocks noChangeAspect="1"/>
              </p:cNvCxnSpPr>
              <p:nvPr/>
            </p:nvCxnSpPr>
            <p:spPr>
              <a:xfrm flipH="1" flipV="1">
                <a:off x="4848681" y="4971508"/>
                <a:ext cx="276466" cy="253658"/>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Connecteur droit 295"/>
              <p:cNvCxnSpPr>
                <a:cxnSpLocks noChangeAspect="1"/>
              </p:cNvCxnSpPr>
              <p:nvPr/>
            </p:nvCxnSpPr>
            <p:spPr>
              <a:xfrm flipH="1">
                <a:off x="4096778" y="3474013"/>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1" name="Losange 305"/>
              <p:cNvSpPr>
                <a:spLocks noChangeAspect="1"/>
              </p:cNvSpPr>
              <p:nvPr/>
            </p:nvSpPr>
            <p:spPr>
              <a:xfrm>
                <a:off x="5024996" y="5161340"/>
                <a:ext cx="125999" cy="125999"/>
              </a:xfrm>
              <a:prstGeom prst="diamond">
                <a:avLst/>
              </a:prstGeom>
              <a:solidFill>
                <a:schemeClr val="accent6">
                  <a:lumMod val="75000"/>
                </a:schemeClr>
              </a:solidFill>
              <a:ln w="38100" cmpd="sng">
                <a:solidFill>
                  <a:schemeClr val="accent6">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14" name="Losange 300"/>
              <p:cNvSpPr>
                <a:spLocks noChangeAspect="1"/>
              </p:cNvSpPr>
              <p:nvPr/>
            </p:nvSpPr>
            <p:spPr>
              <a:xfrm>
                <a:off x="3457190" y="4107328"/>
                <a:ext cx="125999" cy="125999"/>
              </a:xfrm>
              <a:prstGeom prst="diamond">
                <a:avLst/>
              </a:prstGeom>
              <a:solidFill>
                <a:srgbClr val="092650"/>
              </a:solidFill>
              <a:ln w="38100" cmpd="sng">
                <a:solidFill>
                  <a:srgbClr val="0926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5" name="Connecteur droit 295"/>
              <p:cNvCxnSpPr>
                <a:cxnSpLocks noChangeAspect="1"/>
              </p:cNvCxnSpPr>
              <p:nvPr/>
            </p:nvCxnSpPr>
            <p:spPr>
              <a:xfrm flipH="1">
                <a:off x="3560730" y="3964130"/>
                <a:ext cx="175100" cy="16267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Connecteur droit 279"/>
              <p:cNvCxnSpPr>
                <a:cxnSpLocks noChangeAspect="1"/>
              </p:cNvCxnSpPr>
              <p:nvPr/>
            </p:nvCxnSpPr>
            <p:spPr>
              <a:xfrm flipV="1">
                <a:off x="4700489" y="4976930"/>
                <a:ext cx="122826" cy="13397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2275606" y="3393797"/>
            <a:ext cx="1874413" cy="763296"/>
            <a:chOff x="1510140" y="4525061"/>
            <a:chExt cx="2499218" cy="1017728"/>
          </a:xfrm>
        </p:grpSpPr>
        <p:sp>
          <p:nvSpPr>
            <p:cNvPr id="134" name="TextBox 133"/>
            <p:cNvSpPr txBox="1"/>
            <p:nvPr/>
          </p:nvSpPr>
          <p:spPr>
            <a:xfrm>
              <a:off x="1510140" y="4681014"/>
              <a:ext cx="1874446" cy="861775"/>
            </a:xfrm>
            <a:prstGeom prst="rect">
              <a:avLst/>
            </a:prstGeom>
            <a:noFill/>
          </p:spPr>
          <p:txBody>
            <a:bodyPr wrap="none">
              <a:spAutoFit/>
            </a:bodyPr>
            <a:lstStyle/>
            <a:p>
              <a:pPr eaLnBrk="1" hangingPunct="1">
                <a:defRPr/>
              </a:pPr>
              <a:endParaRPr lang="en-US" sz="1800" dirty="0">
                <a:solidFill>
                  <a:srgbClr val="304C51"/>
                </a:solidFill>
                <a:latin typeface="Gill Sans"/>
                <a:ea typeface="ＭＳ Ｐゴシック" charset="0"/>
                <a:cs typeface="Gill Sans"/>
              </a:endParaRPr>
            </a:p>
            <a:p>
              <a:pPr eaLnBrk="1" hangingPunct="1">
                <a:defRPr/>
              </a:pPr>
              <a:r>
                <a:rPr lang="en-US" sz="1800" dirty="0">
                  <a:solidFill>
                    <a:srgbClr val="304C51"/>
                  </a:solidFill>
                  <a:latin typeface="Gill Sans"/>
                  <a:ea typeface="ＭＳ Ｐゴシック" charset="0"/>
                  <a:cs typeface="Gill Sans"/>
                </a:rPr>
                <a:t>P</a:t>
              </a:r>
              <a:r>
                <a:rPr lang="en-US" sz="1800" dirty="0">
                  <a:solidFill>
                    <a:srgbClr val="304C51"/>
                  </a:solidFill>
                  <a:latin typeface="Gill Sans"/>
                  <a:cs typeface="Gill Sans"/>
                </a:rPr>
                <a:t>opulation  Y</a:t>
              </a:r>
            </a:p>
          </p:txBody>
        </p:sp>
        <p:pic>
          <p:nvPicPr>
            <p:cNvPr id="135" name="Picture 134" descr="three_big_bacteria.png"/>
            <p:cNvPicPr>
              <a:picLocks noChangeAspect="1"/>
            </p:cNvPicPr>
            <p:nvPr/>
          </p:nvPicPr>
          <p:blipFill rotWithShape="1">
            <a:blip r:embed="rId1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rot="14320542">
              <a:off x="3211215" y="4563488"/>
              <a:ext cx="836570" cy="759716"/>
            </a:xfrm>
            <a:prstGeom prst="rect">
              <a:avLst/>
            </a:prstGeom>
          </p:spPr>
        </p:pic>
        <p:sp>
          <p:nvSpPr>
            <p:cNvPr id="170" name="Oval 169"/>
            <p:cNvSpPr/>
            <p:nvPr/>
          </p:nvSpPr>
          <p:spPr>
            <a:xfrm>
              <a:off x="2949034" y="5099001"/>
              <a:ext cx="358775" cy="358775"/>
            </a:xfrm>
            <a:prstGeom prst="ellipse">
              <a:avLst/>
            </a:prstGeom>
            <a:noFill/>
            <a:ln w="28575" cmpd="sng">
              <a:solidFill>
                <a:srgbClr val="304C5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304C51"/>
                </a:solidFill>
              </a:endParaRPr>
            </a:p>
          </p:txBody>
        </p:sp>
      </p:grpSp>
      <p:grpSp>
        <p:nvGrpSpPr>
          <p:cNvPr id="11265" name="Group 11264"/>
          <p:cNvGrpSpPr/>
          <p:nvPr/>
        </p:nvGrpSpPr>
        <p:grpSpPr>
          <a:xfrm>
            <a:off x="2139553" y="2568947"/>
            <a:ext cx="4081574" cy="2307709"/>
            <a:chOff x="1328736" y="3425262"/>
            <a:chExt cx="5442099" cy="3076945"/>
          </a:xfrm>
        </p:grpSpPr>
        <p:sp>
          <p:nvSpPr>
            <p:cNvPr id="174" name="TextBox 173"/>
            <p:cNvSpPr txBox="1">
              <a:spLocks noChangeArrowheads="1"/>
            </p:cNvSpPr>
            <p:nvPr/>
          </p:nvSpPr>
          <p:spPr bwMode="auto">
            <a:xfrm>
              <a:off x="1328736" y="6009764"/>
              <a:ext cx="1214436"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800">
                  <a:solidFill>
                    <a:srgbClr val="5E302F"/>
                  </a:solidFill>
                  <a:latin typeface="Gill Sans" charset="0"/>
                </a:rPr>
                <a:t>Humain</a:t>
              </a:r>
              <a:endParaRPr lang="en-US" altLang="en-US" sz="1800" dirty="0">
                <a:solidFill>
                  <a:srgbClr val="5E302F"/>
                </a:solidFill>
                <a:latin typeface="Gill Sans" charset="0"/>
              </a:endParaRPr>
            </a:p>
          </p:txBody>
        </p:sp>
        <p:sp>
          <p:nvSpPr>
            <p:cNvPr id="209" name="Losange 302"/>
            <p:cNvSpPr>
              <a:spLocks noChangeAspect="1"/>
            </p:cNvSpPr>
            <p:nvPr/>
          </p:nvSpPr>
          <p:spPr>
            <a:xfrm rot="7356199">
              <a:off x="4638924" y="3793494"/>
              <a:ext cx="251998" cy="251998"/>
            </a:xfrm>
            <a:prstGeom prst="diamond">
              <a:avLst/>
            </a:prstGeom>
            <a:gradFill>
              <a:gsLst>
                <a:gs pos="0">
                  <a:srgbClr val="2D6503"/>
                </a:gs>
                <a:gs pos="82000">
                  <a:srgbClr val="08264F"/>
                </a:gs>
                <a:gs pos="100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0" name="Connecteur droit 279"/>
            <p:cNvCxnSpPr>
              <a:cxnSpLocks noChangeAspect="1"/>
            </p:cNvCxnSpPr>
            <p:nvPr/>
          </p:nvCxnSpPr>
          <p:spPr>
            <a:xfrm flipH="1">
              <a:off x="4826797" y="3948977"/>
              <a:ext cx="403963" cy="0"/>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 name="Losange 302"/>
            <p:cNvSpPr>
              <a:spLocks noChangeAspect="1"/>
            </p:cNvSpPr>
            <p:nvPr/>
          </p:nvSpPr>
          <p:spPr>
            <a:xfrm rot="8110431">
              <a:off x="4106079" y="4191749"/>
              <a:ext cx="251998" cy="251998"/>
            </a:xfrm>
            <a:prstGeom prst="diamond">
              <a:avLst/>
            </a:prstGeom>
            <a:gradFill>
              <a:gsLst>
                <a:gs pos="0">
                  <a:srgbClr val="E46D2D"/>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4" name="Losange 302"/>
            <p:cNvSpPr>
              <a:spLocks noChangeAspect="1"/>
            </p:cNvSpPr>
            <p:nvPr/>
          </p:nvSpPr>
          <p:spPr>
            <a:xfrm rot="8048875">
              <a:off x="4397285" y="4076400"/>
              <a:ext cx="251998" cy="251998"/>
            </a:xfrm>
            <a:prstGeom prst="diamond">
              <a:avLst/>
            </a:prstGeom>
            <a:gradFill>
              <a:gsLst>
                <a:gs pos="0">
                  <a:srgbClr val="E46D2D"/>
                </a:gs>
                <a:gs pos="74000">
                  <a:srgbClr val="08264F"/>
                </a:gs>
                <a:gs pos="83000">
                  <a:srgbClr val="08264F"/>
                </a:gs>
                <a:gs pos="100000">
                  <a:srgbClr val="08264F"/>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5" name="Losange 302"/>
            <p:cNvSpPr>
              <a:spLocks noChangeAspect="1"/>
            </p:cNvSpPr>
            <p:nvPr/>
          </p:nvSpPr>
          <p:spPr>
            <a:xfrm rot="11075372">
              <a:off x="5149833" y="4413208"/>
              <a:ext cx="251998" cy="251998"/>
            </a:xfrm>
            <a:prstGeom prst="diamond">
              <a:avLst/>
            </a:prstGeom>
            <a:gradFill>
              <a:gsLst>
                <a:gs pos="0">
                  <a:srgbClr val="E46D2D"/>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166" name="Losange 302"/>
            <p:cNvSpPr>
              <a:spLocks noChangeAspect="1"/>
            </p:cNvSpPr>
            <p:nvPr/>
          </p:nvSpPr>
          <p:spPr>
            <a:xfrm rot="10800000">
              <a:off x="3388370" y="4768604"/>
              <a:ext cx="251998" cy="251998"/>
            </a:xfrm>
            <a:prstGeom prst="diamond">
              <a:avLst/>
            </a:prstGeom>
            <a:gradFill>
              <a:gsLst>
                <a:gs pos="0">
                  <a:srgbClr val="AD7271"/>
                </a:gs>
                <a:gs pos="74000">
                  <a:srgbClr val="08264F"/>
                </a:gs>
                <a:gs pos="83000">
                  <a:srgbClr val="08264F"/>
                </a:gs>
                <a:gs pos="100000">
                  <a:srgbClr val="08264F"/>
                </a:gs>
              </a:gsLst>
              <a:lin ang="5400000" scaled="1"/>
            </a:gradFill>
            <a:ln w="38100"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183" name="Connecteur droit 295"/>
            <p:cNvCxnSpPr>
              <a:cxnSpLocks noChangeAspect="1"/>
            </p:cNvCxnSpPr>
            <p:nvPr/>
          </p:nvCxnSpPr>
          <p:spPr>
            <a:xfrm>
              <a:off x="3802553" y="3948977"/>
              <a:ext cx="380572" cy="315907"/>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Connecteur droit 279"/>
            <p:cNvCxnSpPr>
              <a:cxnSpLocks noChangeAspect="1"/>
            </p:cNvCxnSpPr>
            <p:nvPr/>
          </p:nvCxnSpPr>
          <p:spPr>
            <a:xfrm flipH="1" flipV="1">
              <a:off x="4299086" y="3425262"/>
              <a:ext cx="411519" cy="463198"/>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0" name="Picture 199"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127260" y="5505502"/>
              <a:ext cx="812267" cy="949300"/>
            </a:xfrm>
            <a:prstGeom prst="rect">
              <a:avLst/>
            </a:prstGeom>
          </p:spPr>
        </p:pic>
        <p:cxnSp>
          <p:nvCxnSpPr>
            <p:cNvPr id="202" name="Connecteur droit 279"/>
            <p:cNvCxnSpPr>
              <a:cxnSpLocks noChangeAspect="1"/>
            </p:cNvCxnSpPr>
            <p:nvPr/>
          </p:nvCxnSpPr>
          <p:spPr>
            <a:xfrm flipH="1" flipV="1">
              <a:off x="4275834" y="3916108"/>
              <a:ext cx="223807" cy="251914"/>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Connecteur droit 279"/>
            <p:cNvCxnSpPr>
              <a:cxnSpLocks noChangeAspect="1"/>
            </p:cNvCxnSpPr>
            <p:nvPr/>
          </p:nvCxnSpPr>
          <p:spPr>
            <a:xfrm rot="1200000">
              <a:off x="4531502" y="4304045"/>
              <a:ext cx="260241" cy="258214"/>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Connecteur droit 279"/>
            <p:cNvCxnSpPr>
              <a:cxnSpLocks noChangeAspect="1"/>
            </p:cNvCxnSpPr>
            <p:nvPr/>
          </p:nvCxnSpPr>
          <p:spPr>
            <a:xfrm rot="-960000">
              <a:off x="4316346" y="4367271"/>
              <a:ext cx="69260" cy="222033"/>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Connecteur droit 279"/>
            <p:cNvCxnSpPr>
              <a:cxnSpLocks noChangeAspect="1"/>
            </p:cNvCxnSpPr>
            <p:nvPr/>
          </p:nvCxnSpPr>
          <p:spPr>
            <a:xfrm flipH="1" flipV="1">
              <a:off x="5262423" y="4135111"/>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Connecteur droit 279"/>
            <p:cNvCxnSpPr>
              <a:cxnSpLocks noChangeAspect="1"/>
            </p:cNvCxnSpPr>
            <p:nvPr/>
          </p:nvCxnSpPr>
          <p:spPr>
            <a:xfrm flipV="1">
              <a:off x="4876489" y="4602527"/>
              <a:ext cx="371646" cy="332872"/>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2" name="Connecteur droit 279"/>
            <p:cNvCxnSpPr>
              <a:cxnSpLocks noChangeAspect="1"/>
            </p:cNvCxnSpPr>
            <p:nvPr/>
          </p:nvCxnSpPr>
          <p:spPr>
            <a:xfrm rot="2820000">
              <a:off x="3286459" y="4302328"/>
              <a:ext cx="450742" cy="427326"/>
            </a:xfrm>
            <a:prstGeom prst="line">
              <a:avLst/>
            </a:prstGeom>
            <a:ln w="38100">
              <a:solidFill>
                <a:srgbClr val="0926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Losange 302"/>
            <p:cNvSpPr>
              <a:spLocks noChangeAspect="1"/>
            </p:cNvSpPr>
            <p:nvPr/>
          </p:nvSpPr>
          <p:spPr>
            <a:xfrm rot="12262334">
              <a:off x="4311279" y="5275356"/>
              <a:ext cx="251998" cy="251998"/>
            </a:xfrm>
            <a:prstGeom prst="diamond">
              <a:avLst/>
            </a:prstGeom>
            <a:gradFill>
              <a:gsLst>
                <a:gs pos="0">
                  <a:srgbClr val="5E302F"/>
                </a:gs>
                <a:gs pos="74000">
                  <a:srgbClr val="E46D2D"/>
                </a:gs>
                <a:gs pos="83000">
                  <a:srgbClr val="E46D2D"/>
                </a:gs>
                <a:gs pos="100000">
                  <a:srgbClr val="E46D2D"/>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19" name="Connecteur droit 279"/>
            <p:cNvCxnSpPr>
              <a:cxnSpLocks noChangeAspect="1"/>
            </p:cNvCxnSpPr>
            <p:nvPr/>
          </p:nvCxnSpPr>
          <p:spPr>
            <a:xfrm rot="5400000">
              <a:off x="4443271" y="5106716"/>
              <a:ext cx="260241" cy="258214"/>
            </a:xfrm>
            <a:prstGeom prst="line">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9" name="Losange 302"/>
            <p:cNvSpPr>
              <a:spLocks noChangeAspect="1"/>
            </p:cNvSpPr>
            <p:nvPr/>
          </p:nvSpPr>
          <p:spPr>
            <a:xfrm rot="10800000">
              <a:off x="5473864" y="4473138"/>
              <a:ext cx="251998" cy="251998"/>
            </a:xfrm>
            <a:prstGeom prst="diamond">
              <a:avLst/>
            </a:prstGeom>
            <a:gradFill>
              <a:gsLst>
                <a:gs pos="0">
                  <a:srgbClr val="AD7271"/>
                </a:gs>
                <a:gs pos="74000">
                  <a:srgbClr val="2D6503"/>
                </a:gs>
                <a:gs pos="83000">
                  <a:srgbClr val="2D6503"/>
                </a:gs>
                <a:gs pos="100000">
                  <a:srgbClr val="2D6503"/>
                </a:gs>
              </a:gsLst>
              <a:lin ang="5400000" scaled="1"/>
            </a:gradFill>
            <a:ln w="38100" cmpd="sng">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30" name="Connecteur droit 279"/>
            <p:cNvCxnSpPr>
              <a:cxnSpLocks noChangeAspect="1"/>
            </p:cNvCxnSpPr>
            <p:nvPr/>
          </p:nvCxnSpPr>
          <p:spPr>
            <a:xfrm flipH="1" flipV="1">
              <a:off x="5591567" y="4173658"/>
              <a:ext cx="5122" cy="351643"/>
            </a:xfrm>
            <a:prstGeom prst="line">
              <a:avLst/>
            </a:prstGeom>
            <a:ln w="38100">
              <a:solidFill>
                <a:srgbClr val="1065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946306" y="5515372"/>
              <a:ext cx="812267" cy="949300"/>
            </a:xfrm>
            <a:prstGeom prst="rect">
              <a:avLst/>
            </a:prstGeom>
          </p:spPr>
        </p:pic>
        <p:pic>
          <p:nvPicPr>
            <p:cNvPr id="175" name="Picture 174"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356322" y="5529191"/>
              <a:ext cx="812267" cy="949300"/>
            </a:xfrm>
            <a:prstGeom prst="rect">
              <a:avLst/>
            </a:prstGeom>
          </p:spPr>
        </p:pic>
        <p:pic>
          <p:nvPicPr>
            <p:cNvPr id="176" name="Picture 175"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753286" y="5531743"/>
              <a:ext cx="812267" cy="949300"/>
            </a:xfrm>
            <a:prstGeom prst="rect">
              <a:avLst/>
            </a:prstGeom>
          </p:spPr>
        </p:pic>
        <p:pic>
          <p:nvPicPr>
            <p:cNvPr id="177" name="Picture 176"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534982" y="5512862"/>
              <a:ext cx="812267" cy="949300"/>
            </a:xfrm>
            <a:prstGeom prst="rect">
              <a:avLst/>
            </a:prstGeom>
          </p:spPr>
        </p:pic>
        <p:pic>
          <p:nvPicPr>
            <p:cNvPr id="178" name="Picture 177"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55538" y="5522130"/>
              <a:ext cx="812267" cy="949300"/>
            </a:xfrm>
            <a:prstGeom prst="rect">
              <a:avLst/>
            </a:prstGeom>
          </p:spPr>
        </p:pic>
        <p:pic>
          <p:nvPicPr>
            <p:cNvPr id="199" name="Picture 198"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567809" y="5528118"/>
              <a:ext cx="812267" cy="949300"/>
            </a:xfrm>
            <a:prstGeom prst="rect">
              <a:avLst/>
            </a:prstGeom>
          </p:spPr>
        </p:pic>
        <p:pic>
          <p:nvPicPr>
            <p:cNvPr id="228" name="Picture 227"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714857" y="5499167"/>
              <a:ext cx="812267" cy="949300"/>
            </a:xfrm>
            <a:prstGeom prst="rect">
              <a:avLst/>
            </a:prstGeom>
          </p:spPr>
        </p:pic>
        <p:sp>
          <p:nvSpPr>
            <p:cNvPr id="232" name="Losange 305"/>
            <p:cNvSpPr>
              <a:spLocks noChangeAspect="1"/>
            </p:cNvSpPr>
            <p:nvPr/>
          </p:nvSpPr>
          <p:spPr>
            <a:xfrm>
              <a:off x="3446666" y="5803088"/>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33" name="Losange 305"/>
            <p:cNvSpPr>
              <a:spLocks noChangeAspect="1"/>
            </p:cNvSpPr>
            <p:nvPr/>
          </p:nvSpPr>
          <p:spPr>
            <a:xfrm>
              <a:off x="4342652" y="5809146"/>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sp>
          <p:nvSpPr>
            <p:cNvPr id="234" name="Losange 305"/>
            <p:cNvSpPr>
              <a:spLocks noChangeAspect="1"/>
            </p:cNvSpPr>
            <p:nvPr/>
          </p:nvSpPr>
          <p:spPr>
            <a:xfrm>
              <a:off x="5532916" y="5825450"/>
              <a:ext cx="125999" cy="125999"/>
            </a:xfrm>
            <a:prstGeom prst="diamond">
              <a:avLst/>
            </a:prstGeom>
            <a:solidFill>
              <a:srgbClr val="5E302F"/>
            </a:solidFill>
            <a:ln w="38100" cmpd="sng">
              <a:solidFill>
                <a:srgbClr val="5E302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bg1"/>
                </a:solidFill>
              </a:endParaRPr>
            </a:p>
          </p:txBody>
        </p:sp>
        <p:cxnSp>
          <p:nvCxnSpPr>
            <p:cNvPr id="236" name="Connecteur droit 279"/>
            <p:cNvCxnSpPr>
              <a:cxnSpLocks noChangeAspect="1"/>
              <a:endCxn id="233" idx="1"/>
            </p:cNvCxnSpPr>
            <p:nvPr/>
          </p:nvCxnSpPr>
          <p:spPr>
            <a:xfrm>
              <a:off x="3498261" y="5870117"/>
              <a:ext cx="844391" cy="2029"/>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0" name="Picture 239"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958568" y="5522130"/>
              <a:ext cx="812267" cy="949300"/>
            </a:xfrm>
            <a:prstGeom prst="rect">
              <a:avLst/>
            </a:prstGeom>
          </p:spPr>
        </p:pic>
        <p:pic>
          <p:nvPicPr>
            <p:cNvPr id="241" name="Picture 240" descr="cell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301246" y="5495273"/>
              <a:ext cx="812267" cy="949300"/>
            </a:xfrm>
            <a:prstGeom prst="rect">
              <a:avLst/>
            </a:prstGeom>
          </p:spPr>
        </p:pic>
        <p:sp>
          <p:nvSpPr>
            <p:cNvPr id="57" name="Rectangle 56"/>
            <p:cNvSpPr/>
            <p:nvPr/>
          </p:nvSpPr>
          <p:spPr>
            <a:xfrm>
              <a:off x="2507105" y="5535029"/>
              <a:ext cx="4079225" cy="229668"/>
            </a:xfrm>
            <a:prstGeom prst="rect">
              <a:avLst/>
            </a:prstGeom>
            <a:solidFill>
              <a:srgbClr val="AD7271">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38" name="Connecteur droit 279"/>
            <p:cNvCxnSpPr>
              <a:cxnSpLocks noChangeAspect="1"/>
            </p:cNvCxnSpPr>
            <p:nvPr/>
          </p:nvCxnSpPr>
          <p:spPr>
            <a:xfrm rot="2880000">
              <a:off x="4243635" y="5537246"/>
              <a:ext cx="326982" cy="309999"/>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Connecteur droit 279"/>
            <p:cNvCxnSpPr>
              <a:cxnSpLocks noChangeAspect="1"/>
            </p:cNvCxnSpPr>
            <p:nvPr/>
          </p:nvCxnSpPr>
          <p:spPr>
            <a:xfrm rot="2820000">
              <a:off x="5170303" y="4857853"/>
              <a:ext cx="858212" cy="813628"/>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Connecteur droit 279"/>
            <p:cNvCxnSpPr>
              <a:cxnSpLocks noChangeAspect="1"/>
            </p:cNvCxnSpPr>
            <p:nvPr/>
          </p:nvCxnSpPr>
          <p:spPr>
            <a:xfrm rot="2820000">
              <a:off x="3204404" y="5097889"/>
              <a:ext cx="613010" cy="581163"/>
            </a:xfrm>
            <a:prstGeom prst="line">
              <a:avLst/>
            </a:prstGeom>
            <a:ln w="38100">
              <a:solidFill>
                <a:srgbClr val="5E302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9" name="Title 1"/>
          <p:cNvSpPr>
            <a:spLocks noGrp="1"/>
          </p:cNvSpPr>
          <p:nvPr>
            <p:ph type="title"/>
          </p:nvPr>
        </p:nvSpPr>
        <p:spPr>
          <a:xfrm>
            <a:off x="1454944" y="0"/>
            <a:ext cx="6172200" cy="415498"/>
          </a:xfrm>
        </p:spPr>
        <p:txBody>
          <a:bodyPr/>
          <a:lstStyle/>
          <a:p>
            <a:r>
              <a:rPr lang="en-US" altLang="en-US" sz="2100" dirty="0">
                <a:latin typeface="Candara" charset="0"/>
                <a:ea typeface="Candara" charset="0"/>
                <a:cs typeface="Candara" charset="0"/>
              </a:rPr>
              <a:t>La </a:t>
            </a:r>
            <a:r>
              <a:rPr lang="en-US" altLang="en-US" sz="2100" dirty="0" err="1">
                <a:latin typeface="Candara" charset="0"/>
                <a:ea typeface="Candara" charset="0"/>
                <a:cs typeface="Candara" charset="0"/>
              </a:rPr>
              <a:t>biologie</a:t>
            </a:r>
            <a:r>
              <a:rPr lang="en-US" altLang="en-US" sz="2100" dirty="0">
                <a:latin typeface="Candara" charset="0"/>
                <a:ea typeface="Candara" charset="0"/>
                <a:cs typeface="Candara" charset="0"/>
              </a:rPr>
              <a:t> des </a:t>
            </a:r>
            <a:r>
              <a:rPr lang="en-US" altLang="en-US" sz="2100" dirty="0" err="1">
                <a:latin typeface="Candara" charset="0"/>
                <a:ea typeface="Candara" charset="0"/>
                <a:cs typeface="Candara" charset="0"/>
              </a:rPr>
              <a:t>écosystèmes</a:t>
            </a:r>
            <a:endParaRPr lang="en-GB" altLang="en-US" sz="2100" dirty="0">
              <a:solidFill>
                <a:srgbClr val="1F497D"/>
              </a:solidFill>
              <a:latin typeface="Candara" charset="0"/>
              <a:ea typeface="Candara" charset="0"/>
              <a:cs typeface="Candara" charset="0"/>
            </a:endParaRPr>
          </a:p>
        </p:txBody>
      </p:sp>
      <p:sp>
        <p:nvSpPr>
          <p:cNvPr id="131" name="TextBox 50"/>
          <p:cNvSpPr txBox="1">
            <a:spLocks noChangeArrowheads="1"/>
          </p:cNvSpPr>
          <p:nvPr/>
        </p:nvSpPr>
        <p:spPr bwMode="auto">
          <a:xfrm>
            <a:off x="2181173" y="1064043"/>
            <a:ext cx="5229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chemeClr val="bg1"/>
                </a:solidFill>
                <a:latin typeface="Gill Sans" charset="0"/>
              </a:rPr>
              <a:t>ADN</a:t>
            </a:r>
          </a:p>
        </p:txBody>
      </p:sp>
      <p:sp>
        <p:nvSpPr>
          <p:cNvPr id="132" name="TextBox 72"/>
          <p:cNvSpPr txBox="1">
            <a:spLocks noChangeArrowheads="1"/>
          </p:cNvSpPr>
          <p:nvPr/>
        </p:nvSpPr>
        <p:spPr bwMode="auto">
          <a:xfrm>
            <a:off x="3688078" y="1064043"/>
            <a:ext cx="5004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a:solidFill>
                  <a:srgbClr val="000000"/>
                </a:solidFill>
                <a:latin typeface="Gill Sans" charset="0"/>
              </a:rPr>
              <a:t>ARN</a:t>
            </a:r>
          </a:p>
        </p:txBody>
      </p:sp>
      <p:sp>
        <p:nvSpPr>
          <p:cNvPr id="133" name="TextBox 73"/>
          <p:cNvSpPr txBox="1">
            <a:spLocks noChangeArrowheads="1"/>
          </p:cNvSpPr>
          <p:nvPr/>
        </p:nvSpPr>
        <p:spPr bwMode="auto">
          <a:xfrm>
            <a:off x="5228982" y="1064043"/>
            <a:ext cx="7130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protéine</a:t>
            </a:r>
            <a:endParaRPr lang="en-US" altLang="en-US" sz="1200" dirty="0">
              <a:solidFill>
                <a:srgbClr val="000000"/>
              </a:solidFill>
              <a:latin typeface="Gill Sans" charset="0"/>
            </a:endParaRPr>
          </a:p>
        </p:txBody>
      </p:sp>
      <p:sp>
        <p:nvSpPr>
          <p:cNvPr id="137" name="TextBox 74"/>
          <p:cNvSpPr txBox="1">
            <a:spLocks noChangeArrowheads="1"/>
          </p:cNvSpPr>
          <p:nvPr/>
        </p:nvSpPr>
        <p:spPr bwMode="auto">
          <a:xfrm>
            <a:off x="6995711" y="1064043"/>
            <a:ext cx="9076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200" dirty="0" err="1">
                <a:solidFill>
                  <a:srgbClr val="000000"/>
                </a:solidFill>
                <a:latin typeface="Gill Sans" charset="0"/>
              </a:rPr>
              <a:t>métabolites</a:t>
            </a:r>
            <a:endParaRPr lang="en-US" altLang="en-US" sz="1200" dirty="0">
              <a:solidFill>
                <a:srgbClr val="000000"/>
              </a:solidFill>
              <a:latin typeface="Gill Sans" charset="0"/>
            </a:endParaRPr>
          </a:p>
        </p:txBody>
      </p:sp>
      <p:sp>
        <p:nvSpPr>
          <p:cNvPr id="139" name="TextBox 75">
            <a:extLst>
              <a:ext uri="{FF2B5EF4-FFF2-40B4-BE49-F238E27FC236}">
                <a16:creationId xmlns:a16="http://schemas.microsoft.com/office/drawing/2014/main" id="{1E0343CA-458C-064B-9FB9-CAF1D8C7B5E2}"/>
              </a:ext>
            </a:extLst>
          </p:cNvPr>
          <p:cNvSpPr txBox="1">
            <a:spLocks noChangeArrowheads="1"/>
          </p:cNvSpPr>
          <p:nvPr/>
        </p:nvSpPr>
        <p:spPr bwMode="auto">
          <a:xfrm>
            <a:off x="1143000" y="1414820"/>
            <a:ext cx="699271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1350" i="1" dirty="0">
                <a:latin typeface="Gill Sans" charset="0"/>
              </a:rPr>
              <a:t>meta-</a:t>
            </a:r>
            <a:r>
              <a:rPr lang="en-US" altLang="en-US" sz="1350" i="1" dirty="0" err="1">
                <a:latin typeface="Gill Sans" charset="0"/>
              </a:rPr>
              <a:t>génomique</a:t>
            </a:r>
            <a:r>
              <a:rPr lang="en-US" altLang="en-US" sz="1350" i="1" dirty="0">
                <a:latin typeface="Gill Sans" charset="0"/>
              </a:rPr>
              <a:t>	  meta-</a:t>
            </a:r>
            <a:r>
              <a:rPr lang="en-US" altLang="en-US" sz="1350" i="1" dirty="0" err="1">
                <a:latin typeface="Gill Sans" charset="0"/>
              </a:rPr>
              <a:t>transcriptomique</a:t>
            </a:r>
            <a:r>
              <a:rPr lang="en-US" altLang="en-US" sz="1350" i="1" dirty="0">
                <a:latin typeface="Gill Sans" charset="0"/>
              </a:rPr>
              <a:t>     meta-</a:t>
            </a:r>
            <a:r>
              <a:rPr lang="en-US" altLang="en-US" sz="1350" i="1" dirty="0" err="1">
                <a:latin typeface="Gill Sans" charset="0"/>
              </a:rPr>
              <a:t>protéomique</a:t>
            </a:r>
            <a:r>
              <a:rPr lang="en-US" altLang="en-US" sz="1350" i="1" dirty="0">
                <a:latin typeface="Gill Sans" charset="0"/>
              </a:rPr>
              <a:t>     meta-</a:t>
            </a:r>
            <a:r>
              <a:rPr lang="en-US" altLang="en-US" sz="1350" i="1" dirty="0" err="1">
                <a:latin typeface="Gill Sans" charset="0"/>
              </a:rPr>
              <a:t>métabolomique</a:t>
            </a:r>
            <a:endParaRPr lang="en-US" altLang="en-US" sz="1350" i="1" dirty="0">
              <a:latin typeface="Gill Sans" charset="0"/>
            </a:endParaRPr>
          </a:p>
        </p:txBody>
      </p:sp>
      <p:pic>
        <p:nvPicPr>
          <p:cNvPr id="127" name="Picture 126" descr="organs.png">
            <a:extLst>
              <a:ext uri="{FF2B5EF4-FFF2-40B4-BE49-F238E27FC236}">
                <a16:creationId xmlns:a16="http://schemas.microsoft.com/office/drawing/2014/main" id="{2A027E2F-FBD5-7642-937C-3DB1E547C57B}"/>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a:stretch/>
        </p:blipFill>
        <p:spPr>
          <a:xfrm rot="16200000">
            <a:off x="3100593" y="476800"/>
            <a:ext cx="1069204" cy="909633"/>
          </a:xfrm>
          <a:prstGeom prst="rect">
            <a:avLst/>
          </a:prstGeom>
        </p:spPr>
      </p:pic>
      <p:sp>
        <p:nvSpPr>
          <p:cNvPr id="147" name="TextBox 7">
            <a:extLst>
              <a:ext uri="{FF2B5EF4-FFF2-40B4-BE49-F238E27FC236}">
                <a16:creationId xmlns:a16="http://schemas.microsoft.com/office/drawing/2014/main" id="{537017CA-438F-824D-9EAE-EF41EBE62460}"/>
              </a:ext>
            </a:extLst>
          </p:cNvPr>
          <p:cNvSpPr txBox="1">
            <a:spLocks noChangeArrowheads="1"/>
          </p:cNvSpPr>
          <p:nvPr/>
        </p:nvSpPr>
        <p:spPr bwMode="auto">
          <a:xfrm>
            <a:off x="3257550" y="4896159"/>
            <a:ext cx="5886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eaLnBrk="1" hangingPunct="1">
              <a:spcBef>
                <a:spcPct val="0"/>
              </a:spcBef>
              <a:buFontTx/>
              <a:buNone/>
            </a:pPr>
            <a:r>
              <a:rPr lang="en-US" altLang="en-US" sz="1200" dirty="0">
                <a:solidFill>
                  <a:schemeClr val="bg1"/>
                </a:solidFill>
              </a:rPr>
              <a:t>Muller</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(2018) </a:t>
            </a:r>
            <a:r>
              <a:rPr lang="en-US" altLang="en-US" sz="1200" i="1" dirty="0">
                <a:solidFill>
                  <a:schemeClr val="bg1"/>
                </a:solidFill>
              </a:rPr>
              <a:t>Current Opinion in Systems Biology </a:t>
            </a:r>
            <a:r>
              <a:rPr lang="en-US" altLang="en-US" sz="1200" b="1" dirty="0">
                <a:solidFill>
                  <a:schemeClr val="bg1"/>
                </a:solidFill>
              </a:rPr>
              <a:t>8</a:t>
            </a:r>
            <a:r>
              <a:rPr lang="en-US" altLang="en-US" sz="1200" dirty="0">
                <a:solidFill>
                  <a:schemeClr val="bg1"/>
                </a:solidFill>
              </a:rPr>
              <a:t>:73-80.</a:t>
            </a:r>
          </a:p>
        </p:txBody>
      </p:sp>
    </p:spTree>
    <p:extLst>
      <p:ext uri="{BB962C8B-B14F-4D97-AF65-F5344CB8AC3E}">
        <p14:creationId xmlns:p14="http://schemas.microsoft.com/office/powerpoint/2010/main" val="9170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B0DDBAF-7E54-064B-9AB4-9C3B017F571A}"/>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8433" name="Title 1"/>
          <p:cNvSpPr>
            <a:spLocks noGrp="1"/>
          </p:cNvSpPr>
          <p:nvPr>
            <p:ph type="title"/>
          </p:nvPr>
        </p:nvSpPr>
        <p:spPr>
          <a:xfrm>
            <a:off x="1134734" y="1728"/>
            <a:ext cx="6866266" cy="369332"/>
          </a:xfrm>
        </p:spPr>
        <p:txBody>
          <a:bodyPr/>
          <a:lstStyle/>
          <a:p>
            <a:pPr algn="ctr"/>
            <a:r>
              <a:rPr lang="en-US" altLang="en-US" dirty="0">
                <a:latin typeface="Candara" charset="0"/>
                <a:ea typeface="Candara" charset="0"/>
                <a:cs typeface="Candara" charset="0"/>
              </a:rPr>
              <a:t>Des </a:t>
            </a:r>
            <a:r>
              <a:rPr lang="en-US" altLang="en-US" dirty="0" err="1">
                <a:latin typeface="Candara" charset="0"/>
                <a:ea typeface="Candara" charset="0"/>
                <a:cs typeface="Candara" charset="0"/>
              </a:rPr>
              <a:t>réseaux</a:t>
            </a:r>
            <a:r>
              <a:rPr lang="en-US" altLang="en-US" dirty="0">
                <a:latin typeface="Candara" charset="0"/>
                <a:ea typeface="Candara" charset="0"/>
                <a:cs typeface="Candara" charset="0"/>
              </a:rPr>
              <a:t> </a:t>
            </a:r>
            <a:r>
              <a:rPr lang="en-US" altLang="en-US" dirty="0" err="1">
                <a:latin typeface="Candara" charset="0"/>
                <a:ea typeface="Candara" charset="0"/>
                <a:cs typeface="Candara" charset="0"/>
              </a:rPr>
              <a:t>écologiques</a:t>
            </a:r>
            <a:r>
              <a:rPr lang="en-US" altLang="en-US" dirty="0">
                <a:latin typeface="Candara" charset="0"/>
                <a:ea typeface="Candara" charset="0"/>
                <a:cs typeface="Candara" charset="0"/>
              </a:rPr>
              <a:t> </a:t>
            </a:r>
            <a:r>
              <a:rPr lang="en-US" altLang="en-US" dirty="0" err="1">
                <a:latin typeface="Candara" charset="0"/>
                <a:ea typeface="Candara" charset="0"/>
                <a:cs typeface="Candara" charset="0"/>
              </a:rPr>
              <a:t>bouleversés</a:t>
            </a:r>
            <a:r>
              <a:rPr lang="en-US" altLang="en-US" dirty="0">
                <a:latin typeface="Candara" charset="0"/>
                <a:ea typeface="Candara" charset="0"/>
                <a:cs typeface="Candara" charset="0"/>
              </a:rPr>
              <a:t> </a:t>
            </a:r>
            <a:r>
              <a:rPr lang="en-US" altLang="en-US" dirty="0" err="1">
                <a:latin typeface="Candara" charset="0"/>
                <a:ea typeface="Candara" charset="0"/>
                <a:cs typeface="Candara" charset="0"/>
              </a:rPr>
              <a:t>dans</a:t>
            </a:r>
            <a:r>
              <a:rPr lang="en-US" altLang="en-US" dirty="0">
                <a:latin typeface="Candara" charset="0"/>
                <a:ea typeface="Candara" charset="0"/>
                <a:cs typeface="Candara" charset="0"/>
              </a:rPr>
              <a:t> le </a:t>
            </a:r>
            <a:r>
              <a:rPr lang="en-US" altLang="en-US" dirty="0" err="1">
                <a:latin typeface="Candara" charset="0"/>
                <a:ea typeface="Candara" charset="0"/>
                <a:cs typeface="Candara" charset="0"/>
              </a:rPr>
              <a:t>contexte</a:t>
            </a:r>
            <a:r>
              <a:rPr lang="en-US" altLang="en-US" dirty="0">
                <a:latin typeface="Candara" charset="0"/>
                <a:ea typeface="Candara" charset="0"/>
                <a:cs typeface="Candara" charset="0"/>
              </a:rPr>
              <a:t> de maladies</a:t>
            </a:r>
            <a:endParaRPr altLang="en-US" dirty="0">
              <a:latin typeface="Candara" charset="0"/>
              <a:ea typeface="Candara" charset="0"/>
              <a:cs typeface="Candara" charset="0"/>
            </a:endParaRPr>
          </a:p>
        </p:txBody>
      </p:sp>
      <p:grpSp>
        <p:nvGrpSpPr>
          <p:cNvPr id="29" name="Group 28"/>
          <p:cNvGrpSpPr>
            <a:grpSpLocks/>
          </p:cNvGrpSpPr>
          <p:nvPr/>
        </p:nvGrpSpPr>
        <p:grpSpPr bwMode="auto">
          <a:xfrm>
            <a:off x="3193257" y="496491"/>
            <a:ext cx="4226185" cy="2053828"/>
            <a:chOff x="2734215" y="661506"/>
            <a:chExt cx="5633545" cy="2739282"/>
          </a:xfrm>
        </p:grpSpPr>
        <p:grpSp>
          <p:nvGrpSpPr>
            <p:cNvPr id="18458" name="Group 18"/>
            <p:cNvGrpSpPr>
              <a:grpSpLocks/>
            </p:cNvGrpSpPr>
            <p:nvPr/>
          </p:nvGrpSpPr>
          <p:grpSpPr bwMode="auto">
            <a:xfrm>
              <a:off x="2734215" y="1540244"/>
              <a:ext cx="1943998" cy="1073972"/>
              <a:chOff x="1384520" y="446327"/>
              <a:chExt cx="1188130" cy="667364"/>
            </a:xfrm>
          </p:grpSpPr>
          <p:pic>
            <p:nvPicPr>
              <p:cNvPr id="20" name="Picture 19"/>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384520" y="449941"/>
                <a:ext cx="701910" cy="663750"/>
              </a:xfrm>
              <a:prstGeom prst="rect">
                <a:avLst/>
              </a:prstGeom>
            </p:spPr>
          </p:pic>
          <p:grpSp>
            <p:nvGrpSpPr>
              <p:cNvPr id="18469" name="Group 20"/>
              <p:cNvGrpSpPr>
                <a:grpSpLocks/>
              </p:cNvGrpSpPr>
              <p:nvPr/>
            </p:nvGrpSpPr>
            <p:grpSpPr bwMode="auto">
              <a:xfrm>
                <a:off x="1627630" y="446327"/>
                <a:ext cx="945020" cy="663750"/>
                <a:chOff x="1627630" y="446327"/>
                <a:chExt cx="945020" cy="663750"/>
              </a:xfrm>
            </p:grpSpPr>
            <p:pic>
              <p:nvPicPr>
                <p:cNvPr id="22" name="Picture 21"/>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627630" y="446327"/>
                  <a:ext cx="701910" cy="663750"/>
                </a:xfrm>
                <a:prstGeom prst="rect">
                  <a:avLst/>
                </a:prstGeom>
              </p:spPr>
            </p:pic>
            <p:pic>
              <p:nvPicPr>
                <p:cNvPr id="23" name="Picture 22"/>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70740" y="446327"/>
                  <a:ext cx="701910" cy="663750"/>
                </a:xfrm>
                <a:prstGeom prst="rect">
                  <a:avLst/>
                </a:prstGeom>
              </p:spPr>
            </p:pic>
          </p:grpSp>
        </p:grpSp>
        <p:grpSp>
          <p:nvGrpSpPr>
            <p:cNvPr id="24" name="Group 23"/>
            <p:cNvGrpSpPr>
              <a:grpSpLocks/>
            </p:cNvGrpSpPr>
            <p:nvPr/>
          </p:nvGrpSpPr>
          <p:grpSpPr>
            <a:xfrm>
              <a:off x="4950942" y="1543152"/>
              <a:ext cx="1909198" cy="1071132"/>
              <a:chOff x="1384520" y="446327"/>
              <a:chExt cx="1188130" cy="667364"/>
            </a:xfrm>
            <a:effectLst>
              <a:glow rad="101600">
                <a:srgbClr val="800000">
                  <a:alpha val="75000"/>
                </a:srgbClr>
              </a:glow>
            </a:effectLst>
          </p:grpSpPr>
          <p:pic>
            <p:nvPicPr>
              <p:cNvPr id="25" name="Picture 24"/>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84520" y="449941"/>
                <a:ext cx="701910" cy="663750"/>
              </a:xfrm>
              <a:prstGeom prst="rect">
                <a:avLst/>
              </a:prstGeom>
            </p:spPr>
          </p:pic>
          <p:grpSp>
            <p:nvGrpSpPr>
              <p:cNvPr id="26" name="Group 25"/>
              <p:cNvGrpSpPr/>
              <p:nvPr/>
            </p:nvGrpSpPr>
            <p:grpSpPr>
              <a:xfrm>
                <a:off x="1627630" y="446327"/>
                <a:ext cx="945020" cy="663750"/>
                <a:chOff x="1627630" y="446327"/>
                <a:chExt cx="945020" cy="663750"/>
              </a:xfrm>
            </p:grpSpPr>
            <p:pic>
              <p:nvPicPr>
                <p:cNvPr id="27" name="Picture 26"/>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627630" y="446327"/>
                  <a:ext cx="701910" cy="663750"/>
                </a:xfrm>
                <a:prstGeom prst="rect">
                  <a:avLst/>
                </a:prstGeom>
              </p:spPr>
            </p:pic>
            <p:pic>
              <p:nvPicPr>
                <p:cNvPr id="28" name="Picture 27"/>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870740" y="446327"/>
                  <a:ext cx="701910" cy="663750"/>
                </a:xfrm>
                <a:prstGeom prst="rect">
                  <a:avLst/>
                </a:prstGeom>
              </p:spPr>
            </p:pic>
          </p:grpSp>
        </p:grpSp>
        <p:grpSp>
          <p:nvGrpSpPr>
            <p:cNvPr id="18460" name="Group 33"/>
            <p:cNvGrpSpPr>
              <a:grpSpLocks/>
            </p:cNvGrpSpPr>
            <p:nvPr/>
          </p:nvGrpSpPr>
          <p:grpSpPr bwMode="auto">
            <a:xfrm>
              <a:off x="3331514" y="661506"/>
              <a:ext cx="1943998" cy="1073972"/>
              <a:chOff x="1384520" y="446327"/>
              <a:chExt cx="1188130" cy="667364"/>
            </a:xfrm>
          </p:grpSpPr>
          <p:pic>
            <p:nvPicPr>
              <p:cNvPr id="35" name="Picture 34"/>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384520" y="449941"/>
                <a:ext cx="701910" cy="663750"/>
              </a:xfrm>
              <a:prstGeom prst="rect">
                <a:avLst/>
              </a:prstGeom>
            </p:spPr>
          </p:pic>
          <p:grpSp>
            <p:nvGrpSpPr>
              <p:cNvPr id="18465" name="Group 35"/>
              <p:cNvGrpSpPr>
                <a:grpSpLocks/>
              </p:cNvGrpSpPr>
              <p:nvPr/>
            </p:nvGrpSpPr>
            <p:grpSpPr bwMode="auto">
              <a:xfrm>
                <a:off x="1627630" y="446327"/>
                <a:ext cx="945020" cy="663750"/>
                <a:chOff x="1627630" y="446327"/>
                <a:chExt cx="945020" cy="663750"/>
              </a:xfrm>
            </p:grpSpPr>
            <p:pic>
              <p:nvPicPr>
                <p:cNvPr id="37" name="Picture 36"/>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627630" y="446327"/>
                  <a:ext cx="701910" cy="663750"/>
                </a:xfrm>
                <a:prstGeom prst="rect">
                  <a:avLst/>
                </a:prstGeom>
              </p:spPr>
            </p:pic>
            <p:pic>
              <p:nvPicPr>
                <p:cNvPr id="38" name="Picture 37"/>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70740" y="446327"/>
                  <a:ext cx="701910" cy="663750"/>
                </a:xfrm>
                <a:prstGeom prst="rect">
                  <a:avLst/>
                </a:prstGeom>
              </p:spPr>
            </p:pic>
          </p:grpSp>
        </p:grpSp>
        <p:grpSp>
          <p:nvGrpSpPr>
            <p:cNvPr id="39" name="Group 38"/>
            <p:cNvGrpSpPr>
              <a:grpSpLocks/>
            </p:cNvGrpSpPr>
            <p:nvPr/>
          </p:nvGrpSpPr>
          <p:grpSpPr>
            <a:xfrm>
              <a:off x="5548241" y="664414"/>
              <a:ext cx="1909198" cy="1071132"/>
              <a:chOff x="1384520" y="446327"/>
              <a:chExt cx="1188130" cy="667364"/>
            </a:xfrm>
            <a:effectLst>
              <a:glow rad="101600">
                <a:srgbClr val="800000">
                  <a:alpha val="75000"/>
                </a:srgbClr>
              </a:glow>
            </a:effectLst>
          </p:grpSpPr>
          <p:pic>
            <p:nvPicPr>
              <p:cNvPr id="40" name="Picture 39"/>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84520" y="449941"/>
                <a:ext cx="701910" cy="663750"/>
              </a:xfrm>
              <a:prstGeom prst="rect">
                <a:avLst/>
              </a:prstGeom>
            </p:spPr>
          </p:pic>
          <p:grpSp>
            <p:nvGrpSpPr>
              <p:cNvPr id="41" name="Group 40"/>
              <p:cNvGrpSpPr/>
              <p:nvPr/>
            </p:nvGrpSpPr>
            <p:grpSpPr>
              <a:xfrm>
                <a:off x="1627630" y="446327"/>
                <a:ext cx="945020" cy="663750"/>
                <a:chOff x="1627630" y="446327"/>
                <a:chExt cx="945020" cy="663750"/>
              </a:xfrm>
            </p:grpSpPr>
            <p:pic>
              <p:nvPicPr>
                <p:cNvPr id="42" name="Picture 41"/>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627630" y="446327"/>
                  <a:ext cx="701910" cy="663750"/>
                </a:xfrm>
                <a:prstGeom prst="rect">
                  <a:avLst/>
                </a:prstGeom>
              </p:spPr>
            </p:pic>
            <p:pic>
              <p:nvPicPr>
                <p:cNvPr id="43" name="Picture 42"/>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870740" y="446327"/>
                  <a:ext cx="701910" cy="663750"/>
                </a:xfrm>
                <a:prstGeom prst="rect">
                  <a:avLst/>
                </a:prstGeom>
              </p:spPr>
            </p:pic>
          </p:grpSp>
        </p:grpSp>
        <p:cxnSp>
          <p:nvCxnSpPr>
            <p:cNvPr id="53" name="Straight Arrow Connector 52"/>
            <p:cNvCxnSpPr>
              <a:cxnSpLocks noChangeShapeType="1"/>
            </p:cNvCxnSpPr>
            <p:nvPr/>
          </p:nvCxnSpPr>
          <p:spPr bwMode="auto">
            <a:xfrm flipV="1">
              <a:off x="6773422" y="1264942"/>
              <a:ext cx="1368093" cy="2135846"/>
            </a:xfrm>
            <a:prstGeom prst="straightConnector1">
              <a:avLst/>
            </a:prstGeom>
            <a:noFill/>
            <a:ln w="38100">
              <a:solidFill>
                <a:schemeClr val="bg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8463" name="TextBox 54"/>
            <p:cNvSpPr txBox="1">
              <a:spLocks noChangeArrowheads="1"/>
            </p:cNvSpPr>
            <p:nvPr/>
          </p:nvSpPr>
          <p:spPr bwMode="auto">
            <a:xfrm>
              <a:off x="7365849" y="2323861"/>
              <a:ext cx="1001911" cy="431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500" dirty="0">
                  <a:solidFill>
                    <a:schemeClr val="bg1"/>
                  </a:solidFill>
                  <a:latin typeface="Helvetica" charset="0"/>
                </a:rPr>
                <a:t>Temps</a:t>
              </a:r>
            </a:p>
          </p:txBody>
        </p:sp>
      </p:grpSp>
      <p:grpSp>
        <p:nvGrpSpPr>
          <p:cNvPr id="58" name="Group 57"/>
          <p:cNvGrpSpPr>
            <a:grpSpLocks/>
          </p:cNvGrpSpPr>
          <p:nvPr/>
        </p:nvGrpSpPr>
        <p:grpSpPr bwMode="auto">
          <a:xfrm>
            <a:off x="1987154" y="2630092"/>
            <a:ext cx="5162550" cy="2134086"/>
            <a:chOff x="1126236" y="3507080"/>
            <a:chExt cx="6882992" cy="2845700"/>
          </a:xfrm>
        </p:grpSpPr>
        <p:grpSp>
          <p:nvGrpSpPr>
            <p:cNvPr id="18446" name="Group 30"/>
            <p:cNvGrpSpPr>
              <a:grpSpLocks/>
            </p:cNvGrpSpPr>
            <p:nvPr/>
          </p:nvGrpSpPr>
          <p:grpSpPr bwMode="auto">
            <a:xfrm>
              <a:off x="1126236" y="3507080"/>
              <a:ext cx="6882992" cy="2845700"/>
              <a:chOff x="1126236" y="3507080"/>
              <a:chExt cx="6882992" cy="2845700"/>
            </a:xfrm>
          </p:grpSpPr>
          <p:sp>
            <p:nvSpPr>
              <p:cNvPr id="44" name="Oval 43"/>
              <p:cNvSpPr>
                <a:spLocks noChangeAspect="1"/>
              </p:cNvSpPr>
              <p:nvPr/>
            </p:nvSpPr>
            <p:spPr>
              <a:xfrm>
                <a:off x="3359716" y="6042540"/>
                <a:ext cx="215887" cy="206393"/>
              </a:xfrm>
              <a:prstGeom prst="ellipse">
                <a:avLst/>
              </a:prstGeom>
              <a:solidFill>
                <a:srgbClr val="00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chemeClr val="bg1"/>
                  </a:solidFill>
                </a:endParaRPr>
              </a:p>
            </p:txBody>
          </p:sp>
          <p:sp>
            <p:nvSpPr>
              <p:cNvPr id="45" name="Isosceles Triangle 44"/>
              <p:cNvSpPr>
                <a:spLocks noChangeAspect="1"/>
              </p:cNvSpPr>
              <p:nvPr/>
            </p:nvSpPr>
            <p:spPr>
              <a:xfrm>
                <a:off x="1450067" y="6020313"/>
                <a:ext cx="211124" cy="215919"/>
              </a:xfrm>
              <a:prstGeom prst="triangle">
                <a:avLst/>
              </a:prstGeom>
              <a:solidFill>
                <a:srgbClr val="00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solidFill>
                    <a:schemeClr val="bg1"/>
                  </a:solidFill>
                </a:endParaRPr>
              </a:p>
            </p:txBody>
          </p:sp>
          <p:sp>
            <p:nvSpPr>
              <p:cNvPr id="18450" name="TextBox 45"/>
              <p:cNvSpPr txBox="1">
                <a:spLocks noChangeArrowheads="1"/>
              </p:cNvSpPr>
              <p:nvPr/>
            </p:nvSpPr>
            <p:spPr bwMode="auto">
              <a:xfrm>
                <a:off x="3541392" y="5921855"/>
                <a:ext cx="2847193" cy="43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500" dirty="0" err="1">
                    <a:solidFill>
                      <a:schemeClr val="bg1"/>
                    </a:solidFill>
                    <a:latin typeface="Helvetica" charset="0"/>
                  </a:rPr>
                  <a:t>Souches</a:t>
                </a:r>
                <a:r>
                  <a:rPr lang="en-US" altLang="en-US" sz="1500" dirty="0">
                    <a:solidFill>
                      <a:schemeClr val="bg1"/>
                    </a:solidFill>
                    <a:latin typeface="Helvetica" charset="0"/>
                  </a:rPr>
                  <a:t> </a:t>
                </a:r>
                <a:r>
                  <a:rPr lang="en-US" altLang="en-US" sz="1500" dirty="0" err="1">
                    <a:solidFill>
                      <a:schemeClr val="bg1"/>
                    </a:solidFill>
                    <a:latin typeface="Helvetica" charset="0"/>
                  </a:rPr>
                  <a:t>microbiennes</a:t>
                </a:r>
                <a:endParaRPr lang="en-US" altLang="en-US" sz="1500" dirty="0">
                  <a:solidFill>
                    <a:schemeClr val="bg1"/>
                  </a:solidFill>
                  <a:latin typeface="Helvetica" charset="0"/>
                </a:endParaRPr>
              </a:p>
            </p:txBody>
          </p:sp>
          <p:sp>
            <p:nvSpPr>
              <p:cNvPr id="18451" name="TextBox 46"/>
              <p:cNvSpPr txBox="1">
                <a:spLocks noChangeArrowheads="1"/>
              </p:cNvSpPr>
              <p:nvPr/>
            </p:nvSpPr>
            <p:spPr bwMode="auto">
              <a:xfrm>
                <a:off x="1598192" y="5920540"/>
                <a:ext cx="1776449" cy="43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500" dirty="0" err="1">
                    <a:solidFill>
                      <a:schemeClr val="bg1"/>
                    </a:solidFill>
                    <a:latin typeface="Helvetica" charset="0"/>
                  </a:rPr>
                  <a:t>Biomolécules</a:t>
                </a:r>
                <a:endParaRPr lang="en-US" altLang="en-US" sz="1500" dirty="0">
                  <a:solidFill>
                    <a:schemeClr val="bg1"/>
                  </a:solidFill>
                  <a:latin typeface="Helvetica" charset="0"/>
                </a:endParaRPr>
              </a:p>
            </p:txBody>
          </p:sp>
          <p:grpSp>
            <p:nvGrpSpPr>
              <p:cNvPr id="18452" name="Group 29"/>
              <p:cNvGrpSpPr>
                <a:grpSpLocks/>
              </p:cNvGrpSpPr>
              <p:nvPr/>
            </p:nvGrpSpPr>
            <p:grpSpPr bwMode="auto">
              <a:xfrm>
                <a:off x="1126236" y="3507080"/>
                <a:ext cx="6882992" cy="2446992"/>
                <a:chOff x="1126236" y="3507080"/>
                <a:chExt cx="6882992" cy="2446992"/>
              </a:xfrm>
            </p:grpSpPr>
            <p:pic>
              <p:nvPicPr>
                <p:cNvPr id="18453" name="Picture 3"/>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2586" y="3632110"/>
                  <a:ext cx="5825493" cy="230730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ounded Rectangle 14"/>
                <p:cNvSpPr>
                  <a:spLocks/>
                </p:cNvSpPr>
                <p:nvPr/>
              </p:nvSpPr>
              <p:spPr>
                <a:xfrm>
                  <a:off x="1126236" y="3507080"/>
                  <a:ext cx="6882992" cy="2446553"/>
                </a:xfrm>
                <a:prstGeom prst="roundRect">
                  <a:avLst/>
                </a:prstGeom>
                <a:noFill/>
                <a:ln w="38100" cmpd="sng">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cxnSp>
              <p:nvCxnSpPr>
                <p:cNvPr id="17" name="Straight Connector 16"/>
                <p:cNvCxnSpPr>
                  <a:cxnSpLocks/>
                </p:cNvCxnSpPr>
                <p:nvPr/>
              </p:nvCxnSpPr>
              <p:spPr>
                <a:xfrm>
                  <a:off x="4399467" y="3507080"/>
                  <a:ext cx="0" cy="2446553"/>
                </a:xfrm>
                <a:prstGeom prst="line">
                  <a:avLst/>
                </a:prstGeom>
                <a:ln w="38100" cmpd="sng">
                  <a:solidFill>
                    <a:schemeClr val="bg1"/>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634206" y="5070905"/>
                  <a:ext cx="420662" cy="41119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48" name="Oval 47"/>
                <p:cNvSpPr/>
                <p:nvPr/>
              </p:nvSpPr>
              <p:spPr>
                <a:xfrm>
                  <a:off x="5880516" y="4989936"/>
                  <a:ext cx="501620" cy="500106"/>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pSp>
        </p:grpSp>
        <p:sp>
          <p:nvSpPr>
            <p:cNvPr id="54" name="Oval 53"/>
            <p:cNvSpPr/>
            <p:nvPr/>
          </p:nvSpPr>
          <p:spPr>
            <a:xfrm>
              <a:off x="4640753" y="5548785"/>
              <a:ext cx="309544" cy="308002"/>
            </a:xfrm>
            <a:prstGeom prst="ellipse">
              <a:avLst/>
            </a:prstGeom>
            <a:solidFill>
              <a:schemeClr val="accent5">
                <a:lumMod val="75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pSp>
      <p:grpSp>
        <p:nvGrpSpPr>
          <p:cNvPr id="32" name="Group 31"/>
          <p:cNvGrpSpPr>
            <a:grpSpLocks/>
          </p:cNvGrpSpPr>
          <p:nvPr/>
        </p:nvGrpSpPr>
        <p:grpSpPr bwMode="auto">
          <a:xfrm>
            <a:off x="2030017" y="3140869"/>
            <a:ext cx="3860006" cy="1117997"/>
            <a:chOff x="1182279" y="4188296"/>
            <a:chExt cx="5147266" cy="1489768"/>
          </a:xfrm>
        </p:grpSpPr>
        <p:pic>
          <p:nvPicPr>
            <p:cNvPr id="18442" name="Picture 5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5898055" y="4188296"/>
              <a:ext cx="431490" cy="772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3" name="Picture 4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1182279" y="4940131"/>
              <a:ext cx="425251" cy="737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434" name="Group 4"/>
          <p:cNvGrpSpPr>
            <a:grpSpLocks/>
          </p:cNvGrpSpPr>
          <p:nvPr/>
        </p:nvGrpSpPr>
        <p:grpSpPr bwMode="auto">
          <a:xfrm>
            <a:off x="3022997" y="1833562"/>
            <a:ext cx="1457325" cy="804863"/>
            <a:chOff x="1384520" y="446327"/>
            <a:chExt cx="1188130" cy="667364"/>
          </a:xfrm>
        </p:grpSpPr>
        <p:pic>
          <p:nvPicPr>
            <p:cNvPr id="6" name="Picture 5"/>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384520" y="449941"/>
              <a:ext cx="701910" cy="663750"/>
            </a:xfrm>
            <a:prstGeom prst="rect">
              <a:avLst/>
            </a:prstGeom>
            <a:ln>
              <a:noFill/>
            </a:ln>
          </p:spPr>
        </p:pic>
        <p:grpSp>
          <p:nvGrpSpPr>
            <p:cNvPr id="18473" name="Group 6"/>
            <p:cNvGrpSpPr>
              <a:grpSpLocks/>
            </p:cNvGrpSpPr>
            <p:nvPr/>
          </p:nvGrpSpPr>
          <p:grpSpPr bwMode="auto">
            <a:xfrm>
              <a:off x="1627630" y="446327"/>
              <a:ext cx="945020" cy="663750"/>
              <a:chOff x="1627630" y="446327"/>
              <a:chExt cx="945020" cy="663750"/>
            </a:xfrm>
          </p:grpSpPr>
          <p:pic>
            <p:nvPicPr>
              <p:cNvPr id="8" name="Picture 7"/>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627630" y="446327"/>
                <a:ext cx="701910" cy="663750"/>
              </a:xfrm>
              <a:prstGeom prst="rect">
                <a:avLst/>
              </a:prstGeom>
              <a:ln>
                <a:noFill/>
              </a:ln>
            </p:spPr>
          </p:pic>
          <p:pic>
            <p:nvPicPr>
              <p:cNvPr id="9" name="Picture 8"/>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70740" y="446327"/>
                <a:ext cx="701910" cy="663750"/>
              </a:xfrm>
              <a:prstGeom prst="rect">
                <a:avLst/>
              </a:prstGeom>
              <a:ln>
                <a:noFill/>
              </a:ln>
            </p:spPr>
          </p:pic>
        </p:grpSp>
      </p:grpSp>
      <p:grpSp>
        <p:nvGrpSpPr>
          <p:cNvPr id="10" name="Group 9"/>
          <p:cNvGrpSpPr>
            <a:grpSpLocks/>
          </p:cNvGrpSpPr>
          <p:nvPr/>
        </p:nvGrpSpPr>
        <p:grpSpPr>
          <a:xfrm>
            <a:off x="4426104" y="1833099"/>
            <a:ext cx="1431899" cy="803349"/>
            <a:chOff x="1384520" y="446327"/>
            <a:chExt cx="1188130" cy="667364"/>
          </a:xfrm>
          <a:effectLst>
            <a:glow rad="101600">
              <a:srgbClr val="800000">
                <a:alpha val="75000"/>
              </a:srgbClr>
            </a:glow>
          </a:effectLst>
        </p:grpSpPr>
        <p:pic>
          <p:nvPicPr>
            <p:cNvPr id="11" name="Picture 10"/>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84520" y="449941"/>
              <a:ext cx="701910" cy="663750"/>
            </a:xfrm>
            <a:prstGeom prst="rect">
              <a:avLst/>
            </a:prstGeom>
            <a:ln>
              <a:noFill/>
            </a:ln>
          </p:spPr>
        </p:pic>
        <p:grpSp>
          <p:nvGrpSpPr>
            <p:cNvPr id="12" name="Group 11"/>
            <p:cNvGrpSpPr/>
            <p:nvPr/>
          </p:nvGrpSpPr>
          <p:grpSpPr>
            <a:xfrm>
              <a:off x="1627630" y="446327"/>
              <a:ext cx="945020" cy="663750"/>
              <a:chOff x="1627630" y="446327"/>
              <a:chExt cx="945020" cy="663750"/>
            </a:xfrm>
          </p:grpSpPr>
          <p:pic>
            <p:nvPicPr>
              <p:cNvPr id="13" name="Picture 12"/>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627630" y="446327"/>
                <a:ext cx="701910" cy="663750"/>
              </a:xfrm>
              <a:prstGeom prst="rect">
                <a:avLst/>
              </a:prstGeom>
              <a:ln>
                <a:noFill/>
              </a:ln>
            </p:spPr>
          </p:pic>
          <p:pic>
            <p:nvPicPr>
              <p:cNvPr id="14" name="Picture 13"/>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870740" y="446327"/>
                <a:ext cx="701910" cy="663750"/>
              </a:xfrm>
              <a:prstGeom prst="rect">
                <a:avLst/>
              </a:prstGeom>
              <a:ln>
                <a:noFill/>
              </a:ln>
            </p:spPr>
          </p:pic>
        </p:grpSp>
      </p:grpSp>
      <p:sp>
        <p:nvSpPr>
          <p:cNvPr id="18436" name="TextBox 49"/>
          <p:cNvSpPr txBox="1">
            <a:spLocks noChangeArrowheads="1"/>
          </p:cNvSpPr>
          <p:nvPr/>
        </p:nvSpPr>
        <p:spPr bwMode="auto">
          <a:xfrm>
            <a:off x="2762250" y="2035984"/>
            <a:ext cx="900113"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350" b="1">
                <a:solidFill>
                  <a:srgbClr val="008000"/>
                </a:solidFill>
              </a:rPr>
              <a:t>Sain</a:t>
            </a:r>
            <a:endParaRPr lang="en-US" altLang="en-US" sz="1350" b="1" dirty="0">
              <a:solidFill>
                <a:srgbClr val="008000"/>
              </a:solidFill>
            </a:endParaRPr>
          </a:p>
        </p:txBody>
      </p:sp>
      <p:sp>
        <p:nvSpPr>
          <p:cNvPr id="18437" name="TextBox 50"/>
          <p:cNvSpPr txBox="1">
            <a:spLocks noChangeArrowheads="1"/>
          </p:cNvSpPr>
          <p:nvPr/>
        </p:nvSpPr>
        <p:spPr bwMode="auto">
          <a:xfrm>
            <a:off x="5645944" y="2028825"/>
            <a:ext cx="900113"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350" b="1" dirty="0" err="1">
                <a:solidFill>
                  <a:srgbClr val="800000"/>
                </a:solidFill>
              </a:rPr>
              <a:t>Malade</a:t>
            </a:r>
            <a:endParaRPr lang="en-US" altLang="en-US" sz="1350" b="1" dirty="0">
              <a:solidFill>
                <a:srgbClr val="800000"/>
              </a:solidFill>
            </a:endParaRPr>
          </a:p>
        </p:txBody>
      </p:sp>
    </p:spTree>
    <p:extLst>
      <p:ext uri="{BB962C8B-B14F-4D97-AF65-F5344CB8AC3E}">
        <p14:creationId xmlns:p14="http://schemas.microsoft.com/office/powerpoint/2010/main" val="522825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8848AE93-7259-834B-8BA2-90F8E87662CF}"/>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p:cNvSpPr/>
          <p:nvPr/>
        </p:nvSpPr>
        <p:spPr>
          <a:xfrm>
            <a:off x="1140619" y="-11906"/>
            <a:ext cx="6840141" cy="5179219"/>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nvGrpSpPr>
          <p:cNvPr id="37890" name="Group 8"/>
          <p:cNvGrpSpPr>
            <a:grpSpLocks/>
          </p:cNvGrpSpPr>
          <p:nvPr/>
        </p:nvGrpSpPr>
        <p:grpSpPr bwMode="auto">
          <a:xfrm>
            <a:off x="2015729" y="3115867"/>
            <a:ext cx="4601765" cy="1872852"/>
            <a:chOff x="1164130" y="4153770"/>
            <a:chExt cx="6135311" cy="2497715"/>
          </a:xfrm>
        </p:grpSpPr>
        <p:pic>
          <p:nvPicPr>
            <p:cNvPr id="37976" name="Picture 1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3221551" y="4513253"/>
              <a:ext cx="2081136" cy="213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977" name="Group 7"/>
            <p:cNvGrpSpPr>
              <a:grpSpLocks/>
            </p:cNvGrpSpPr>
            <p:nvPr/>
          </p:nvGrpSpPr>
          <p:grpSpPr bwMode="auto">
            <a:xfrm>
              <a:off x="1164130" y="4153770"/>
              <a:ext cx="6135311" cy="369418"/>
              <a:chOff x="1274374" y="4266252"/>
              <a:chExt cx="6944401" cy="418135"/>
            </a:xfrm>
          </p:grpSpPr>
          <p:sp>
            <p:nvSpPr>
              <p:cNvPr id="96" name="Isosceles Triangle 95"/>
              <p:cNvSpPr/>
              <p:nvPr/>
            </p:nvSpPr>
            <p:spPr>
              <a:xfrm flipV="1">
                <a:off x="1274374" y="4289616"/>
                <a:ext cx="6944401" cy="370238"/>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7979" name="TextBox 73"/>
              <p:cNvSpPr txBox="1">
                <a:spLocks noChangeArrowheads="1"/>
              </p:cNvSpPr>
              <p:nvPr/>
            </p:nvSpPr>
            <p:spPr bwMode="auto">
              <a:xfrm>
                <a:off x="4006103" y="4266252"/>
                <a:ext cx="1480943" cy="418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b="1" dirty="0" err="1">
                    <a:solidFill>
                      <a:srgbClr val="454545"/>
                    </a:solidFill>
                  </a:rPr>
                  <a:t>Intégration</a:t>
                </a:r>
                <a:endParaRPr lang="en-US" altLang="en-US" sz="1200" b="1" dirty="0">
                  <a:solidFill>
                    <a:srgbClr val="454545"/>
                  </a:solidFill>
                </a:endParaRPr>
              </a:p>
            </p:txBody>
          </p:sp>
        </p:grpSp>
      </p:grpSp>
      <p:sp>
        <p:nvSpPr>
          <p:cNvPr id="229" name="Rounded Rectangle 228"/>
          <p:cNvSpPr/>
          <p:nvPr/>
        </p:nvSpPr>
        <p:spPr>
          <a:xfrm>
            <a:off x="1219201" y="550069"/>
            <a:ext cx="670322" cy="1026319"/>
          </a:xfrm>
          <a:prstGeom prst="roundRect">
            <a:avLst/>
          </a:prstGeom>
          <a:solidFill>
            <a:schemeClr val="tx1"/>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892" name="Picture 229" descr="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3247" y="1176337"/>
            <a:ext cx="681038" cy="406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17" descr="tu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5654" y="540544"/>
            <a:ext cx="30599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4" name="TextBox 1"/>
          <p:cNvSpPr txBox="1">
            <a:spLocks noChangeArrowheads="1"/>
          </p:cNvSpPr>
          <p:nvPr/>
        </p:nvSpPr>
        <p:spPr bwMode="auto">
          <a:xfrm>
            <a:off x="1211661" y="1272779"/>
            <a:ext cx="705642" cy="219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825"/>
              <a:t>Echantillon</a:t>
            </a:r>
          </a:p>
        </p:txBody>
      </p:sp>
      <p:grpSp>
        <p:nvGrpSpPr>
          <p:cNvPr id="37895" name="Group 30"/>
          <p:cNvGrpSpPr>
            <a:grpSpLocks/>
          </p:cNvGrpSpPr>
          <p:nvPr/>
        </p:nvGrpSpPr>
        <p:grpSpPr bwMode="auto">
          <a:xfrm>
            <a:off x="1885951" y="2609850"/>
            <a:ext cx="4751176" cy="513160"/>
            <a:chOff x="1083308" y="3451362"/>
            <a:chExt cx="7170487" cy="773786"/>
          </a:xfrm>
        </p:grpSpPr>
        <p:sp>
          <p:nvSpPr>
            <p:cNvPr id="11" name="Rectangle 10"/>
            <p:cNvSpPr/>
            <p:nvPr/>
          </p:nvSpPr>
          <p:spPr>
            <a:xfrm>
              <a:off x="1241433" y="3833767"/>
              <a:ext cx="6977342" cy="353679"/>
            </a:xfrm>
            <a:prstGeom prst="rect">
              <a:avLst/>
            </a:prstGeom>
            <a:solidFill>
              <a:srgbClr val="73C4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nvGrpSpPr>
            <p:cNvPr id="37963" name="Group 6"/>
            <p:cNvGrpSpPr>
              <a:grpSpLocks/>
            </p:cNvGrpSpPr>
            <p:nvPr/>
          </p:nvGrpSpPr>
          <p:grpSpPr bwMode="auto">
            <a:xfrm>
              <a:off x="1083308" y="3451362"/>
              <a:ext cx="7170487" cy="743003"/>
              <a:chOff x="1083308" y="3502674"/>
              <a:chExt cx="7170487" cy="743003"/>
            </a:xfrm>
          </p:grpSpPr>
          <p:sp>
            <p:nvSpPr>
              <p:cNvPr id="6" name="Left Brace 5"/>
              <p:cNvSpPr/>
              <p:nvPr/>
            </p:nvSpPr>
            <p:spPr>
              <a:xfrm rot="16200000">
                <a:off x="5218103" y="2997605"/>
                <a:ext cx="323158" cy="1333296"/>
              </a:xfrm>
              <a:prstGeom prst="leftBrace">
                <a:avLst/>
              </a:prstGeom>
              <a:ln w="3810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800"/>
              </a:p>
            </p:txBody>
          </p:sp>
          <p:sp>
            <p:nvSpPr>
              <p:cNvPr id="37968" name="TextBox 71"/>
              <p:cNvSpPr txBox="1">
                <a:spLocks noChangeArrowheads="1"/>
              </p:cNvSpPr>
              <p:nvPr/>
            </p:nvSpPr>
            <p:spPr bwMode="auto">
              <a:xfrm>
                <a:off x="1083308" y="3897607"/>
                <a:ext cx="1617088" cy="348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b="1" dirty="0" err="1">
                    <a:solidFill>
                      <a:srgbClr val="595959"/>
                    </a:solidFill>
                  </a:rPr>
                  <a:t>Métabolomique</a:t>
                </a:r>
                <a:endParaRPr lang="en-US" altLang="en-US" sz="900" b="1" dirty="0">
                  <a:solidFill>
                    <a:srgbClr val="595959"/>
                  </a:solidFill>
                </a:endParaRPr>
              </a:p>
            </p:txBody>
          </p:sp>
          <p:sp>
            <p:nvSpPr>
              <p:cNvPr id="37969" name="TextBox 74"/>
              <p:cNvSpPr txBox="1">
                <a:spLocks noChangeArrowheads="1"/>
              </p:cNvSpPr>
              <p:nvPr/>
            </p:nvSpPr>
            <p:spPr bwMode="auto">
              <a:xfrm>
                <a:off x="2504128" y="3897609"/>
                <a:ext cx="1730254" cy="348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b="1" dirty="0" err="1">
                    <a:solidFill>
                      <a:srgbClr val="595959"/>
                    </a:solidFill>
                  </a:rPr>
                  <a:t>Métaprotéomique</a:t>
                </a:r>
                <a:endParaRPr lang="en-US" altLang="en-US" sz="900" b="1" dirty="0">
                  <a:solidFill>
                    <a:srgbClr val="595959"/>
                  </a:solidFill>
                </a:endParaRPr>
              </a:p>
            </p:txBody>
          </p:sp>
          <p:sp>
            <p:nvSpPr>
              <p:cNvPr id="37970" name="TextBox 75"/>
              <p:cNvSpPr txBox="1">
                <a:spLocks noChangeArrowheads="1"/>
              </p:cNvSpPr>
              <p:nvPr/>
            </p:nvSpPr>
            <p:spPr bwMode="auto">
              <a:xfrm>
                <a:off x="4336629" y="3897607"/>
                <a:ext cx="2097980" cy="348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b="1" dirty="0" err="1">
                    <a:solidFill>
                      <a:srgbClr val="595959"/>
                    </a:solidFill>
                  </a:rPr>
                  <a:t>Métatranscriptomique</a:t>
                </a:r>
                <a:endParaRPr lang="en-US" altLang="en-US" sz="900" b="1" dirty="0">
                  <a:solidFill>
                    <a:srgbClr val="595959"/>
                  </a:solidFill>
                </a:endParaRPr>
              </a:p>
            </p:txBody>
          </p:sp>
          <p:sp>
            <p:nvSpPr>
              <p:cNvPr id="37971" name="TextBox 77"/>
              <p:cNvSpPr txBox="1">
                <a:spLocks noChangeArrowheads="1"/>
              </p:cNvSpPr>
              <p:nvPr/>
            </p:nvSpPr>
            <p:spPr bwMode="auto">
              <a:xfrm>
                <a:off x="6649344" y="3897607"/>
                <a:ext cx="1604451" cy="348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b="1" dirty="0" err="1">
                    <a:solidFill>
                      <a:srgbClr val="595959"/>
                    </a:solidFill>
                  </a:rPr>
                  <a:t>Métagénomique</a:t>
                </a:r>
                <a:endParaRPr lang="en-US" altLang="en-US" sz="900" b="1" dirty="0">
                  <a:solidFill>
                    <a:srgbClr val="595959"/>
                  </a:solidFill>
                </a:endParaRPr>
              </a:p>
            </p:txBody>
          </p:sp>
          <p:cxnSp>
            <p:nvCxnSpPr>
              <p:cNvPr id="91" name="Straight Arrow Connector 90"/>
              <p:cNvCxnSpPr/>
              <p:nvPr/>
            </p:nvCxnSpPr>
            <p:spPr>
              <a:xfrm>
                <a:off x="7489236" y="3601417"/>
                <a:ext cx="0" cy="294433"/>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1958395" y="3590645"/>
                <a:ext cx="0" cy="294433"/>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3327629" y="3588850"/>
                <a:ext cx="5390" cy="307001"/>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5363509" y="3644505"/>
                <a:ext cx="16173" cy="262117"/>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2" name="Rectangle 11"/>
            <p:cNvSpPr/>
            <p:nvPr/>
          </p:nvSpPr>
          <p:spPr>
            <a:xfrm>
              <a:off x="2578323" y="3670392"/>
              <a:ext cx="62892" cy="5296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0" name="Rectangle 99"/>
            <p:cNvSpPr/>
            <p:nvPr/>
          </p:nvSpPr>
          <p:spPr>
            <a:xfrm>
              <a:off x="4105683" y="3695526"/>
              <a:ext cx="62892" cy="5296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1" name="Rectangle 100"/>
            <p:cNvSpPr/>
            <p:nvPr/>
          </p:nvSpPr>
          <p:spPr>
            <a:xfrm>
              <a:off x="6603366" y="3695526"/>
              <a:ext cx="62892" cy="5296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grpSp>
        <p:nvGrpSpPr>
          <p:cNvPr id="37896" name="Group 227"/>
          <p:cNvGrpSpPr>
            <a:grpSpLocks/>
          </p:cNvGrpSpPr>
          <p:nvPr/>
        </p:nvGrpSpPr>
        <p:grpSpPr bwMode="auto">
          <a:xfrm>
            <a:off x="1894285" y="533400"/>
            <a:ext cx="4601765" cy="2149356"/>
            <a:chOff x="1001665" y="747383"/>
            <a:chExt cx="6135228" cy="2866012"/>
          </a:xfrm>
        </p:grpSpPr>
        <p:cxnSp>
          <p:nvCxnSpPr>
            <p:cNvPr id="248" name="Straight Arrow Connector 247"/>
            <p:cNvCxnSpPr/>
            <p:nvPr/>
          </p:nvCxnSpPr>
          <p:spPr>
            <a:xfrm>
              <a:off x="4217699" y="1792033"/>
              <a:ext cx="0" cy="782694"/>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Rounded Rectangle 4"/>
            <p:cNvSpPr/>
            <p:nvPr/>
          </p:nvSpPr>
          <p:spPr>
            <a:xfrm>
              <a:off x="1328666" y="2617592"/>
              <a:ext cx="888933" cy="677911"/>
            </a:xfrm>
            <a:prstGeom prst="roundRect">
              <a:avLst/>
            </a:prstGeom>
            <a:solidFill>
              <a:srgbClr val="C385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2" name="Rounded Rectangle 101"/>
            <p:cNvSpPr/>
            <p:nvPr/>
          </p:nvSpPr>
          <p:spPr>
            <a:xfrm>
              <a:off x="2547774" y="2627117"/>
              <a:ext cx="895283" cy="677911"/>
            </a:xfrm>
            <a:prstGeom prst="roundRect">
              <a:avLst/>
            </a:prstGeom>
            <a:solidFill>
              <a:srgbClr val="C385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3" name="Rounded Rectangle 102"/>
            <p:cNvSpPr/>
            <p:nvPr/>
          </p:nvSpPr>
          <p:spPr>
            <a:xfrm>
              <a:off x="3763708" y="2617592"/>
              <a:ext cx="888933" cy="677911"/>
            </a:xfrm>
            <a:prstGeom prst="roundRect">
              <a:avLst/>
            </a:prstGeom>
            <a:solidFill>
              <a:srgbClr val="C385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4" name="Rounded Rectangle 103"/>
            <p:cNvSpPr/>
            <p:nvPr/>
          </p:nvSpPr>
          <p:spPr>
            <a:xfrm>
              <a:off x="4970118" y="2627117"/>
              <a:ext cx="896870" cy="677911"/>
            </a:xfrm>
            <a:prstGeom prst="roundRect">
              <a:avLst/>
            </a:prstGeom>
            <a:solidFill>
              <a:srgbClr val="C385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05" name="Rounded Rectangle 104"/>
            <p:cNvSpPr/>
            <p:nvPr/>
          </p:nvSpPr>
          <p:spPr>
            <a:xfrm>
              <a:off x="6205101" y="2647757"/>
              <a:ext cx="895283" cy="657272"/>
            </a:xfrm>
            <a:prstGeom prst="roundRect">
              <a:avLst/>
            </a:prstGeom>
            <a:solidFill>
              <a:srgbClr val="C3858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6" name="Rounded Rectangle 35"/>
            <p:cNvSpPr/>
            <p:nvPr/>
          </p:nvSpPr>
          <p:spPr>
            <a:xfrm>
              <a:off x="1323903" y="2617592"/>
              <a:ext cx="893696" cy="958919"/>
            </a:xfrm>
            <a:prstGeom prst="roundRect">
              <a:avLst/>
            </a:prstGeom>
            <a:solidFill>
              <a:srgbClr val="EAA1A1"/>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09" name="Picture 36" descr="E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17115" y="3202728"/>
              <a:ext cx="907652" cy="38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Rounded Rectangle 37"/>
            <p:cNvSpPr/>
            <p:nvPr/>
          </p:nvSpPr>
          <p:spPr>
            <a:xfrm>
              <a:off x="2547774" y="2617592"/>
              <a:ext cx="892108" cy="958919"/>
            </a:xfrm>
            <a:prstGeom prst="roundRect">
              <a:avLst/>
            </a:prstGeom>
            <a:solidFill>
              <a:srgbClr val="EAA1A1"/>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11" name="Picture 38" descr="E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38909" y="3206582"/>
              <a:ext cx="907652" cy="38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2" name="Picture 60" descr="organs.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36469" y="2564762"/>
              <a:ext cx="785207" cy="730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3" name="Picture 62" descr="organs.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165580">
              <a:off x="2376541" y="2440975"/>
              <a:ext cx="1160435" cy="949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 name="Rounded Rectangle 81"/>
            <p:cNvSpPr/>
            <p:nvPr/>
          </p:nvSpPr>
          <p:spPr>
            <a:xfrm>
              <a:off x="3757359" y="2627117"/>
              <a:ext cx="893695" cy="958919"/>
            </a:xfrm>
            <a:prstGeom prst="roundRect">
              <a:avLst/>
            </a:prstGeom>
            <a:solidFill>
              <a:srgbClr val="EAA1A1"/>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15" name="Picture 82" descr="E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0863" y="3212242"/>
              <a:ext cx="907652" cy="38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 name="Rounded Rectangle 84"/>
            <p:cNvSpPr/>
            <p:nvPr/>
          </p:nvSpPr>
          <p:spPr>
            <a:xfrm>
              <a:off x="4962181" y="2638231"/>
              <a:ext cx="892108" cy="960506"/>
            </a:xfrm>
            <a:prstGeom prst="roundRect">
              <a:avLst/>
            </a:prstGeom>
            <a:solidFill>
              <a:srgbClr val="EAA1A1"/>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17" name="Picture 85" descr="E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4441" y="3223462"/>
              <a:ext cx="907652" cy="38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 name="Rounded Rectangle 87"/>
            <p:cNvSpPr/>
            <p:nvPr/>
          </p:nvSpPr>
          <p:spPr>
            <a:xfrm>
              <a:off x="6203513" y="2647757"/>
              <a:ext cx="893696" cy="960506"/>
            </a:xfrm>
            <a:prstGeom prst="roundRect">
              <a:avLst/>
            </a:prstGeom>
            <a:solidFill>
              <a:srgbClr val="EAA1A1"/>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19" name="Picture 88" descr="E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6262" y="3232977"/>
              <a:ext cx="907652" cy="38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0" name="Picture 63" descr="biomolecules.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63111" y="2497296"/>
              <a:ext cx="1339309" cy="846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1" name="Picture 59" descr="organs.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57816" y="2553430"/>
              <a:ext cx="979077" cy="793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2" name="Picture 61" descr="organs.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61521" y="2571963"/>
              <a:ext cx="842457" cy="716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23" name="TextBox 66"/>
            <p:cNvSpPr txBox="1">
              <a:spLocks noChangeArrowheads="1"/>
            </p:cNvSpPr>
            <p:nvPr/>
          </p:nvSpPr>
          <p:spPr bwMode="auto">
            <a:xfrm>
              <a:off x="1249332" y="3260717"/>
              <a:ext cx="1032685" cy="30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a:t>Métabolites</a:t>
              </a:r>
            </a:p>
          </p:txBody>
        </p:sp>
        <p:sp>
          <p:nvSpPr>
            <p:cNvPr id="37924" name="TextBox 67"/>
            <p:cNvSpPr txBox="1">
              <a:spLocks noChangeArrowheads="1"/>
            </p:cNvSpPr>
            <p:nvPr/>
          </p:nvSpPr>
          <p:spPr bwMode="auto">
            <a:xfrm>
              <a:off x="2552505" y="3260717"/>
              <a:ext cx="895906" cy="30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a:t>Protéines</a:t>
              </a:r>
            </a:p>
          </p:txBody>
        </p:sp>
        <p:sp>
          <p:nvSpPr>
            <p:cNvPr id="37925" name="TextBox 68"/>
            <p:cNvSpPr txBox="1">
              <a:spLocks noChangeArrowheads="1"/>
            </p:cNvSpPr>
            <p:nvPr/>
          </p:nvSpPr>
          <p:spPr bwMode="auto">
            <a:xfrm>
              <a:off x="3739087" y="3271936"/>
              <a:ext cx="955746" cy="30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a:t>ARN large</a:t>
              </a:r>
            </a:p>
          </p:txBody>
        </p:sp>
        <p:sp>
          <p:nvSpPr>
            <p:cNvPr id="37926" name="TextBox 69"/>
            <p:cNvSpPr txBox="1">
              <a:spLocks noChangeArrowheads="1"/>
            </p:cNvSpPr>
            <p:nvPr/>
          </p:nvSpPr>
          <p:spPr bwMode="auto">
            <a:xfrm>
              <a:off x="4958385" y="3283157"/>
              <a:ext cx="904455" cy="30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a:t>ARN petit</a:t>
              </a:r>
            </a:p>
          </p:txBody>
        </p:sp>
        <p:sp>
          <p:nvSpPr>
            <p:cNvPr id="37927" name="TextBox 70"/>
            <p:cNvSpPr txBox="1">
              <a:spLocks noChangeArrowheads="1"/>
            </p:cNvSpPr>
            <p:nvPr/>
          </p:nvSpPr>
          <p:spPr bwMode="auto">
            <a:xfrm>
              <a:off x="6364560" y="3305597"/>
              <a:ext cx="571053" cy="30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a:t>ADN</a:t>
              </a:r>
            </a:p>
          </p:txBody>
        </p:sp>
        <p:cxnSp>
          <p:nvCxnSpPr>
            <p:cNvPr id="239" name="Straight Arrow Connector 238"/>
            <p:cNvCxnSpPr/>
            <p:nvPr/>
          </p:nvCxnSpPr>
          <p:spPr>
            <a:xfrm flipH="1">
              <a:off x="1774719" y="2082567"/>
              <a:ext cx="2158838" cy="447707"/>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1" name="Straight Arrow Connector 240"/>
            <p:cNvCxnSpPr/>
            <p:nvPr/>
          </p:nvCxnSpPr>
          <p:spPr>
            <a:xfrm>
              <a:off x="4525651" y="2082567"/>
              <a:ext cx="2123916" cy="481046"/>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3" name="Straight Arrow Connector 242"/>
            <p:cNvCxnSpPr>
              <a:stCxn id="37947" idx="2"/>
            </p:cNvCxnSpPr>
            <p:nvPr/>
          </p:nvCxnSpPr>
          <p:spPr>
            <a:xfrm flipH="1">
              <a:off x="3000180" y="1966216"/>
              <a:ext cx="1211245" cy="619624"/>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p:cNvCxnSpPr>
              <a:stCxn id="37947" idx="2"/>
            </p:cNvCxnSpPr>
            <p:nvPr/>
          </p:nvCxnSpPr>
          <p:spPr>
            <a:xfrm>
              <a:off x="4211425" y="1966216"/>
              <a:ext cx="1234908" cy="641850"/>
            </a:xfrm>
            <a:prstGeom prst="straightConnector1">
              <a:avLst/>
            </a:prstGeom>
            <a:ln w="38100" cmpd="sng">
              <a:solidFill>
                <a:srgbClr val="595959"/>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7932" name="Group 19"/>
            <p:cNvGrpSpPr>
              <a:grpSpLocks/>
            </p:cNvGrpSpPr>
            <p:nvPr/>
          </p:nvGrpSpPr>
          <p:grpSpPr bwMode="auto">
            <a:xfrm>
              <a:off x="1001665" y="747383"/>
              <a:ext cx="3756937" cy="1399361"/>
              <a:chOff x="1096701" y="149427"/>
              <a:chExt cx="4252381" cy="1583901"/>
            </a:xfrm>
          </p:grpSpPr>
          <p:grpSp>
            <p:nvGrpSpPr>
              <p:cNvPr id="37933" name="Group 9"/>
              <p:cNvGrpSpPr>
                <a:grpSpLocks/>
              </p:cNvGrpSpPr>
              <p:nvPr/>
            </p:nvGrpSpPr>
            <p:grpSpPr bwMode="auto">
              <a:xfrm>
                <a:off x="1096701" y="149427"/>
                <a:ext cx="4252381" cy="1583901"/>
                <a:chOff x="1096701" y="149427"/>
                <a:chExt cx="4252381" cy="1583901"/>
              </a:xfrm>
            </p:grpSpPr>
            <p:sp>
              <p:nvSpPr>
                <p:cNvPr id="210" name="Down Arrow 209"/>
                <p:cNvSpPr/>
                <p:nvPr/>
              </p:nvSpPr>
              <p:spPr>
                <a:xfrm rot="16200000">
                  <a:off x="1139803" y="717298"/>
                  <a:ext cx="258765" cy="344970"/>
                </a:xfrm>
                <a:prstGeom prst="downArrow">
                  <a:avLst/>
                </a:prstGeom>
                <a:solidFill>
                  <a:srgbClr val="595959"/>
                </a:solidFill>
                <a:ln>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25">
                    <a:cs typeface="Arial"/>
                  </a:endParaRPr>
                </a:p>
              </p:txBody>
            </p:sp>
            <p:sp>
              <p:nvSpPr>
                <p:cNvPr id="214" name="Down Arrow 213"/>
                <p:cNvSpPr/>
                <p:nvPr/>
              </p:nvSpPr>
              <p:spPr>
                <a:xfrm rot="16200000">
                  <a:off x="2523275" y="717298"/>
                  <a:ext cx="258765" cy="344970"/>
                </a:xfrm>
                <a:prstGeom prst="downArrow">
                  <a:avLst/>
                </a:prstGeom>
                <a:solidFill>
                  <a:srgbClr val="595959"/>
                </a:solidFill>
                <a:ln>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25">
                    <a:cs typeface="Arial"/>
                  </a:endParaRPr>
                </a:p>
              </p:txBody>
            </p:sp>
            <p:grpSp>
              <p:nvGrpSpPr>
                <p:cNvPr id="37937" name="Group 236"/>
                <p:cNvGrpSpPr>
                  <a:grpSpLocks/>
                </p:cNvGrpSpPr>
                <p:nvPr/>
              </p:nvGrpSpPr>
              <p:grpSpPr bwMode="auto">
                <a:xfrm>
                  <a:off x="1453751" y="170758"/>
                  <a:ext cx="1027348" cy="1556910"/>
                  <a:chOff x="1452831" y="373383"/>
                  <a:chExt cx="1027348" cy="1556910"/>
                </a:xfrm>
              </p:grpSpPr>
              <p:sp>
                <p:nvSpPr>
                  <p:cNvPr id="208" name="Rounded Rectangle 207"/>
                  <p:cNvSpPr/>
                  <p:nvPr/>
                </p:nvSpPr>
                <p:spPr>
                  <a:xfrm>
                    <a:off x="1460514" y="373616"/>
                    <a:ext cx="1013348" cy="1547200"/>
                  </a:xfrm>
                  <a:prstGeom prst="roundRect">
                    <a:avLst/>
                  </a:prstGeom>
                  <a:solidFill>
                    <a:srgbClr val="FFFFFF"/>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58" name="Picture 208" descr="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2831" y="1317507"/>
                    <a:ext cx="1027348" cy="612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959" name="Group 14"/>
                  <p:cNvGrpSpPr>
                    <a:grpSpLocks/>
                  </p:cNvGrpSpPr>
                  <p:nvPr/>
                </p:nvGrpSpPr>
                <p:grpSpPr bwMode="auto">
                  <a:xfrm>
                    <a:off x="1569519" y="489586"/>
                    <a:ext cx="793973" cy="733080"/>
                    <a:chOff x="4218211" y="3509987"/>
                    <a:chExt cx="1787862" cy="1650745"/>
                  </a:xfrm>
                </p:grpSpPr>
                <p:sp>
                  <p:nvSpPr>
                    <p:cNvPr id="16" name="Oval 15"/>
                    <p:cNvSpPr/>
                    <p:nvPr/>
                  </p:nvSpPr>
                  <p:spPr>
                    <a:xfrm>
                      <a:off x="4385429" y="3604932"/>
                      <a:ext cx="1476729" cy="1525503"/>
                    </a:xfrm>
                    <a:prstGeom prst="ellipse">
                      <a:avLst/>
                    </a:prstGeom>
                    <a:solidFill>
                      <a:srgbClr val="75C5E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61" name="Picture 16" descr="organs.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18211" y="3509987"/>
                      <a:ext cx="1787862" cy="1650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12" name="Rounded Rectangle 211"/>
                <p:cNvSpPr/>
                <p:nvPr/>
              </p:nvSpPr>
              <p:spPr>
                <a:xfrm>
                  <a:off x="2841312" y="174585"/>
                  <a:ext cx="1016941" cy="1547200"/>
                </a:xfrm>
                <a:prstGeom prst="roundRect">
                  <a:avLst/>
                </a:prstGeom>
                <a:solidFill>
                  <a:srgbClr val="FFFFFF"/>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39" name="Picture 212" descr="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35565" y="1119493"/>
                  <a:ext cx="1027348" cy="612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40" name="Picture 18" descr="bacteria_small.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01816" y="286960"/>
                  <a:ext cx="1094846" cy="858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 name="Rounded Rectangle 215"/>
                <p:cNvSpPr/>
                <p:nvPr/>
              </p:nvSpPr>
              <p:spPr>
                <a:xfrm>
                  <a:off x="4219394" y="174585"/>
                  <a:ext cx="1016941" cy="1547200"/>
                </a:xfrm>
                <a:prstGeom prst="roundRect">
                  <a:avLst/>
                </a:prstGeom>
                <a:solidFill>
                  <a:srgbClr val="FFFFFF"/>
                </a:solidFill>
                <a:ln w="3810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942" name="Picture 216" descr="ED.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3484" y="1120542"/>
                  <a:ext cx="1027348" cy="6127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943" name="Group 20"/>
                <p:cNvGrpSpPr>
                  <a:grpSpLocks/>
                </p:cNvGrpSpPr>
                <p:nvPr/>
              </p:nvGrpSpPr>
              <p:grpSpPr bwMode="auto">
                <a:xfrm>
                  <a:off x="4197595" y="149427"/>
                  <a:ext cx="1151487" cy="1144070"/>
                  <a:chOff x="10582226" y="1772246"/>
                  <a:chExt cx="4033412" cy="3914941"/>
                </a:xfrm>
              </p:grpSpPr>
              <p:pic>
                <p:nvPicPr>
                  <p:cNvPr id="37948" name="Picture 21" descr="molecule_mix_red.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rot="1676097">
                    <a:off x="10666140" y="2915755"/>
                    <a:ext cx="2003165" cy="232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49" name="Picture 22" descr="molecule_mix_blue.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526963" y="2722782"/>
                    <a:ext cx="2088675" cy="1673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50" name="Picture 23" descr="molecule_mix_blue.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10045518">
                    <a:off x="11564519" y="2868505"/>
                    <a:ext cx="2140245" cy="1964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51" name="Picture 24" descr="molecule_mix_blue.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rot="7373259">
                    <a:off x="10850433" y="2907821"/>
                    <a:ext cx="1882383" cy="1780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52" name="Picture 25" descr="molecule_mix_red.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rot="909164">
                    <a:off x="11366557" y="3411782"/>
                    <a:ext cx="2128184" cy="1768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53" name="Picture 26" descr="molecule_mix_red.pn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rot="4766033">
                    <a:off x="11961331" y="2156727"/>
                    <a:ext cx="2037100" cy="1622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54" name="Picture 27" descr="molecule_mix_blue.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rot="-1778201">
                    <a:off x="11286101" y="1893639"/>
                    <a:ext cx="1913008" cy="1464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55" name="Picture 28" descr="molecule_mix_red.png"/>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rot="7929774">
                    <a:off x="11386777" y="3784364"/>
                    <a:ext cx="2005223" cy="1800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56" name="Picture 29" descr="molecule_mix_red.png"/>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rot="-2830422">
                    <a:off x="10527995" y="1826477"/>
                    <a:ext cx="2075148" cy="1966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 name="Down Arrow 34"/>
                <p:cNvSpPr/>
                <p:nvPr/>
              </p:nvSpPr>
              <p:spPr>
                <a:xfrm rot="16200000">
                  <a:off x="3905848" y="676866"/>
                  <a:ext cx="260561" cy="344970"/>
                </a:xfrm>
                <a:prstGeom prst="downArrow">
                  <a:avLst/>
                </a:prstGeom>
                <a:solidFill>
                  <a:srgbClr val="595959"/>
                </a:solidFill>
                <a:ln>
                  <a:solidFill>
                    <a:srgbClr val="59595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25">
                    <a:cs typeface="Arial"/>
                  </a:endParaRPr>
                </a:p>
              </p:txBody>
            </p:sp>
            <p:sp>
              <p:nvSpPr>
                <p:cNvPr id="37945" name="TextBox 2"/>
                <p:cNvSpPr txBox="1">
                  <a:spLocks noChangeArrowheads="1"/>
                </p:cNvSpPr>
                <p:nvPr/>
              </p:nvSpPr>
              <p:spPr bwMode="auto">
                <a:xfrm>
                  <a:off x="1346220" y="1270980"/>
                  <a:ext cx="1224508" cy="330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825" dirty="0"/>
                    <a:t>Conservation</a:t>
                  </a:r>
                </a:p>
              </p:txBody>
            </p:sp>
            <p:sp>
              <p:nvSpPr>
                <p:cNvPr id="37946" name="TextBox 3"/>
                <p:cNvSpPr txBox="1">
                  <a:spLocks noChangeArrowheads="1"/>
                </p:cNvSpPr>
                <p:nvPr/>
              </p:nvSpPr>
              <p:spPr bwMode="auto">
                <a:xfrm>
                  <a:off x="3047742" y="1270980"/>
                  <a:ext cx="617334" cy="330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825"/>
                    <a:t>Lyse</a:t>
                  </a:r>
                </a:p>
              </p:txBody>
            </p:sp>
            <p:sp>
              <p:nvSpPr>
                <p:cNvPr id="37947" name="TextBox 65"/>
                <p:cNvSpPr txBox="1">
                  <a:spLocks noChangeArrowheads="1"/>
                </p:cNvSpPr>
                <p:nvPr/>
              </p:nvSpPr>
              <p:spPr bwMode="auto">
                <a:xfrm>
                  <a:off x="4234815" y="1198023"/>
                  <a:ext cx="989862" cy="330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825" dirty="0"/>
                    <a:t>Extraction</a:t>
                  </a:r>
                </a:p>
              </p:txBody>
            </p:sp>
          </p:grpSp>
          <p:sp>
            <p:nvSpPr>
              <p:cNvPr id="14" name="Lightning Bolt 13"/>
              <p:cNvSpPr/>
              <p:nvPr/>
            </p:nvSpPr>
            <p:spPr>
              <a:xfrm>
                <a:off x="2882637" y="296779"/>
                <a:ext cx="375513" cy="434869"/>
              </a:xfrm>
              <a:prstGeom prst="lightningBolt">
                <a:avLst/>
              </a:prstGeom>
              <a:solidFill>
                <a:srgbClr val="FFFF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grpSp>
      <p:sp>
        <p:nvSpPr>
          <p:cNvPr id="37897" name="Title 1"/>
          <p:cNvSpPr txBox="1">
            <a:spLocks/>
          </p:cNvSpPr>
          <p:nvPr/>
        </p:nvSpPr>
        <p:spPr bwMode="auto">
          <a:xfrm>
            <a:off x="1358504" y="10716"/>
            <a:ext cx="6400800" cy="41549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a:spcBef>
                <a:spcPct val="0"/>
              </a:spcBef>
              <a:buFontTx/>
              <a:buNone/>
            </a:pPr>
            <a:r>
              <a:rPr lang="en-GB" altLang="en-US" sz="2100" dirty="0" err="1">
                <a:latin typeface="Candara" panose="020E0502030303020204" pitchFamily="34" charset="0"/>
              </a:rPr>
              <a:t>Mesures</a:t>
            </a:r>
            <a:r>
              <a:rPr lang="en-GB" altLang="en-US" sz="2100" dirty="0">
                <a:latin typeface="Candara" panose="020E0502030303020204" pitchFamily="34" charset="0"/>
              </a:rPr>
              <a:t> </a:t>
            </a:r>
            <a:r>
              <a:rPr lang="en-GB" altLang="en-US" sz="2100" dirty="0" err="1">
                <a:latin typeface="Candara" panose="020E0502030303020204" pitchFamily="34" charset="0"/>
              </a:rPr>
              <a:t>systématiques</a:t>
            </a:r>
            <a:endParaRPr lang="en-GB" altLang="en-US" sz="2100" dirty="0">
              <a:latin typeface="Candara" panose="020E0502030303020204" pitchFamily="34" charset="0"/>
            </a:endParaRPr>
          </a:p>
        </p:txBody>
      </p:sp>
      <p:sp>
        <p:nvSpPr>
          <p:cNvPr id="37898" name="TextBox 7"/>
          <p:cNvSpPr txBox="1">
            <a:spLocks noChangeArrowheads="1"/>
          </p:cNvSpPr>
          <p:nvPr/>
        </p:nvSpPr>
        <p:spPr bwMode="auto">
          <a:xfrm>
            <a:off x="4517677" y="3588650"/>
            <a:ext cx="463391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r" eaLnBrk="1" hangingPunct="1">
              <a:spcBef>
                <a:spcPct val="0"/>
              </a:spcBef>
              <a:buFontTx/>
              <a:buNone/>
            </a:pPr>
            <a:r>
              <a:rPr lang="pl-PL" altLang="en-US" sz="1200" dirty="0" err="1">
                <a:solidFill>
                  <a:srgbClr val="000000"/>
                </a:solidFill>
              </a:rPr>
              <a:t>Brevets</a:t>
            </a:r>
            <a:r>
              <a:rPr lang="pl-PL" altLang="en-US" sz="1200" dirty="0">
                <a:solidFill>
                  <a:srgbClr val="000000"/>
                </a:solidFill>
              </a:rPr>
              <a:t>: </a:t>
            </a:r>
            <a:r>
              <a:rPr lang="en-GB" altLang="en-US" sz="1200" dirty="0">
                <a:solidFill>
                  <a:srgbClr val="000000"/>
                </a:solidFill>
              </a:rPr>
              <a:t>PCT/EP2012/065178</a:t>
            </a:r>
            <a:r>
              <a:rPr lang="en-US" altLang="en-US" sz="1200" dirty="0">
                <a:solidFill>
                  <a:srgbClr val="000000"/>
                </a:solidFill>
              </a:rPr>
              <a:t>;</a:t>
            </a:r>
            <a:r>
              <a:rPr lang="pl-PL" altLang="en-US" sz="1200" dirty="0">
                <a:solidFill>
                  <a:srgbClr val="000000"/>
                </a:solidFill>
              </a:rPr>
              <a:t> </a:t>
            </a:r>
          </a:p>
          <a:p>
            <a:pPr algn="r" eaLnBrk="1" hangingPunct="1">
              <a:spcBef>
                <a:spcPct val="0"/>
              </a:spcBef>
              <a:buFontTx/>
              <a:buNone/>
            </a:pPr>
            <a:r>
              <a:rPr lang="en-GB" altLang="en-US" sz="1200" dirty="0">
                <a:solidFill>
                  <a:srgbClr val="000000"/>
                </a:solidFill>
              </a:rPr>
              <a:t>PCT/EP2013/052134; </a:t>
            </a:r>
            <a:r>
              <a:rPr lang="en-US" altLang="en-US" sz="1200" dirty="0">
                <a:solidFill>
                  <a:srgbClr val="000000"/>
                </a:solidFill>
              </a:rPr>
              <a:t>LU92276.</a:t>
            </a:r>
            <a:r>
              <a:rPr lang="en-US" altLang="en-US" sz="1200" b="1" dirty="0">
                <a:solidFill>
                  <a:srgbClr val="000000"/>
                </a:solidFill>
              </a:rPr>
              <a:t> </a:t>
            </a:r>
          </a:p>
          <a:p>
            <a:pPr algn="r" eaLnBrk="1" hangingPunct="1">
              <a:spcBef>
                <a:spcPct val="0"/>
              </a:spcBef>
              <a:buFontTx/>
              <a:buNone/>
            </a:pPr>
            <a:r>
              <a:rPr lang="en-US" altLang="en-US" sz="1200" dirty="0" err="1">
                <a:solidFill>
                  <a:srgbClr val="000000"/>
                </a:solidFill>
              </a:rPr>
              <a:t>Roume</a:t>
            </a:r>
            <a:r>
              <a:rPr lang="en-US" altLang="en-US" sz="1200" dirty="0">
                <a:solidFill>
                  <a:srgbClr val="000000"/>
                </a:solidFill>
              </a:rPr>
              <a:t> </a:t>
            </a:r>
            <a:r>
              <a:rPr lang="en-US" altLang="en-US" sz="1200" i="1" dirty="0">
                <a:solidFill>
                  <a:srgbClr val="000000"/>
                </a:solidFill>
              </a:rPr>
              <a:t>et al</a:t>
            </a:r>
            <a:r>
              <a:rPr lang="en-US" altLang="en-US" sz="1200" dirty="0">
                <a:solidFill>
                  <a:srgbClr val="000000"/>
                </a:solidFill>
              </a:rPr>
              <a:t>. (2013) </a:t>
            </a:r>
            <a:r>
              <a:rPr lang="en-US" altLang="en-US" sz="1200" i="1" dirty="0">
                <a:solidFill>
                  <a:srgbClr val="000000"/>
                </a:solidFill>
              </a:rPr>
              <a:t>Nature, ISME J. </a:t>
            </a:r>
            <a:r>
              <a:rPr lang="en-US" altLang="en-US" sz="1200" b="1" dirty="0">
                <a:solidFill>
                  <a:srgbClr val="000000"/>
                </a:solidFill>
              </a:rPr>
              <a:t>7</a:t>
            </a:r>
            <a:r>
              <a:rPr lang="en-US" altLang="en-US" sz="1200" dirty="0">
                <a:solidFill>
                  <a:srgbClr val="000000"/>
                </a:solidFill>
              </a:rPr>
              <a:t>:110–121.</a:t>
            </a:r>
          </a:p>
          <a:p>
            <a:pPr algn="r" eaLnBrk="1" hangingPunct="1">
              <a:spcBef>
                <a:spcPct val="0"/>
              </a:spcBef>
              <a:buFontTx/>
              <a:buNone/>
            </a:pPr>
            <a:r>
              <a:rPr lang="pl-PL" altLang="en-US" sz="1200" dirty="0" err="1">
                <a:solidFill>
                  <a:srgbClr val="000000"/>
                </a:solidFill>
              </a:rPr>
              <a:t>Roume</a:t>
            </a:r>
            <a:r>
              <a:rPr lang="pl-PL" altLang="en-US" sz="1200" dirty="0">
                <a:solidFill>
                  <a:srgbClr val="000000"/>
                </a:solidFill>
              </a:rPr>
              <a:t> </a:t>
            </a:r>
            <a:r>
              <a:rPr lang="pl-PL" altLang="en-US" sz="1200" i="1" dirty="0">
                <a:solidFill>
                  <a:srgbClr val="000000"/>
                </a:solidFill>
              </a:rPr>
              <a:t>et al</a:t>
            </a:r>
            <a:r>
              <a:rPr lang="pl-PL" altLang="en-US" sz="1200" dirty="0">
                <a:solidFill>
                  <a:srgbClr val="000000"/>
                </a:solidFill>
              </a:rPr>
              <a:t>. (2013) </a:t>
            </a:r>
            <a:r>
              <a:rPr lang="pl-PL" altLang="en-US" sz="1200" i="1" dirty="0">
                <a:solidFill>
                  <a:srgbClr val="000000"/>
                </a:solidFill>
              </a:rPr>
              <a:t>Method </a:t>
            </a:r>
            <a:r>
              <a:rPr lang="pl-PL" altLang="en-US" sz="1200" i="1" dirty="0" err="1">
                <a:solidFill>
                  <a:srgbClr val="000000"/>
                </a:solidFill>
              </a:rPr>
              <a:t>Enzymol</a:t>
            </a:r>
            <a:r>
              <a:rPr lang="pl-PL" altLang="en-US" sz="1200" i="1" dirty="0">
                <a:solidFill>
                  <a:srgbClr val="000000"/>
                </a:solidFill>
              </a:rPr>
              <a:t>.</a:t>
            </a:r>
            <a:r>
              <a:rPr lang="pl-PL" altLang="en-US" sz="1200" dirty="0">
                <a:solidFill>
                  <a:srgbClr val="000000"/>
                </a:solidFill>
              </a:rPr>
              <a:t> </a:t>
            </a:r>
            <a:r>
              <a:rPr lang="pl-PL" altLang="en-US" sz="1200" b="1" dirty="0">
                <a:solidFill>
                  <a:srgbClr val="000000"/>
                </a:solidFill>
              </a:rPr>
              <a:t>531:</a:t>
            </a:r>
            <a:r>
              <a:rPr lang="pl-PL" altLang="en-US" sz="1200" dirty="0">
                <a:solidFill>
                  <a:srgbClr val="000000"/>
                </a:solidFill>
              </a:rPr>
              <a:t>219–236.</a:t>
            </a:r>
            <a:endParaRPr lang="en-US" altLang="en-US" sz="1200" dirty="0">
              <a:solidFill>
                <a:srgbClr val="000000"/>
              </a:solidFill>
            </a:endParaRPr>
          </a:p>
          <a:p>
            <a:pPr algn="r" eaLnBrk="1" hangingPunct="1">
              <a:spcBef>
                <a:spcPct val="0"/>
              </a:spcBef>
              <a:buFontTx/>
              <a:buNone/>
            </a:pPr>
            <a:r>
              <a:rPr lang="en-US" altLang="en-US" sz="1200" dirty="0">
                <a:solidFill>
                  <a:srgbClr val="000000"/>
                </a:solidFill>
              </a:rPr>
              <a:t>Muller </a:t>
            </a:r>
            <a:r>
              <a:rPr lang="en-US" altLang="en-US" sz="1200" i="1" dirty="0">
                <a:solidFill>
                  <a:srgbClr val="000000"/>
                </a:solidFill>
              </a:rPr>
              <a:t>et al.</a:t>
            </a:r>
            <a:r>
              <a:rPr lang="en-US" altLang="en-US" sz="1200" dirty="0">
                <a:solidFill>
                  <a:srgbClr val="000000"/>
                </a:solidFill>
              </a:rPr>
              <a:t> (2014) </a:t>
            </a:r>
            <a:r>
              <a:rPr lang="en-US" altLang="en-US" sz="1200" i="1" dirty="0">
                <a:solidFill>
                  <a:srgbClr val="000000"/>
                </a:solidFill>
              </a:rPr>
              <a:t>Nature Comm.</a:t>
            </a:r>
            <a:r>
              <a:rPr lang="en-US" altLang="en-US" sz="1200" dirty="0">
                <a:solidFill>
                  <a:srgbClr val="000000"/>
                </a:solidFill>
              </a:rPr>
              <a:t> </a:t>
            </a:r>
            <a:r>
              <a:rPr lang="fr-FR" altLang="en-US" sz="1200" b="1" dirty="0">
                <a:solidFill>
                  <a:srgbClr val="000000"/>
                </a:solidFill>
              </a:rPr>
              <a:t>5</a:t>
            </a:r>
            <a:r>
              <a:rPr lang="fr-FR" altLang="en-US" sz="1200" dirty="0">
                <a:solidFill>
                  <a:srgbClr val="000000"/>
                </a:solidFill>
              </a:rPr>
              <a:t>:5603</a:t>
            </a:r>
            <a:r>
              <a:rPr lang="en-GB" altLang="en-US" sz="1200" dirty="0">
                <a:solidFill>
                  <a:srgbClr val="000000"/>
                </a:solidFill>
              </a:rPr>
              <a:t>.</a:t>
            </a:r>
          </a:p>
          <a:p>
            <a:pPr algn="r" eaLnBrk="1" hangingPunct="1">
              <a:spcBef>
                <a:spcPct val="0"/>
              </a:spcBef>
              <a:buFontTx/>
              <a:buNone/>
            </a:pPr>
            <a:r>
              <a:rPr lang="en-GB" altLang="en-US" sz="1200" dirty="0" err="1">
                <a:solidFill>
                  <a:srgbClr val="000000"/>
                </a:solidFill>
              </a:rPr>
              <a:t>Laczny</a:t>
            </a:r>
            <a:r>
              <a:rPr lang="en-GB" altLang="en-US" sz="1200" dirty="0">
                <a:solidFill>
                  <a:srgbClr val="000000"/>
                </a:solidFill>
              </a:rPr>
              <a:t> </a:t>
            </a:r>
            <a:r>
              <a:rPr lang="en-GB" altLang="en-US" sz="1200" i="1" dirty="0">
                <a:solidFill>
                  <a:srgbClr val="000000"/>
                </a:solidFill>
              </a:rPr>
              <a:t>et al. </a:t>
            </a:r>
            <a:r>
              <a:rPr lang="en-GB" altLang="en-US" sz="1200" dirty="0">
                <a:solidFill>
                  <a:srgbClr val="000000"/>
                </a:solidFill>
              </a:rPr>
              <a:t>(2015) </a:t>
            </a:r>
            <a:r>
              <a:rPr lang="en-GB" altLang="en-US" sz="1200" i="1" dirty="0">
                <a:solidFill>
                  <a:srgbClr val="000000"/>
                </a:solidFill>
              </a:rPr>
              <a:t>Microbiome</a:t>
            </a:r>
            <a:r>
              <a:rPr lang="en-GB" altLang="en-US" sz="1200" dirty="0">
                <a:solidFill>
                  <a:srgbClr val="000000"/>
                </a:solidFill>
              </a:rPr>
              <a:t> </a:t>
            </a:r>
            <a:r>
              <a:rPr lang="en-GB" altLang="en-US" sz="1200" b="1" dirty="0">
                <a:solidFill>
                  <a:srgbClr val="000000"/>
                </a:solidFill>
              </a:rPr>
              <a:t>3</a:t>
            </a:r>
            <a:r>
              <a:rPr lang="en-GB" altLang="en-US" sz="1200" dirty="0">
                <a:solidFill>
                  <a:srgbClr val="000000"/>
                </a:solidFill>
              </a:rPr>
              <a:t>:1.</a:t>
            </a:r>
          </a:p>
          <a:p>
            <a:pPr algn="r" eaLnBrk="1" hangingPunct="1">
              <a:spcBef>
                <a:spcPct val="0"/>
              </a:spcBef>
              <a:buFontTx/>
              <a:buNone/>
            </a:pPr>
            <a:r>
              <a:rPr lang="pl-PL" altLang="en-US" sz="1200" dirty="0" err="1">
                <a:solidFill>
                  <a:srgbClr val="000000"/>
                </a:solidFill>
              </a:rPr>
              <a:t>Roume</a:t>
            </a:r>
            <a:r>
              <a:rPr lang="pl-PL" altLang="en-US" sz="1200" dirty="0">
                <a:solidFill>
                  <a:srgbClr val="000000"/>
                </a:solidFill>
              </a:rPr>
              <a:t> </a:t>
            </a:r>
            <a:r>
              <a:rPr lang="pl-PL" altLang="en-US" sz="1200" i="1" dirty="0">
                <a:solidFill>
                  <a:srgbClr val="000000"/>
                </a:solidFill>
              </a:rPr>
              <a:t>et al. </a:t>
            </a:r>
            <a:r>
              <a:rPr lang="pl-PL" altLang="en-US" sz="1200" dirty="0">
                <a:solidFill>
                  <a:srgbClr val="000000"/>
                </a:solidFill>
              </a:rPr>
              <a:t>(2015) </a:t>
            </a:r>
            <a:r>
              <a:rPr lang="pl-PL" altLang="en-US" sz="1200" i="1" dirty="0">
                <a:solidFill>
                  <a:srgbClr val="000000"/>
                </a:solidFill>
              </a:rPr>
              <a:t>Nature, </a:t>
            </a:r>
            <a:r>
              <a:rPr lang="pl-PL" altLang="en-US" sz="1200" i="1" dirty="0" err="1">
                <a:solidFill>
                  <a:srgbClr val="000000"/>
                </a:solidFill>
              </a:rPr>
              <a:t>Biofilms</a:t>
            </a:r>
            <a:r>
              <a:rPr lang="pl-PL" altLang="en-US" sz="1200" i="1" dirty="0">
                <a:solidFill>
                  <a:srgbClr val="000000"/>
                </a:solidFill>
              </a:rPr>
              <a:t> </a:t>
            </a:r>
            <a:r>
              <a:rPr lang="pl-PL" altLang="en-US" sz="1200" i="1" dirty="0" err="1">
                <a:solidFill>
                  <a:srgbClr val="000000"/>
                </a:solidFill>
              </a:rPr>
              <a:t>Microbiomes</a:t>
            </a:r>
            <a:r>
              <a:rPr lang="pl-PL" altLang="en-US" sz="1200" i="1" dirty="0">
                <a:solidFill>
                  <a:srgbClr val="000000"/>
                </a:solidFill>
              </a:rPr>
              <a:t> </a:t>
            </a:r>
            <a:r>
              <a:rPr lang="en-US" altLang="en-US" sz="1200" b="1" dirty="0">
                <a:solidFill>
                  <a:srgbClr val="000000"/>
                </a:solidFill>
              </a:rPr>
              <a:t>1</a:t>
            </a:r>
            <a:r>
              <a:rPr lang="en-US" altLang="en-US" sz="1200" dirty="0">
                <a:solidFill>
                  <a:srgbClr val="000000"/>
                </a:solidFill>
              </a:rPr>
              <a:t>:15007.</a:t>
            </a:r>
          </a:p>
          <a:p>
            <a:pPr algn="r" eaLnBrk="1" hangingPunct="1">
              <a:spcBef>
                <a:spcPct val="0"/>
              </a:spcBef>
              <a:buFontTx/>
              <a:buNone/>
            </a:pPr>
            <a:r>
              <a:rPr lang="en-US" altLang="en-US" sz="1200" dirty="0" err="1">
                <a:solidFill>
                  <a:schemeClr val="bg1"/>
                </a:solidFill>
              </a:rPr>
              <a:t>Heintz-Buschart</a:t>
            </a:r>
            <a:r>
              <a:rPr lang="en-US" altLang="en-US" sz="1200" dirty="0">
                <a:solidFill>
                  <a:schemeClr val="bg1"/>
                </a:solidFill>
              </a:rPr>
              <a:t> </a:t>
            </a:r>
            <a:r>
              <a:rPr lang="en-US" altLang="en-US" sz="1200" i="1" dirty="0">
                <a:solidFill>
                  <a:schemeClr val="bg1"/>
                </a:solidFill>
              </a:rPr>
              <a:t>et al. </a:t>
            </a:r>
            <a:r>
              <a:rPr lang="en-US" altLang="en-US" sz="1200" dirty="0">
                <a:solidFill>
                  <a:schemeClr val="bg1"/>
                </a:solidFill>
              </a:rPr>
              <a:t>(2017) </a:t>
            </a:r>
            <a:r>
              <a:rPr lang="fr-CH" altLang="en-US" sz="1200" i="1" dirty="0">
                <a:solidFill>
                  <a:schemeClr val="bg1"/>
                </a:solidFill>
              </a:rPr>
              <a:t>Nature </a:t>
            </a:r>
            <a:r>
              <a:rPr lang="fr-CH" altLang="en-US" sz="1200" i="1" dirty="0" err="1">
                <a:solidFill>
                  <a:schemeClr val="bg1"/>
                </a:solidFill>
              </a:rPr>
              <a:t>Microbiology</a:t>
            </a:r>
            <a:r>
              <a:rPr lang="fr-CH" altLang="en-US" sz="1200" dirty="0">
                <a:solidFill>
                  <a:schemeClr val="bg1"/>
                </a:solidFill>
              </a:rPr>
              <a:t> </a:t>
            </a:r>
            <a:r>
              <a:rPr lang="fr-CH" altLang="en-US" sz="1200" b="1" dirty="0">
                <a:solidFill>
                  <a:schemeClr val="bg1"/>
                </a:solidFill>
              </a:rPr>
              <a:t>16180</a:t>
            </a:r>
            <a:r>
              <a:rPr lang="fr-CH" altLang="en-US" sz="1200" dirty="0">
                <a:solidFill>
                  <a:schemeClr val="bg1"/>
                </a:solidFill>
              </a:rPr>
              <a:t>:1-12.</a:t>
            </a:r>
            <a:endParaRPr lang="pl-PL" altLang="en-US" sz="1200" dirty="0">
              <a:solidFill>
                <a:srgbClr val="000000"/>
              </a:solidFill>
            </a:endParaRPr>
          </a:p>
        </p:txBody>
      </p:sp>
      <p:pic>
        <p:nvPicPr>
          <p:cNvPr id="94" name="Picture 93"/>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2983573" y="3556964"/>
            <a:ext cx="560135" cy="1068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BA69A6B-CEDC-464E-BE7D-E7216B14C8BA}"/>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143000" y="5"/>
            <a:ext cx="6858000" cy="5153855"/>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Arial"/>
              </a:rPr>
              <a:t>2</a:t>
            </a:r>
          </a:p>
        </p:txBody>
      </p:sp>
      <p:sp>
        <p:nvSpPr>
          <p:cNvPr id="3" name="TextBox 2"/>
          <p:cNvSpPr txBox="1"/>
          <p:nvPr/>
        </p:nvSpPr>
        <p:spPr>
          <a:xfrm>
            <a:off x="1191670" y="35657"/>
            <a:ext cx="6758054" cy="369332"/>
          </a:xfrm>
          <a:prstGeom prst="rect">
            <a:avLst/>
          </a:prstGeom>
          <a:noFill/>
        </p:spPr>
        <p:txBody>
          <a:bodyPr wrap="square" rtlCol="0">
            <a:spAutoFit/>
          </a:bodyPr>
          <a:lstStyle/>
          <a:p>
            <a:pPr algn="ctr"/>
            <a:r>
              <a:rPr lang="en-US" sz="1800" dirty="0">
                <a:solidFill>
                  <a:prstClr val="white"/>
                </a:solidFill>
                <a:latin typeface="Arial" pitchFamily="34" charset="0"/>
                <a:cs typeface="Arial" pitchFamily="34" charset="0"/>
              </a:rPr>
              <a:t>Collaboration with TECAN: high-throughput platform</a:t>
            </a:r>
          </a:p>
        </p:txBody>
      </p:sp>
      <p:sp>
        <p:nvSpPr>
          <p:cNvPr id="21" name="Rectangle 2"/>
          <p:cNvSpPr txBox="1">
            <a:spLocks/>
          </p:cNvSpPr>
          <p:nvPr/>
        </p:nvSpPr>
        <p:spPr bwMode="auto">
          <a:xfrm>
            <a:off x="1143000" y="-3804"/>
            <a:ext cx="6858000" cy="39241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0" fontAlgn="base" hangingPunct="0">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0" fontAlgn="base" hangingPunct="0">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de-DE" sz="2100" dirty="0">
                <a:solidFill>
                  <a:srgbClr val="1F497D"/>
                </a:solidFill>
                <a:latin typeface="Candara" charset="0"/>
                <a:ea typeface="Candara" charset="0"/>
                <a:cs typeface="Candara" charset="0"/>
              </a:rPr>
              <a:t>La </a:t>
            </a:r>
            <a:r>
              <a:rPr lang="de-DE" sz="2100" dirty="0" err="1">
                <a:solidFill>
                  <a:srgbClr val="1F497D"/>
                </a:solidFill>
                <a:latin typeface="Candara" charset="0"/>
                <a:ea typeface="Candara" charset="0"/>
                <a:cs typeface="Candara" charset="0"/>
              </a:rPr>
              <a:t>distillerie</a:t>
            </a:r>
            <a:r>
              <a:rPr lang="de-DE" sz="2100" dirty="0">
                <a:solidFill>
                  <a:srgbClr val="1F497D"/>
                </a:solidFill>
                <a:latin typeface="Candara" charset="0"/>
                <a:ea typeface="Candara" charset="0"/>
                <a:cs typeface="Candara" charset="0"/>
              </a:rPr>
              <a:t> de </a:t>
            </a:r>
            <a:r>
              <a:rPr lang="de-DE" sz="2100" dirty="0" err="1">
                <a:solidFill>
                  <a:srgbClr val="1F497D"/>
                </a:solidFill>
                <a:latin typeface="Candara" charset="0"/>
                <a:ea typeface="Candara" charset="0"/>
                <a:cs typeface="Candara" charset="0"/>
              </a:rPr>
              <a:t>biomolécules</a:t>
            </a:r>
            <a:r>
              <a:rPr lang="de-DE" sz="2100" dirty="0">
                <a:solidFill>
                  <a:srgbClr val="1F497D"/>
                </a:solidFill>
                <a:latin typeface="Candara" charset="0"/>
                <a:ea typeface="Candara" charset="0"/>
                <a:cs typeface="Candara" charset="0"/>
              </a:rPr>
              <a:t>: Adam, Lilith &amp; Eva</a:t>
            </a:r>
          </a:p>
        </p:txBody>
      </p:sp>
      <p:grpSp>
        <p:nvGrpSpPr>
          <p:cNvPr id="11" name="Grouper 10"/>
          <p:cNvGrpSpPr/>
          <p:nvPr/>
        </p:nvGrpSpPr>
        <p:grpSpPr>
          <a:xfrm>
            <a:off x="2268236" y="4504583"/>
            <a:ext cx="4464132" cy="448014"/>
            <a:chOff x="1959923" y="6242079"/>
            <a:chExt cx="5952177" cy="597352"/>
          </a:xfrm>
        </p:grpSpPr>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3499" y="6242079"/>
              <a:ext cx="2768601" cy="492304"/>
            </a:xfrm>
            <a:prstGeom prst="rect">
              <a:avLst/>
            </a:prstGeom>
          </p:spPr>
        </p:pic>
        <p:sp>
          <p:nvSpPr>
            <p:cNvPr id="5" name="ZoneTexte 4"/>
            <p:cNvSpPr txBox="1"/>
            <p:nvPr/>
          </p:nvSpPr>
          <p:spPr>
            <a:xfrm>
              <a:off x="1959923" y="6346988"/>
              <a:ext cx="4435110" cy="492443"/>
            </a:xfrm>
            <a:prstGeom prst="rect">
              <a:avLst/>
            </a:prstGeom>
            <a:noFill/>
          </p:spPr>
          <p:txBody>
            <a:bodyPr wrap="square" rtlCol="0">
              <a:spAutoFit/>
            </a:bodyPr>
            <a:lstStyle/>
            <a:p>
              <a:r>
                <a:rPr lang="fr-FR" sz="1800" dirty="0">
                  <a:solidFill>
                    <a:prstClr val="black"/>
                  </a:solidFill>
                  <a:latin typeface="Arial"/>
                </a:rPr>
                <a:t>en collaboration avec</a:t>
              </a:r>
            </a:p>
          </p:txBody>
        </p:sp>
      </p:grpSp>
      <p:pic>
        <p:nvPicPr>
          <p:cNvPr id="2" name="Picture 1" descr="TE-RNA-Ext-04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2357" y="536755"/>
            <a:ext cx="4638049" cy="3739606"/>
          </a:xfrm>
          <a:prstGeom prst="rect">
            <a:avLst/>
          </a:prstGeom>
        </p:spPr>
      </p:pic>
      <p:pic>
        <p:nvPicPr>
          <p:cNvPr id="8" name="Picture 7" descr="TE-RNA-Ext-17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2356" y="536754"/>
            <a:ext cx="1153121" cy="1238223"/>
          </a:xfrm>
          <a:prstGeom prst="rect">
            <a:avLst/>
          </a:prstGeom>
          <a:ln w="38100" cmpd="sng">
            <a:solidFill>
              <a:schemeClr val="tx1"/>
            </a:solidFill>
          </a:ln>
        </p:spPr>
      </p:pic>
      <p:pic>
        <p:nvPicPr>
          <p:cNvPr id="9" name="Picture 8" descr="TE-RNA-Ext-09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2356" y="3160063"/>
            <a:ext cx="1673630" cy="1116299"/>
          </a:xfrm>
          <a:prstGeom prst="rect">
            <a:avLst/>
          </a:prstGeom>
          <a:ln w="38100" cmpd="sng">
            <a:solidFill>
              <a:srgbClr val="FFFFFF"/>
            </a:solidFill>
          </a:ln>
        </p:spPr>
      </p:pic>
      <p:pic>
        <p:nvPicPr>
          <p:cNvPr id="10" name="Picture 9" descr="TE-RNA-Ext-366.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4136" y="536754"/>
            <a:ext cx="1575683" cy="3739606"/>
          </a:xfrm>
          <a:prstGeom prst="rect">
            <a:avLst/>
          </a:prstGeom>
        </p:spPr>
      </p:pic>
      <p:pic>
        <p:nvPicPr>
          <p:cNvPr id="12" name="Picture 11" descr="TecanBeadMeal1.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51548" y="524960"/>
            <a:ext cx="1568270" cy="1438131"/>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31117" y="4485534"/>
            <a:ext cx="888701" cy="405248"/>
          </a:xfrm>
          <a:prstGeom prst="rect">
            <a:avLst/>
          </a:prstGeom>
        </p:spPr>
      </p:pic>
    </p:spTree>
    <p:extLst>
      <p:ext uri="{BB962C8B-B14F-4D97-AF65-F5344CB8AC3E}">
        <p14:creationId xmlns:p14="http://schemas.microsoft.com/office/powerpoint/2010/main" val="1062151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D4640-6EA2-F244-90BA-8273B5EFE926}"/>
              </a:ext>
            </a:extLst>
          </p:cNvPr>
          <p:cNvSpPr/>
          <p:nvPr/>
        </p:nvSpPr>
        <p:spPr>
          <a:xfrm>
            <a:off x="0" y="4034"/>
            <a:ext cx="914400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143000" y="4"/>
            <a:ext cx="6858000" cy="51538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7"/>
          <p:cNvSpPr txBox="1">
            <a:spLocks noChangeArrowheads="1"/>
          </p:cNvSpPr>
          <p:nvPr/>
        </p:nvSpPr>
        <p:spPr bwMode="auto">
          <a:xfrm>
            <a:off x="4296905" y="4519772"/>
            <a:ext cx="484709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cs typeface="Arial" charset="0"/>
              </a:rPr>
              <a:t>Laczny</a:t>
            </a:r>
            <a:r>
              <a:rPr lang="en-US" sz="1200" dirty="0">
                <a:latin typeface="Arial" panose="020B0604020202020204" pitchFamily="34" charset="0"/>
                <a:cs typeface="Arial" panose="020B0604020202020204" pitchFamily="34" charset="0"/>
              </a:rPr>
              <a:t>, …, </a:t>
            </a:r>
            <a:r>
              <a:rPr lang="en-US" sz="1200" dirty="0" err="1">
                <a:latin typeface="Arial" panose="020B0604020202020204" pitchFamily="34" charset="0"/>
                <a:cs typeface="Arial" panose="020B0604020202020204" pitchFamily="34" charset="0"/>
              </a:rPr>
              <a:t>Wilmes</a:t>
            </a:r>
            <a:r>
              <a:rPr lang="en-US" sz="1200" dirty="0">
                <a:cs typeface="Arial" charset="0"/>
              </a:rPr>
              <a:t> (2014) </a:t>
            </a:r>
            <a:r>
              <a:rPr lang="en-US" sz="1200" i="1" dirty="0">
                <a:cs typeface="Arial" charset="0"/>
              </a:rPr>
              <a:t>Nature, </a:t>
            </a:r>
            <a:r>
              <a:rPr lang="fr-CH" sz="1200" i="1" dirty="0">
                <a:cs typeface="Arial" charset="0"/>
              </a:rPr>
              <a:t>Scientific Reports </a:t>
            </a:r>
            <a:r>
              <a:rPr lang="en-US" sz="1200" b="1" dirty="0"/>
              <a:t>4</a:t>
            </a:r>
            <a:r>
              <a:rPr lang="en-US" sz="1200" dirty="0"/>
              <a:t>:4516</a:t>
            </a:r>
            <a:endParaRPr lang="en-US" sz="1200" dirty="0">
              <a:latin typeface="Arial"/>
              <a:cs typeface="Arial"/>
            </a:endParaRPr>
          </a:p>
          <a:p>
            <a:pPr algn="r" eaLnBrk="1" hangingPunct="1"/>
            <a:r>
              <a:rPr lang="en-US" sz="1200" dirty="0" err="1">
                <a:cs typeface="Arial" charset="0"/>
              </a:rPr>
              <a:t>Laczny</a:t>
            </a:r>
            <a:r>
              <a:rPr lang="en-US" sz="1200" dirty="0">
                <a:latin typeface="Arial" panose="020B0604020202020204" pitchFamily="34" charset="0"/>
                <a:cs typeface="Arial" panose="020B0604020202020204" pitchFamily="34" charset="0"/>
              </a:rPr>
              <a:t>, …, </a:t>
            </a:r>
            <a:r>
              <a:rPr lang="en-US" sz="1200" dirty="0" err="1">
                <a:latin typeface="Arial" panose="020B0604020202020204" pitchFamily="34" charset="0"/>
                <a:cs typeface="Arial" panose="020B0604020202020204" pitchFamily="34" charset="0"/>
              </a:rPr>
              <a:t>Wilmes</a:t>
            </a:r>
            <a:r>
              <a:rPr lang="en-US" sz="1200" i="1" dirty="0">
                <a:latin typeface="Arial" panose="020B0604020202020204" pitchFamily="34" charset="0"/>
                <a:cs typeface="Arial" panose="020B0604020202020204" pitchFamily="34" charset="0"/>
              </a:rPr>
              <a:t>  </a:t>
            </a:r>
            <a:r>
              <a:rPr lang="en-US" sz="1200" dirty="0">
                <a:cs typeface="Arial" charset="0"/>
              </a:rPr>
              <a:t>(2015) </a:t>
            </a:r>
            <a:r>
              <a:rPr lang="en-US" sz="1200" i="1" dirty="0">
                <a:cs typeface="Arial" charset="0"/>
              </a:rPr>
              <a:t>Microbiome</a:t>
            </a:r>
            <a:r>
              <a:rPr lang="en-US" sz="1200" dirty="0">
                <a:cs typeface="Arial" charset="0"/>
              </a:rPr>
              <a:t> </a:t>
            </a:r>
            <a:r>
              <a:rPr lang="en-US" sz="1200" b="1" dirty="0">
                <a:cs typeface="Arial" charset="0"/>
              </a:rPr>
              <a:t>3</a:t>
            </a:r>
            <a:r>
              <a:rPr lang="en-US" sz="1200" dirty="0">
                <a:cs typeface="Arial" charset="0"/>
              </a:rPr>
              <a:t>:1.</a:t>
            </a:r>
          </a:p>
          <a:p>
            <a:pPr algn="r"/>
            <a:r>
              <a:rPr lang="en-US" sz="1200" dirty="0" err="1">
                <a:cs typeface="Arial" charset="0"/>
              </a:rPr>
              <a:t>Heintz-Buschart</a:t>
            </a:r>
            <a:r>
              <a:rPr lang="en-US" sz="1200" dirty="0">
                <a:latin typeface="Arial" panose="020B0604020202020204" pitchFamily="34" charset="0"/>
                <a:cs typeface="Arial" panose="020B0604020202020204" pitchFamily="34" charset="0"/>
              </a:rPr>
              <a:t>, …, </a:t>
            </a:r>
            <a:r>
              <a:rPr lang="en-US" sz="1200" dirty="0" err="1">
                <a:latin typeface="Arial" panose="020B0604020202020204" pitchFamily="34" charset="0"/>
                <a:cs typeface="Arial" panose="020B0604020202020204" pitchFamily="34" charset="0"/>
              </a:rPr>
              <a:t>Wilmes</a:t>
            </a:r>
            <a:r>
              <a:rPr lang="en-US" sz="1200" i="1" dirty="0">
                <a:latin typeface="Arial" panose="020B0604020202020204" pitchFamily="34" charset="0"/>
                <a:cs typeface="Arial" panose="020B0604020202020204" pitchFamily="34" charset="0"/>
              </a:rPr>
              <a:t>  (</a:t>
            </a:r>
            <a:r>
              <a:rPr lang="en-US" sz="1200" dirty="0">
                <a:cs typeface="Arial" charset="0"/>
              </a:rPr>
              <a:t>2017) </a:t>
            </a:r>
            <a:r>
              <a:rPr lang="fr-CH" sz="1200" i="1" dirty="0">
                <a:cs typeface="Arial" charset="0"/>
              </a:rPr>
              <a:t>Nature </a:t>
            </a:r>
            <a:r>
              <a:rPr lang="fr-CH" sz="1200" i="1" dirty="0" err="1">
                <a:cs typeface="Arial" charset="0"/>
              </a:rPr>
              <a:t>Microbiology</a:t>
            </a:r>
            <a:r>
              <a:rPr lang="fr-CH" sz="1200" dirty="0">
                <a:cs typeface="Arial" charset="0"/>
              </a:rPr>
              <a:t> </a:t>
            </a:r>
            <a:r>
              <a:rPr lang="fr-CH" sz="1200" b="1" dirty="0">
                <a:cs typeface="Arial" charset="0"/>
              </a:rPr>
              <a:t>16180</a:t>
            </a:r>
            <a:r>
              <a:rPr lang="fr-CH" sz="1200" dirty="0">
                <a:cs typeface="Arial" charset="0"/>
              </a:rPr>
              <a:t>:1-12.</a:t>
            </a:r>
            <a:endParaRPr lang="en-US" sz="1200" dirty="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8350" y="-318119"/>
            <a:ext cx="5372100" cy="5372100"/>
          </a:xfrm>
          <a:prstGeom prst="rect">
            <a:avLst/>
          </a:prstGeom>
        </p:spPr>
      </p:pic>
      <p:sp>
        <p:nvSpPr>
          <p:cNvPr id="5" name="ZoneTexte 2"/>
          <p:cNvSpPr txBox="1"/>
          <p:nvPr/>
        </p:nvSpPr>
        <p:spPr>
          <a:xfrm>
            <a:off x="1362315" y="3837236"/>
            <a:ext cx="4947027" cy="738664"/>
          </a:xfrm>
          <a:prstGeom prst="rect">
            <a:avLst/>
          </a:prstGeom>
          <a:noFill/>
        </p:spPr>
        <p:txBody>
          <a:bodyPr wrap="square" rtlCol="0">
            <a:spAutoFit/>
          </a:bodyPr>
          <a:lstStyle/>
          <a:p>
            <a:r>
              <a:rPr lang="fr-FR" sz="2700" b="1" dirty="0"/>
              <a:t>VizBin2.0</a:t>
            </a:r>
            <a:endParaRPr lang="fr-FR" sz="1650" dirty="0"/>
          </a:p>
          <a:p>
            <a:r>
              <a:rPr lang="en-US" sz="1500" dirty="0"/>
              <a:t>https://git-r3lab.uni.lu/</a:t>
            </a:r>
            <a:r>
              <a:rPr lang="en-US" sz="1500" dirty="0" err="1"/>
              <a:t>anna.buschart</a:t>
            </a:r>
            <a:r>
              <a:rPr lang="en-US" sz="1500" dirty="0"/>
              <a:t>/</a:t>
            </a:r>
            <a:r>
              <a:rPr lang="en-US" sz="1500" dirty="0" err="1"/>
              <a:t>MuStMultiomics</a:t>
            </a:r>
            <a:endParaRPr lang="fr-FR" sz="1650" dirty="0"/>
          </a:p>
        </p:txBody>
      </p:sp>
      <p:pic>
        <p:nvPicPr>
          <p:cNvPr id="6" name="Image 7" descr="vizbin_final_logo_bad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2199713"/>
            <a:ext cx="1490482" cy="1735791"/>
          </a:xfrm>
          <a:prstGeom prst="rect">
            <a:avLst/>
          </a:prstGeom>
        </p:spPr>
      </p:pic>
    </p:spTree>
    <p:extLst>
      <p:ext uri="{BB962C8B-B14F-4D97-AF65-F5344CB8AC3E}">
        <p14:creationId xmlns:p14="http://schemas.microsoft.com/office/powerpoint/2010/main" val="437213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43392E-81DC-6C4A-B46A-632C66879E8B}"/>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p:cNvSpPr/>
          <p:nvPr/>
        </p:nvSpPr>
        <p:spPr>
          <a:xfrm>
            <a:off x="1140619" y="-11906"/>
            <a:ext cx="6840141" cy="5179219"/>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7897" name="Title 1"/>
          <p:cNvSpPr txBox="1">
            <a:spLocks/>
          </p:cNvSpPr>
          <p:nvPr/>
        </p:nvSpPr>
        <p:spPr bwMode="auto">
          <a:xfrm>
            <a:off x="1358504" y="4953"/>
            <a:ext cx="6400800" cy="41549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a:spcBef>
                <a:spcPct val="0"/>
              </a:spcBef>
              <a:buFontTx/>
              <a:buNone/>
            </a:pPr>
            <a:r>
              <a:rPr lang="en-GB" altLang="en-US" sz="2100" dirty="0">
                <a:latin typeface="Candara" panose="020E0502030303020204" pitchFamily="34" charset="0"/>
              </a:rPr>
              <a:t>Analyses </a:t>
            </a:r>
            <a:r>
              <a:rPr lang="en-GB" altLang="en-US" sz="2100" dirty="0" err="1">
                <a:latin typeface="Candara" panose="020E0502030303020204" pitchFamily="34" charset="0"/>
              </a:rPr>
              <a:t>systématiques</a:t>
            </a:r>
            <a:r>
              <a:rPr lang="en-GB" altLang="en-US" sz="2100" dirty="0">
                <a:latin typeface="Candara" panose="020E0502030303020204" pitchFamily="34" charset="0"/>
              </a:rPr>
              <a:t> et </a:t>
            </a:r>
            <a:r>
              <a:rPr lang="en-GB" altLang="en-US" sz="2100" dirty="0" err="1">
                <a:latin typeface="Candara" panose="020E0502030303020204" pitchFamily="34" charset="0"/>
              </a:rPr>
              <a:t>reproductibles</a:t>
            </a:r>
            <a:endParaRPr lang="en-GB" altLang="en-US" sz="2100" dirty="0">
              <a:latin typeface="Candara" panose="020E0502030303020204" pitchFamily="34" charset="0"/>
            </a:endParaRPr>
          </a:p>
        </p:txBody>
      </p:sp>
      <p:sp>
        <p:nvSpPr>
          <p:cNvPr id="37898" name="TextBox 7"/>
          <p:cNvSpPr txBox="1">
            <a:spLocks noChangeArrowheads="1"/>
          </p:cNvSpPr>
          <p:nvPr/>
        </p:nvSpPr>
        <p:spPr bwMode="auto">
          <a:xfrm>
            <a:off x="3367087" y="4731991"/>
            <a:ext cx="57769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r" eaLnBrk="1" hangingPunct="1">
              <a:spcBef>
                <a:spcPct val="0"/>
              </a:spcBef>
              <a:buFontTx/>
              <a:buNone/>
            </a:pPr>
            <a:r>
              <a:rPr lang="pl-PL" altLang="en-US" sz="1200" dirty="0" err="1">
                <a:solidFill>
                  <a:srgbClr val="000000"/>
                </a:solidFill>
              </a:rPr>
              <a:t>Brevets</a:t>
            </a:r>
            <a:r>
              <a:rPr lang="pl-PL" altLang="en-US" sz="1200" dirty="0">
                <a:solidFill>
                  <a:srgbClr val="000000"/>
                </a:solidFill>
              </a:rPr>
              <a:t>: </a:t>
            </a:r>
            <a:r>
              <a:rPr lang="en-GB" altLang="en-US" sz="1200" dirty="0">
                <a:solidFill>
                  <a:srgbClr val="000000"/>
                </a:solidFill>
              </a:rPr>
              <a:t>PCT/EP2013/052134; </a:t>
            </a:r>
            <a:r>
              <a:rPr lang="en-US" altLang="en-US" sz="1200" dirty="0">
                <a:solidFill>
                  <a:srgbClr val="000000"/>
                </a:solidFill>
              </a:rPr>
              <a:t>LU92276.</a:t>
            </a:r>
            <a:r>
              <a:rPr lang="en-US" altLang="en-US" sz="1200" b="1" dirty="0">
                <a:solidFill>
                  <a:srgbClr val="000000"/>
                </a:solidFill>
              </a:rPr>
              <a:t> </a:t>
            </a:r>
          </a:p>
          <a:p>
            <a:pPr algn="r" eaLnBrk="1" hangingPunct="1">
              <a:spcBef>
                <a:spcPct val="0"/>
              </a:spcBef>
              <a:buFontTx/>
              <a:buNone/>
            </a:pPr>
            <a:r>
              <a:rPr lang="fr-CH" altLang="en-US" sz="1200" dirty="0" err="1">
                <a:solidFill>
                  <a:srgbClr val="000000"/>
                </a:solidFill>
              </a:rPr>
              <a:t>Narayanasamy</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(2016) </a:t>
            </a:r>
            <a:r>
              <a:rPr lang="fr-CH" altLang="en-US" sz="1200" i="1" dirty="0" err="1">
                <a:solidFill>
                  <a:schemeClr val="bg1"/>
                </a:solidFill>
              </a:rPr>
              <a:t>Genome</a:t>
            </a:r>
            <a:r>
              <a:rPr lang="fr-CH" altLang="en-US" sz="1200" i="1" dirty="0">
                <a:solidFill>
                  <a:schemeClr val="bg1"/>
                </a:solidFill>
              </a:rPr>
              <a:t> </a:t>
            </a:r>
            <a:r>
              <a:rPr lang="fr-CH" altLang="en-US" sz="1200" i="1" dirty="0" err="1">
                <a:solidFill>
                  <a:schemeClr val="bg1"/>
                </a:solidFill>
              </a:rPr>
              <a:t>Biology</a:t>
            </a:r>
            <a:r>
              <a:rPr lang="fr-CH" altLang="en-US" sz="1200" i="1" dirty="0">
                <a:solidFill>
                  <a:schemeClr val="bg1"/>
                </a:solidFill>
              </a:rPr>
              <a:t> </a:t>
            </a:r>
            <a:r>
              <a:rPr lang="fr-CH" altLang="en-US" sz="1200" b="1" dirty="0">
                <a:solidFill>
                  <a:schemeClr val="bg1"/>
                </a:solidFill>
              </a:rPr>
              <a:t>17</a:t>
            </a:r>
            <a:r>
              <a:rPr lang="fr-CH" altLang="en-US" sz="1200" dirty="0">
                <a:solidFill>
                  <a:schemeClr val="bg1"/>
                </a:solidFill>
              </a:rPr>
              <a:t>:260.</a:t>
            </a:r>
            <a:endParaRPr lang="pl-PL" altLang="en-US" sz="1200" dirty="0">
              <a:solidFill>
                <a:srgbClr val="000000"/>
              </a:solidFill>
            </a:endParaRPr>
          </a:p>
        </p:txBody>
      </p:sp>
      <p:pic>
        <p:nvPicPr>
          <p:cNvPr id="94"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6413" y="498492"/>
            <a:ext cx="3181349" cy="4206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5996" y="843496"/>
            <a:ext cx="1765697"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070447" y="2813996"/>
            <a:ext cx="31813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fr-FR" altLang="en-US" sz="3000" b="1" dirty="0">
                <a:solidFill>
                  <a:srgbClr val="000000"/>
                </a:solidFill>
              </a:rPr>
              <a:t>IMP</a:t>
            </a:r>
            <a:endParaRPr lang="fr-CH" altLang="en-US" sz="1800" dirty="0">
              <a:solidFill>
                <a:schemeClr val="bg1"/>
              </a:solidFill>
            </a:endParaRPr>
          </a:p>
          <a:p>
            <a:pPr eaLnBrk="1" hangingPunct="1">
              <a:spcBef>
                <a:spcPct val="0"/>
              </a:spcBef>
              <a:buFontTx/>
              <a:buNone/>
            </a:pPr>
            <a:r>
              <a:rPr lang="fr-CH" altLang="en-US" sz="1800" dirty="0">
                <a:solidFill>
                  <a:schemeClr val="bg1"/>
                </a:solidFill>
              </a:rPr>
              <a:t>http://r3lab.uni.lu/web/</a:t>
            </a:r>
            <a:r>
              <a:rPr lang="fr-CH" altLang="en-US" sz="1800" dirty="0" err="1">
                <a:solidFill>
                  <a:schemeClr val="bg1"/>
                </a:solidFill>
              </a:rPr>
              <a:t>imp</a:t>
            </a:r>
            <a:endParaRPr lang="en-US" altLang="en-US" sz="1800" dirty="0">
              <a:solidFill>
                <a:schemeClr val="bg1"/>
              </a:solidFill>
            </a:endParaRPr>
          </a:p>
        </p:txBody>
      </p:sp>
    </p:spTree>
    <p:extLst>
      <p:ext uri="{BB962C8B-B14F-4D97-AF65-F5344CB8AC3E}">
        <p14:creationId xmlns:p14="http://schemas.microsoft.com/office/powerpoint/2010/main" val="33262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73BB60-7DF9-054B-BCA1-BF6C5D63E63A}"/>
              </a:ext>
            </a:extLst>
          </p:cNvPr>
          <p:cNvSpPr/>
          <p:nvPr/>
        </p:nvSpPr>
        <p:spPr>
          <a:xfrm>
            <a:off x="0" y="4034"/>
            <a:ext cx="914400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2285998" y="4"/>
            <a:ext cx="3366655" cy="5143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074" name="Picture 2" descr="mage result for earthris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4566718" y="585267"/>
            <a:ext cx="5162550" cy="39920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6958" y="2762359"/>
            <a:ext cx="5675583" cy="1581202"/>
          </a:xfrm>
          <a:prstGeom prst="rect">
            <a:avLst/>
          </a:prstGeom>
        </p:spPr>
        <p:txBody>
          <a:bodyPr wrap="square">
            <a:spAutoFit/>
          </a:bodyPr>
          <a:lstStyle/>
          <a:p>
            <a:pPr lvl="1"/>
            <a:r>
              <a:rPr lang="fr-FR" sz="1275" i="1" dirty="0">
                <a:latin typeface="Gill Sans" charset="0"/>
                <a:ea typeface="Gill Sans" charset="0"/>
                <a:cs typeface="Gill Sans" charset="0"/>
              </a:rPr>
              <a:t>« </a:t>
            </a:r>
            <a:r>
              <a:rPr lang="fr-FR" sz="1275" b="1" i="1" dirty="0">
                <a:latin typeface="Gill Sans" charset="0"/>
                <a:ea typeface="Gill Sans" charset="0"/>
                <a:cs typeface="Gill Sans" charset="0"/>
              </a:rPr>
              <a:t>Les microbes gouvernent le monde. C'est si simple. </a:t>
            </a:r>
          </a:p>
          <a:p>
            <a:pPr lvl="1"/>
            <a:r>
              <a:rPr lang="fr-FR" sz="1275" i="1" dirty="0">
                <a:latin typeface="Gill Sans" charset="0"/>
                <a:ea typeface="Gill Sans" charset="0"/>
                <a:cs typeface="Gill Sans" charset="0"/>
              </a:rPr>
              <a:t>Bien que nous ne les voyons généralement pas, les microbes sont essentiels pour chaque partie de la vie humaine - en effet, toute la vie sur terre; chaque processus dans la biosphère est touché par la capacité apparemment infinie des microbes à transformer le monde autour d'eux.  »</a:t>
            </a:r>
          </a:p>
          <a:p>
            <a:pPr lvl="1"/>
            <a:endParaRPr lang="en-US" sz="1200" dirty="0">
              <a:solidFill>
                <a:srgbClr val="FFFFFF"/>
              </a:solidFill>
              <a:latin typeface="Gill Sans" pitchFamily="-106" charset="0"/>
            </a:endParaRPr>
          </a:p>
          <a:p>
            <a:pPr lvl="1"/>
            <a:r>
              <a:rPr lang="en-US" sz="1050" dirty="0">
                <a:solidFill>
                  <a:srgbClr val="FFFFFF"/>
                </a:solidFill>
                <a:latin typeface="Gill Sans" charset="0"/>
                <a:ea typeface="Gill Sans" charset="0"/>
                <a:cs typeface="Gill Sans" charset="0"/>
              </a:rPr>
              <a:t>Board on Life Sciences (2007) The New Science of Metagenomics: Revealing the Secrets of Our Microbial Planet; National Academies Press, Washington DC, USA </a:t>
            </a:r>
          </a:p>
        </p:txBody>
      </p:sp>
      <p:sp>
        <p:nvSpPr>
          <p:cNvPr id="7" name="Rectangle 6">
            <a:extLst>
              <a:ext uri="{FF2B5EF4-FFF2-40B4-BE49-F238E27FC236}">
                <a16:creationId xmlns:a16="http://schemas.microsoft.com/office/drawing/2014/main" id="{50B0ADD8-1AE8-9248-B54B-0F39FA608C04}"/>
              </a:ext>
            </a:extLst>
          </p:cNvPr>
          <p:cNvSpPr/>
          <p:nvPr/>
        </p:nvSpPr>
        <p:spPr>
          <a:xfrm>
            <a:off x="5528011" y="0"/>
            <a:ext cx="1246877" cy="15905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A7CB3EC6-42E5-0B42-A74F-468B3B06064C}"/>
              </a:ext>
            </a:extLst>
          </p:cNvPr>
          <p:cNvSpPr txBox="1"/>
          <p:nvPr/>
        </p:nvSpPr>
        <p:spPr>
          <a:xfrm>
            <a:off x="-1" y="4954801"/>
            <a:ext cx="2850460" cy="207749"/>
          </a:xfrm>
          <a:prstGeom prst="rect">
            <a:avLst/>
          </a:prstGeom>
          <a:noFill/>
        </p:spPr>
        <p:txBody>
          <a:bodyPr wrap="none" rtlCol="0">
            <a:spAutoFit/>
          </a:bodyPr>
          <a:lstStyle/>
          <a:p>
            <a:pPr algn="r"/>
            <a:r>
              <a:rPr lang="en-US" sz="750" dirty="0">
                <a:latin typeface="Arial"/>
                <a:cs typeface="Arial"/>
              </a:rPr>
              <a:t>Source : http://apod.nasa.gov/apod/image/earthrise_apollo8.gif</a:t>
            </a:r>
          </a:p>
        </p:txBody>
      </p:sp>
    </p:spTree>
    <p:extLst>
      <p:ext uri="{BB962C8B-B14F-4D97-AF65-F5344CB8AC3E}">
        <p14:creationId xmlns:p14="http://schemas.microsoft.com/office/powerpoint/2010/main" val="13432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Rectangle 864">
            <a:extLst>
              <a:ext uri="{FF2B5EF4-FFF2-40B4-BE49-F238E27FC236}">
                <a16:creationId xmlns:a16="http://schemas.microsoft.com/office/drawing/2014/main" id="{96F5ADF1-F297-D642-85E7-EC4DFD8351B0}"/>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143000" y="0"/>
            <a:ext cx="6858000" cy="514350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nvGrpSpPr>
          <p:cNvPr id="151" name="Group 150"/>
          <p:cNvGrpSpPr/>
          <p:nvPr/>
        </p:nvGrpSpPr>
        <p:grpSpPr>
          <a:xfrm>
            <a:off x="1223007" y="526177"/>
            <a:ext cx="6722901" cy="4253501"/>
            <a:chOff x="615376" y="961661"/>
            <a:chExt cx="8963868" cy="5671334"/>
          </a:xfrm>
        </p:grpSpPr>
        <p:sp>
          <p:nvSpPr>
            <p:cNvPr id="152" name="Round Same Side Corner Rectangle 151"/>
            <p:cNvSpPr/>
            <p:nvPr/>
          </p:nvSpPr>
          <p:spPr>
            <a:xfrm>
              <a:off x="978509" y="1222118"/>
              <a:ext cx="8600735" cy="5410877"/>
            </a:xfrm>
            <a:prstGeom prst="round2SameRect">
              <a:avLst>
                <a:gd name="adj1" fmla="val 9445"/>
                <a:gd name="adj2" fmla="val 0"/>
              </a:avLst>
            </a:prstGeom>
            <a:solidFill>
              <a:sysClr val="window" lastClr="FFFFFF"/>
            </a:solidFill>
            <a:ln w="28575" cap="flat" cmpd="sng" algn="ctr">
              <a:solidFill>
                <a:srgbClr val="9BBB59">
                  <a:lumMod val="75000"/>
                </a:srgbClr>
              </a:solidFill>
              <a:prstDash val="solid"/>
            </a:ln>
            <a:effectLst>
              <a:outerShdw blurRad="40000" dist="23000" dir="5400000" rotWithShape="0">
                <a:srgbClr val="000000">
                  <a:alpha val="35000"/>
                </a:srgbClr>
              </a:outerShdw>
            </a:effectLst>
          </p:spPr>
          <p:txBody>
            <a:bodyPr rtlCol="0" anchor="ctr"/>
            <a:lstStyle/>
            <a:p>
              <a:pPr algn="ctr" defTabSz="685800" fontAlgn="auto">
                <a:spcBef>
                  <a:spcPts val="0"/>
                </a:spcBef>
                <a:spcAft>
                  <a:spcPts val="0"/>
                </a:spcAft>
                <a:defRPr/>
              </a:pPr>
              <a:endParaRPr lang="en-US" sz="1050" kern="0">
                <a:solidFill>
                  <a:sysClr val="window" lastClr="FFFFFF"/>
                </a:solidFill>
                <a:latin typeface="Arial"/>
                <a:cs typeface="Arial"/>
              </a:endParaRPr>
            </a:p>
          </p:txBody>
        </p:sp>
        <p:sp>
          <p:nvSpPr>
            <p:cNvPr id="153" name="Round Same Side Corner Rectangle 152"/>
            <p:cNvSpPr/>
            <p:nvPr/>
          </p:nvSpPr>
          <p:spPr>
            <a:xfrm>
              <a:off x="874957" y="1118562"/>
              <a:ext cx="8600735" cy="5436000"/>
            </a:xfrm>
            <a:prstGeom prst="round2SameRect">
              <a:avLst>
                <a:gd name="adj1" fmla="val 9445"/>
                <a:gd name="adj2" fmla="val 0"/>
              </a:avLst>
            </a:prstGeom>
            <a:solidFill>
              <a:sysClr val="window" lastClr="FFFFFF"/>
            </a:solidFill>
            <a:ln w="28575" cap="flat" cmpd="sng" algn="ctr">
              <a:solidFill>
                <a:srgbClr val="7166AF"/>
              </a:solidFill>
              <a:prstDash val="solid"/>
            </a:ln>
            <a:effectLst>
              <a:outerShdw blurRad="40000" dist="23000" dir="5400000" rotWithShape="0">
                <a:srgbClr val="000000">
                  <a:alpha val="35000"/>
                </a:srgbClr>
              </a:outerShdw>
            </a:effectLst>
          </p:spPr>
          <p:txBody>
            <a:bodyPr rtlCol="0" anchor="ctr"/>
            <a:lstStyle/>
            <a:p>
              <a:pPr algn="ctr" defTabSz="685800" fontAlgn="auto">
                <a:spcBef>
                  <a:spcPts val="0"/>
                </a:spcBef>
                <a:spcAft>
                  <a:spcPts val="0"/>
                </a:spcAft>
                <a:defRPr/>
              </a:pPr>
              <a:endParaRPr lang="en-US" sz="1050" kern="0">
                <a:solidFill>
                  <a:sysClr val="window" lastClr="FFFFFF"/>
                </a:solidFill>
                <a:latin typeface="Arial"/>
                <a:cs typeface="Arial"/>
              </a:endParaRPr>
            </a:p>
          </p:txBody>
        </p:sp>
        <p:sp>
          <p:nvSpPr>
            <p:cNvPr id="154" name="Round Same Side Corner Rectangle 153"/>
            <p:cNvSpPr/>
            <p:nvPr/>
          </p:nvSpPr>
          <p:spPr>
            <a:xfrm>
              <a:off x="739125" y="1029980"/>
              <a:ext cx="8625997" cy="5462862"/>
            </a:xfrm>
            <a:prstGeom prst="round2SameRect">
              <a:avLst>
                <a:gd name="adj1" fmla="val 9445"/>
                <a:gd name="adj2" fmla="val 0"/>
              </a:avLst>
            </a:prstGeom>
            <a:solidFill>
              <a:sysClr val="window" lastClr="FFFFFF"/>
            </a:solidFill>
            <a:ln w="28575" cap="flat" cmpd="sng" algn="ctr">
              <a:solidFill>
                <a:srgbClr val="F79646">
                  <a:lumMod val="75000"/>
                </a:srgbClr>
              </a:solidFill>
              <a:prstDash val="solid"/>
            </a:ln>
            <a:effectLst>
              <a:outerShdw blurRad="40000" dist="23000" dir="5400000" rotWithShape="0">
                <a:srgbClr val="000000">
                  <a:alpha val="35000"/>
                </a:srgbClr>
              </a:outerShdw>
            </a:effectLst>
          </p:spPr>
          <p:txBody>
            <a:bodyPr rtlCol="0" anchor="ctr"/>
            <a:lstStyle/>
            <a:p>
              <a:pPr algn="ctr" defTabSz="685800" fontAlgn="auto">
                <a:spcBef>
                  <a:spcPts val="0"/>
                </a:spcBef>
                <a:spcAft>
                  <a:spcPts val="0"/>
                </a:spcAft>
                <a:defRPr/>
              </a:pPr>
              <a:endParaRPr lang="en-US" sz="1050" kern="0">
                <a:solidFill>
                  <a:sysClr val="window" lastClr="FFFFFF"/>
                </a:solidFill>
                <a:latin typeface="Arial"/>
                <a:cs typeface="Arial"/>
              </a:endParaRPr>
            </a:p>
          </p:txBody>
        </p:sp>
        <p:sp>
          <p:nvSpPr>
            <p:cNvPr id="155" name="Round Same Side Corner Rectangle 154"/>
            <p:cNvSpPr/>
            <p:nvPr/>
          </p:nvSpPr>
          <p:spPr>
            <a:xfrm>
              <a:off x="615376" y="961661"/>
              <a:ext cx="8623903" cy="5449999"/>
            </a:xfrm>
            <a:prstGeom prst="round2SameRect">
              <a:avLst>
                <a:gd name="adj1" fmla="val 9445"/>
                <a:gd name="adj2" fmla="val 0"/>
              </a:avLst>
            </a:prstGeom>
            <a:solidFill>
              <a:sysClr val="window" lastClr="FFFFFF"/>
            </a:solidFill>
            <a:ln w="2857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800" fontAlgn="auto">
                <a:spcBef>
                  <a:spcPts val="0"/>
                </a:spcBef>
                <a:spcAft>
                  <a:spcPts val="0"/>
                </a:spcAft>
                <a:defRPr/>
              </a:pPr>
              <a:endParaRPr lang="en-US" sz="1050" kern="0">
                <a:solidFill>
                  <a:sysClr val="window" lastClr="FFFFFF"/>
                </a:solidFill>
                <a:latin typeface="Arial"/>
                <a:cs typeface="Arial"/>
              </a:endParaRPr>
            </a:p>
          </p:txBody>
        </p:sp>
      </p:grpSp>
      <p:grpSp>
        <p:nvGrpSpPr>
          <p:cNvPr id="3" name="Group 2"/>
          <p:cNvGrpSpPr>
            <a:grpSpLocks noChangeAspect="1"/>
          </p:cNvGrpSpPr>
          <p:nvPr/>
        </p:nvGrpSpPr>
        <p:grpSpPr>
          <a:xfrm>
            <a:off x="1779986" y="699314"/>
            <a:ext cx="5497386" cy="3768201"/>
            <a:chOff x="-37291" y="1414210"/>
            <a:chExt cx="6108207" cy="4186891"/>
          </a:xfrm>
        </p:grpSpPr>
        <p:pic>
          <p:nvPicPr>
            <p:cNvPr id="1725" name="Picture 1724" descr="binning.png"/>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5436757" y="4694545"/>
              <a:ext cx="461226" cy="414053"/>
            </a:xfrm>
            <a:prstGeom prst="rect">
              <a:avLst/>
            </a:prstGeom>
          </p:spPr>
        </p:pic>
        <p:sp>
          <p:nvSpPr>
            <p:cNvPr id="1726" name="Rectangle 1725"/>
            <p:cNvSpPr/>
            <p:nvPr/>
          </p:nvSpPr>
          <p:spPr>
            <a:xfrm>
              <a:off x="5292190" y="4966952"/>
              <a:ext cx="230100" cy="164646"/>
            </a:xfrm>
            <a:prstGeom prst="rect">
              <a:avLst/>
            </a:prstGeom>
            <a:solidFill>
              <a:sysClr val="window" lastClr="FFFFFF"/>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1727" name="TextBox 1726"/>
            <p:cNvSpPr txBox="1"/>
            <p:nvPr/>
          </p:nvSpPr>
          <p:spPr>
            <a:xfrm>
              <a:off x="5133330" y="4874675"/>
              <a:ext cx="520346" cy="192360"/>
            </a:xfrm>
            <a:prstGeom prst="rect">
              <a:avLst/>
            </a:prstGeom>
            <a:noFill/>
          </p:spPr>
          <p:txBody>
            <a:bodyPr wrap="square" rtlCol="0">
              <a:spAutoFit/>
            </a:bodyPr>
            <a:lstStyle/>
            <a:p>
              <a:r>
                <a:rPr lang="en-US" sz="525" dirty="0">
                  <a:solidFill>
                    <a:schemeClr val="bg1"/>
                  </a:solidFill>
                  <a:latin typeface="Helvetica"/>
                  <a:cs typeface="Helvetica"/>
                </a:rPr>
                <a:t>binning</a:t>
              </a:r>
            </a:p>
          </p:txBody>
        </p:sp>
        <p:sp>
          <p:nvSpPr>
            <p:cNvPr id="1728" name="TextBox 1727"/>
            <p:cNvSpPr txBox="1"/>
            <p:nvPr/>
          </p:nvSpPr>
          <p:spPr>
            <a:xfrm>
              <a:off x="3416016" y="2507812"/>
              <a:ext cx="818757" cy="192360"/>
            </a:xfrm>
            <a:prstGeom prst="rect">
              <a:avLst/>
            </a:prstGeom>
            <a:noFill/>
          </p:spPr>
          <p:txBody>
            <a:bodyPr wrap="square" rtlCol="0">
              <a:spAutoFit/>
            </a:bodyPr>
            <a:lstStyle/>
            <a:p>
              <a:r>
                <a:rPr lang="en-US" sz="525" dirty="0">
                  <a:solidFill>
                    <a:schemeClr val="bg1"/>
                  </a:solidFill>
                  <a:latin typeface="Helvetica"/>
                  <a:cs typeface="Helvetica"/>
                </a:rPr>
                <a:t>human proteins</a:t>
              </a:r>
            </a:p>
          </p:txBody>
        </p:sp>
        <p:sp>
          <p:nvSpPr>
            <p:cNvPr id="1729" name="Rectangle 1728"/>
            <p:cNvSpPr/>
            <p:nvPr/>
          </p:nvSpPr>
          <p:spPr>
            <a:xfrm>
              <a:off x="5379544" y="3919120"/>
              <a:ext cx="560129" cy="560600"/>
            </a:xfrm>
            <a:prstGeom prst="rect">
              <a:avLst/>
            </a:prstGeom>
            <a:noFill/>
            <a:ln w="9525" cap="flat" cmpd="sng" algn="ctr">
              <a:solidFill>
                <a:srgbClr val="644060"/>
              </a:solid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1730" name="Rectangle 1729"/>
            <p:cNvSpPr/>
            <p:nvPr/>
          </p:nvSpPr>
          <p:spPr>
            <a:xfrm>
              <a:off x="805491" y="4426206"/>
              <a:ext cx="620478" cy="400882"/>
            </a:xfrm>
            <a:prstGeom prst="rect">
              <a:avLst/>
            </a:prstGeom>
            <a:noFill/>
            <a:ln w="9525" cap="flat" cmpd="sng" algn="ctr">
              <a:solidFill>
                <a:srgbClr val="976262"/>
              </a:solid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1731" name="Rectangle 1730"/>
            <p:cNvSpPr/>
            <p:nvPr/>
          </p:nvSpPr>
          <p:spPr>
            <a:xfrm>
              <a:off x="792501" y="3054045"/>
              <a:ext cx="626301" cy="405725"/>
            </a:xfrm>
            <a:prstGeom prst="rect">
              <a:avLst/>
            </a:prstGeom>
            <a:noFill/>
            <a:ln w="9525" cap="flat" cmpd="sng" algn="ctr">
              <a:solidFill>
                <a:srgbClr val="668DB0"/>
              </a:solid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1732" name="TextBox 1731"/>
            <p:cNvSpPr txBox="1"/>
            <p:nvPr/>
          </p:nvSpPr>
          <p:spPr>
            <a:xfrm>
              <a:off x="2875371" y="3621049"/>
              <a:ext cx="435800" cy="282129"/>
            </a:xfrm>
            <a:prstGeom prst="rect">
              <a:avLst/>
            </a:prstGeom>
            <a:noFill/>
          </p:spPr>
          <p:txBody>
            <a:bodyPr wrap="square" rtlCol="0">
              <a:spAutoFit/>
            </a:bodyPr>
            <a:lstStyle/>
            <a:p>
              <a:r>
                <a:rPr lang="en-US" sz="525" dirty="0">
                  <a:solidFill>
                    <a:schemeClr val="bg1"/>
                  </a:solidFill>
                  <a:latin typeface="Helvetica"/>
                  <a:cs typeface="Helvetica"/>
                </a:rPr>
                <a:t>variant calling</a:t>
              </a:r>
            </a:p>
          </p:txBody>
        </p:sp>
        <p:sp>
          <p:nvSpPr>
            <p:cNvPr id="1733" name="TextBox 1732"/>
            <p:cNvSpPr txBox="1"/>
            <p:nvPr/>
          </p:nvSpPr>
          <p:spPr>
            <a:xfrm>
              <a:off x="3289576" y="2984059"/>
              <a:ext cx="818757" cy="282129"/>
            </a:xfrm>
            <a:prstGeom prst="rect">
              <a:avLst/>
            </a:prstGeom>
            <a:noFill/>
          </p:spPr>
          <p:txBody>
            <a:bodyPr wrap="square" rtlCol="0">
              <a:spAutoFit/>
            </a:bodyPr>
            <a:lstStyle/>
            <a:p>
              <a:r>
                <a:rPr lang="en-US" sz="525" dirty="0">
                  <a:solidFill>
                    <a:schemeClr val="bg1"/>
                  </a:solidFill>
                  <a:latin typeface="Helvetica"/>
                  <a:cs typeface="Helvetica"/>
                </a:rPr>
                <a:t>strain-resolved gene predictions</a:t>
              </a:r>
            </a:p>
          </p:txBody>
        </p:sp>
        <p:cxnSp>
          <p:nvCxnSpPr>
            <p:cNvPr id="1734" name="Straight Connector 1733"/>
            <p:cNvCxnSpPr>
              <a:stCxn id="2210" idx="0"/>
              <a:endCxn id="2187" idx="4"/>
            </p:cNvCxnSpPr>
            <p:nvPr/>
          </p:nvCxnSpPr>
          <p:spPr>
            <a:xfrm flipV="1">
              <a:off x="3297238" y="2698460"/>
              <a:ext cx="1273" cy="455068"/>
            </a:xfrm>
            <a:prstGeom prst="line">
              <a:avLst/>
            </a:prstGeom>
            <a:noFill/>
            <a:ln w="57150" cap="rnd" cmpd="sng" algn="ctr">
              <a:solidFill>
                <a:srgbClr val="745E78"/>
              </a:solidFill>
              <a:prstDash val="solid"/>
            </a:ln>
            <a:effectLst/>
          </p:spPr>
        </p:cxnSp>
        <p:sp>
          <p:nvSpPr>
            <p:cNvPr id="1735" name="TextBox 1734"/>
            <p:cNvSpPr txBox="1"/>
            <p:nvPr/>
          </p:nvSpPr>
          <p:spPr>
            <a:xfrm>
              <a:off x="2231201" y="4268627"/>
              <a:ext cx="818757" cy="192360"/>
            </a:xfrm>
            <a:prstGeom prst="rect">
              <a:avLst/>
            </a:prstGeom>
            <a:noFill/>
          </p:spPr>
          <p:txBody>
            <a:bodyPr wrap="square" rtlCol="0">
              <a:spAutoFit/>
            </a:bodyPr>
            <a:lstStyle/>
            <a:p>
              <a:r>
                <a:rPr lang="en-US" sz="525" dirty="0">
                  <a:solidFill>
                    <a:schemeClr val="bg1"/>
                  </a:solidFill>
                  <a:latin typeface="Helvetica"/>
                  <a:cs typeface="Helvetica"/>
                </a:rPr>
                <a:t>alignment</a:t>
              </a:r>
            </a:p>
          </p:txBody>
        </p:sp>
        <p:cxnSp>
          <p:nvCxnSpPr>
            <p:cNvPr id="1736" name="Straight Connector 1735"/>
            <p:cNvCxnSpPr>
              <a:stCxn id="2176" idx="6"/>
            </p:cNvCxnSpPr>
            <p:nvPr/>
          </p:nvCxnSpPr>
          <p:spPr>
            <a:xfrm>
              <a:off x="1720882" y="5184393"/>
              <a:ext cx="4108701" cy="5365"/>
            </a:xfrm>
            <a:prstGeom prst="line">
              <a:avLst/>
            </a:prstGeom>
            <a:noFill/>
            <a:ln w="57150" cap="rnd" cmpd="sng" algn="ctr">
              <a:solidFill>
                <a:srgbClr val="817584"/>
              </a:solidFill>
              <a:prstDash val="solid"/>
            </a:ln>
            <a:effectLst/>
          </p:spPr>
        </p:cxnSp>
        <p:cxnSp>
          <p:nvCxnSpPr>
            <p:cNvPr id="1737" name="Straight Connector 1736"/>
            <p:cNvCxnSpPr/>
            <p:nvPr/>
          </p:nvCxnSpPr>
          <p:spPr>
            <a:xfrm>
              <a:off x="1354445" y="3660127"/>
              <a:ext cx="148546" cy="127538"/>
            </a:xfrm>
            <a:prstGeom prst="line">
              <a:avLst/>
            </a:prstGeom>
            <a:noFill/>
            <a:ln w="57150" cap="rnd" cmpd="sng" algn="ctr">
              <a:solidFill>
                <a:srgbClr val="698AA9"/>
              </a:solidFill>
              <a:prstDash val="solid"/>
            </a:ln>
            <a:effectLst/>
          </p:spPr>
        </p:cxnSp>
        <p:cxnSp>
          <p:nvCxnSpPr>
            <p:cNvPr id="1738" name="Straight Connector 1737"/>
            <p:cNvCxnSpPr/>
            <p:nvPr/>
          </p:nvCxnSpPr>
          <p:spPr>
            <a:xfrm>
              <a:off x="1756251" y="4276833"/>
              <a:ext cx="0" cy="476101"/>
            </a:xfrm>
            <a:prstGeom prst="line">
              <a:avLst/>
            </a:prstGeom>
            <a:noFill/>
            <a:ln w="57150" cap="rnd" cmpd="sng" algn="ctr">
              <a:solidFill>
                <a:srgbClr val="AF4646"/>
              </a:solidFill>
              <a:prstDash val="solid"/>
            </a:ln>
            <a:effectLst/>
          </p:spPr>
        </p:cxnSp>
        <p:cxnSp>
          <p:nvCxnSpPr>
            <p:cNvPr id="1739" name="Straight Connector 1738"/>
            <p:cNvCxnSpPr/>
            <p:nvPr/>
          </p:nvCxnSpPr>
          <p:spPr>
            <a:xfrm flipV="1">
              <a:off x="1609082" y="4752934"/>
              <a:ext cx="148546" cy="127538"/>
            </a:xfrm>
            <a:prstGeom prst="line">
              <a:avLst/>
            </a:prstGeom>
            <a:noFill/>
            <a:ln w="57150" cap="rnd" cmpd="sng" algn="ctr">
              <a:solidFill>
                <a:srgbClr val="AF4646"/>
              </a:solidFill>
              <a:prstDash val="solid"/>
            </a:ln>
            <a:effectLst/>
          </p:spPr>
        </p:cxnSp>
        <p:sp>
          <p:nvSpPr>
            <p:cNvPr id="1740" name="TextBox 1739"/>
            <p:cNvSpPr txBox="1"/>
            <p:nvPr/>
          </p:nvSpPr>
          <p:spPr>
            <a:xfrm>
              <a:off x="3250283" y="3813018"/>
              <a:ext cx="816046" cy="282129"/>
            </a:xfrm>
            <a:prstGeom prst="rect">
              <a:avLst/>
            </a:prstGeom>
            <a:noFill/>
          </p:spPr>
          <p:txBody>
            <a:bodyPr wrap="square" rtlCol="0">
              <a:spAutoFit/>
            </a:bodyPr>
            <a:lstStyle/>
            <a:p>
              <a:pPr algn="r"/>
              <a:r>
                <a:rPr lang="en-US" sz="525" dirty="0">
                  <a:solidFill>
                    <a:schemeClr val="bg1"/>
                  </a:solidFill>
                  <a:latin typeface="Helvetica"/>
                  <a:cs typeface="Helvetica"/>
                </a:rPr>
                <a:t>functional annotations</a:t>
              </a:r>
            </a:p>
          </p:txBody>
        </p:sp>
        <p:sp>
          <p:nvSpPr>
            <p:cNvPr id="1741" name="TextBox 1740"/>
            <p:cNvSpPr txBox="1"/>
            <p:nvPr/>
          </p:nvSpPr>
          <p:spPr>
            <a:xfrm>
              <a:off x="-37291" y="4911024"/>
              <a:ext cx="685081" cy="192360"/>
            </a:xfrm>
            <a:prstGeom prst="rect">
              <a:avLst/>
            </a:prstGeom>
            <a:noFill/>
          </p:spPr>
          <p:txBody>
            <a:bodyPr wrap="square" rtlCol="0">
              <a:spAutoFit/>
            </a:bodyPr>
            <a:lstStyle/>
            <a:p>
              <a:r>
                <a:rPr lang="en-US" sz="525" dirty="0">
                  <a:solidFill>
                    <a:schemeClr val="bg1"/>
                  </a:solidFill>
                  <a:latin typeface="Helvetica"/>
                  <a:cs typeface="Helvetica"/>
                </a:rPr>
                <a:t>metagenome</a:t>
              </a:r>
            </a:p>
          </p:txBody>
        </p:sp>
        <p:sp>
          <p:nvSpPr>
            <p:cNvPr id="1742" name="TextBox 1741"/>
            <p:cNvSpPr txBox="1"/>
            <p:nvPr/>
          </p:nvSpPr>
          <p:spPr>
            <a:xfrm>
              <a:off x="-37291" y="3542692"/>
              <a:ext cx="818757" cy="192360"/>
            </a:xfrm>
            <a:prstGeom prst="rect">
              <a:avLst/>
            </a:prstGeom>
            <a:noFill/>
          </p:spPr>
          <p:txBody>
            <a:bodyPr wrap="square" rtlCol="0">
              <a:spAutoFit/>
            </a:bodyPr>
            <a:lstStyle/>
            <a:p>
              <a:r>
                <a:rPr lang="en-US" sz="525" dirty="0">
                  <a:solidFill>
                    <a:schemeClr val="bg1"/>
                  </a:solidFill>
                  <a:latin typeface="Helvetica"/>
                  <a:cs typeface="Helvetica"/>
                </a:rPr>
                <a:t>metatranscriptome</a:t>
              </a:r>
            </a:p>
          </p:txBody>
        </p:sp>
        <p:sp>
          <p:nvSpPr>
            <p:cNvPr id="1743" name="TextBox 1742"/>
            <p:cNvSpPr txBox="1"/>
            <p:nvPr/>
          </p:nvSpPr>
          <p:spPr>
            <a:xfrm>
              <a:off x="-37291" y="2661023"/>
              <a:ext cx="818757" cy="192360"/>
            </a:xfrm>
            <a:prstGeom prst="rect">
              <a:avLst/>
            </a:prstGeom>
            <a:noFill/>
          </p:spPr>
          <p:txBody>
            <a:bodyPr wrap="square" rtlCol="0">
              <a:spAutoFit/>
            </a:bodyPr>
            <a:lstStyle/>
            <a:p>
              <a:r>
                <a:rPr lang="en-US" sz="525" dirty="0" err="1">
                  <a:solidFill>
                    <a:schemeClr val="bg1"/>
                  </a:solidFill>
                  <a:latin typeface="Helvetica"/>
                  <a:cs typeface="Helvetica"/>
                </a:rPr>
                <a:t>metaproteome</a:t>
              </a:r>
              <a:endParaRPr lang="en-US" sz="525" dirty="0">
                <a:solidFill>
                  <a:schemeClr val="bg1"/>
                </a:solidFill>
                <a:latin typeface="Helvetica"/>
                <a:cs typeface="Helvetica"/>
              </a:endParaRPr>
            </a:p>
          </p:txBody>
        </p:sp>
        <p:sp>
          <p:nvSpPr>
            <p:cNvPr id="1744" name="TextBox 1743"/>
            <p:cNvSpPr txBox="1"/>
            <p:nvPr/>
          </p:nvSpPr>
          <p:spPr>
            <a:xfrm>
              <a:off x="163216" y="3304700"/>
              <a:ext cx="818757" cy="192360"/>
            </a:xfrm>
            <a:prstGeom prst="rect">
              <a:avLst/>
            </a:prstGeom>
            <a:noFill/>
          </p:spPr>
          <p:txBody>
            <a:bodyPr wrap="square" rtlCol="0">
              <a:spAutoFit/>
            </a:bodyPr>
            <a:lstStyle/>
            <a:p>
              <a:r>
                <a:rPr lang="en-US" sz="525" dirty="0">
                  <a:solidFill>
                    <a:schemeClr val="bg1"/>
                  </a:solidFill>
                  <a:latin typeface="Helvetica"/>
                  <a:cs typeface="Helvetica"/>
                </a:rPr>
                <a:t>reads</a:t>
              </a:r>
            </a:p>
          </p:txBody>
        </p:sp>
        <p:sp>
          <p:nvSpPr>
            <p:cNvPr id="1745" name="TextBox 1744"/>
            <p:cNvSpPr txBox="1"/>
            <p:nvPr/>
          </p:nvSpPr>
          <p:spPr>
            <a:xfrm>
              <a:off x="1731186" y="4092584"/>
              <a:ext cx="818757" cy="192360"/>
            </a:xfrm>
            <a:prstGeom prst="rect">
              <a:avLst/>
            </a:prstGeom>
            <a:noFill/>
          </p:spPr>
          <p:txBody>
            <a:bodyPr wrap="square" rtlCol="0">
              <a:spAutoFit/>
            </a:bodyPr>
            <a:lstStyle/>
            <a:p>
              <a:r>
                <a:rPr lang="en-US" sz="525" dirty="0">
                  <a:solidFill>
                    <a:schemeClr val="bg1"/>
                  </a:solidFill>
                  <a:latin typeface="Helvetica"/>
                  <a:cs typeface="Helvetica"/>
                </a:rPr>
                <a:t>assembly</a:t>
              </a:r>
            </a:p>
          </p:txBody>
        </p:sp>
        <p:sp>
          <p:nvSpPr>
            <p:cNvPr id="1746" name="TextBox 1745"/>
            <p:cNvSpPr txBox="1"/>
            <p:nvPr/>
          </p:nvSpPr>
          <p:spPr>
            <a:xfrm>
              <a:off x="2526799" y="2629553"/>
              <a:ext cx="818757" cy="282129"/>
            </a:xfrm>
            <a:prstGeom prst="rect">
              <a:avLst/>
            </a:prstGeom>
            <a:noFill/>
          </p:spPr>
          <p:txBody>
            <a:bodyPr wrap="square" rtlCol="0">
              <a:spAutoFit/>
            </a:bodyPr>
            <a:lstStyle/>
            <a:p>
              <a:pPr algn="r"/>
              <a:r>
                <a:rPr lang="en-US" sz="525" dirty="0">
                  <a:solidFill>
                    <a:schemeClr val="bg1"/>
                  </a:solidFill>
                  <a:latin typeface="Helvetica"/>
                  <a:cs typeface="Helvetica"/>
                </a:rPr>
                <a:t>protein identification</a:t>
              </a:r>
            </a:p>
          </p:txBody>
        </p:sp>
        <p:sp>
          <p:nvSpPr>
            <p:cNvPr id="1747" name="TextBox 1746"/>
            <p:cNvSpPr txBox="1"/>
            <p:nvPr/>
          </p:nvSpPr>
          <p:spPr>
            <a:xfrm>
              <a:off x="1949561" y="1848460"/>
              <a:ext cx="1593541" cy="192360"/>
            </a:xfrm>
            <a:prstGeom prst="rect">
              <a:avLst/>
            </a:prstGeom>
            <a:noFill/>
          </p:spPr>
          <p:txBody>
            <a:bodyPr wrap="square" rtlCol="0">
              <a:spAutoFit/>
            </a:bodyPr>
            <a:lstStyle/>
            <a:p>
              <a:r>
                <a:rPr lang="en-US" sz="525" dirty="0">
                  <a:solidFill>
                    <a:schemeClr val="bg1"/>
                  </a:solidFill>
                  <a:latin typeface="Helvetica"/>
                  <a:cs typeface="Helvetica"/>
                </a:rPr>
                <a:t>individualized protein sequences</a:t>
              </a:r>
            </a:p>
          </p:txBody>
        </p:sp>
        <p:sp>
          <p:nvSpPr>
            <p:cNvPr id="1748" name="TextBox 1747"/>
            <p:cNvSpPr txBox="1"/>
            <p:nvPr/>
          </p:nvSpPr>
          <p:spPr>
            <a:xfrm>
              <a:off x="542042" y="5301406"/>
              <a:ext cx="1294288" cy="192360"/>
            </a:xfrm>
            <a:prstGeom prst="rect">
              <a:avLst/>
            </a:prstGeom>
            <a:noFill/>
          </p:spPr>
          <p:txBody>
            <a:bodyPr wrap="square" rtlCol="0">
              <a:spAutoFit/>
            </a:bodyPr>
            <a:lstStyle/>
            <a:p>
              <a:r>
                <a:rPr lang="en-US" sz="525" dirty="0" err="1">
                  <a:solidFill>
                    <a:schemeClr val="bg1"/>
                  </a:solidFill>
                  <a:latin typeface="Helvetica"/>
                  <a:cs typeface="Helvetica"/>
                </a:rPr>
                <a:t>mOTU</a:t>
              </a:r>
              <a:r>
                <a:rPr lang="en-US" sz="525" dirty="0">
                  <a:solidFill>
                    <a:schemeClr val="bg1"/>
                  </a:solidFill>
                  <a:latin typeface="Helvetica"/>
                  <a:cs typeface="Helvetica"/>
                </a:rPr>
                <a:t> marker genes</a:t>
              </a:r>
            </a:p>
          </p:txBody>
        </p:sp>
        <p:cxnSp>
          <p:nvCxnSpPr>
            <p:cNvPr id="1749" name="Straight Connector 1748"/>
            <p:cNvCxnSpPr>
              <a:stCxn id="1751" idx="6"/>
              <a:endCxn id="2187" idx="2"/>
            </p:cNvCxnSpPr>
            <p:nvPr/>
          </p:nvCxnSpPr>
          <p:spPr>
            <a:xfrm>
              <a:off x="283121" y="2641231"/>
              <a:ext cx="2957790" cy="0"/>
            </a:xfrm>
            <a:prstGeom prst="line">
              <a:avLst/>
            </a:prstGeom>
            <a:noFill/>
            <a:ln w="57150" cap="rnd" cmpd="sng" algn="ctr">
              <a:solidFill>
                <a:srgbClr val="78C779"/>
              </a:solidFill>
              <a:prstDash val="solid"/>
            </a:ln>
            <a:effectLst/>
          </p:spPr>
        </p:cxnSp>
        <p:sp>
          <p:nvSpPr>
            <p:cNvPr id="1750" name="TextBox 1749"/>
            <p:cNvSpPr txBox="1"/>
            <p:nvPr/>
          </p:nvSpPr>
          <p:spPr>
            <a:xfrm>
              <a:off x="163216" y="2441115"/>
              <a:ext cx="818757" cy="192360"/>
            </a:xfrm>
            <a:prstGeom prst="rect">
              <a:avLst/>
            </a:prstGeom>
            <a:noFill/>
          </p:spPr>
          <p:txBody>
            <a:bodyPr wrap="square" rtlCol="0">
              <a:spAutoFit/>
            </a:bodyPr>
            <a:lstStyle/>
            <a:p>
              <a:r>
                <a:rPr lang="en-US" sz="525" dirty="0">
                  <a:solidFill>
                    <a:schemeClr val="bg1"/>
                  </a:solidFill>
                  <a:latin typeface="Helvetica"/>
                  <a:cs typeface="Helvetica"/>
                </a:rPr>
                <a:t>mass spectra</a:t>
              </a:r>
            </a:p>
          </p:txBody>
        </p:sp>
        <p:sp>
          <p:nvSpPr>
            <p:cNvPr id="1751" name="Oval 1750"/>
            <p:cNvSpPr>
              <a:spLocks noChangeAspect="1"/>
            </p:cNvSpPr>
            <p:nvPr/>
          </p:nvSpPr>
          <p:spPr>
            <a:xfrm>
              <a:off x="167921" y="2584001"/>
              <a:ext cx="115200" cy="114459"/>
            </a:xfrm>
            <a:prstGeom prst="ellipse">
              <a:avLst/>
            </a:prstGeom>
            <a:solidFill>
              <a:srgbClr val="78C779"/>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52" name="Straight Connector 1751"/>
            <p:cNvCxnSpPr/>
            <p:nvPr/>
          </p:nvCxnSpPr>
          <p:spPr>
            <a:xfrm flipV="1">
              <a:off x="234761" y="3524386"/>
              <a:ext cx="5151323" cy="2508"/>
            </a:xfrm>
            <a:prstGeom prst="line">
              <a:avLst/>
            </a:prstGeom>
            <a:noFill/>
            <a:ln w="57150" cap="rnd" cmpd="sng" algn="ctr">
              <a:solidFill>
                <a:srgbClr val="5596D3"/>
              </a:solidFill>
              <a:prstDash val="solid"/>
            </a:ln>
            <a:effectLst/>
          </p:spPr>
        </p:cxnSp>
        <p:sp>
          <p:nvSpPr>
            <p:cNvPr id="1753" name="Oval 1752"/>
            <p:cNvSpPr>
              <a:spLocks noChangeAspect="1"/>
            </p:cNvSpPr>
            <p:nvPr/>
          </p:nvSpPr>
          <p:spPr>
            <a:xfrm>
              <a:off x="167921" y="3464299"/>
              <a:ext cx="115200" cy="114459"/>
            </a:xfrm>
            <a:prstGeom prst="ellipse">
              <a:avLst/>
            </a:prstGeom>
            <a:solidFill>
              <a:srgbClr val="5596D3"/>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1754" name="TextBox 1753"/>
            <p:cNvSpPr txBox="1"/>
            <p:nvPr/>
          </p:nvSpPr>
          <p:spPr>
            <a:xfrm>
              <a:off x="163217" y="4678544"/>
              <a:ext cx="484570" cy="192360"/>
            </a:xfrm>
            <a:prstGeom prst="rect">
              <a:avLst/>
            </a:prstGeom>
            <a:noFill/>
          </p:spPr>
          <p:txBody>
            <a:bodyPr wrap="square" rtlCol="0">
              <a:spAutoFit/>
            </a:bodyPr>
            <a:lstStyle/>
            <a:p>
              <a:r>
                <a:rPr lang="en-US" sz="525" dirty="0">
                  <a:solidFill>
                    <a:schemeClr val="bg1"/>
                  </a:solidFill>
                  <a:latin typeface="Helvetica"/>
                  <a:cs typeface="Helvetica"/>
                </a:rPr>
                <a:t>reads</a:t>
              </a:r>
            </a:p>
          </p:txBody>
        </p:sp>
        <p:cxnSp>
          <p:nvCxnSpPr>
            <p:cNvPr id="1755" name="Straight Connector 1754"/>
            <p:cNvCxnSpPr>
              <a:stCxn id="1756" idx="6"/>
              <a:endCxn id="1787" idx="2"/>
            </p:cNvCxnSpPr>
            <p:nvPr/>
          </p:nvCxnSpPr>
          <p:spPr>
            <a:xfrm>
              <a:off x="283121" y="4895372"/>
              <a:ext cx="3866982" cy="0"/>
            </a:xfrm>
            <a:prstGeom prst="line">
              <a:avLst/>
            </a:prstGeom>
            <a:noFill/>
            <a:ln w="57150" cap="rnd" cmpd="sng" algn="ctr">
              <a:solidFill>
                <a:srgbClr val="AF4646"/>
              </a:solidFill>
              <a:prstDash val="solid"/>
            </a:ln>
            <a:effectLst/>
          </p:spPr>
        </p:cxnSp>
        <p:sp>
          <p:nvSpPr>
            <p:cNvPr id="1756" name="Oval 1755"/>
            <p:cNvSpPr>
              <a:spLocks noChangeAspect="1"/>
            </p:cNvSpPr>
            <p:nvPr/>
          </p:nvSpPr>
          <p:spPr>
            <a:xfrm>
              <a:off x="167921" y="4838142"/>
              <a:ext cx="115200" cy="114459"/>
            </a:xfrm>
            <a:prstGeom prst="ellipse">
              <a:avLst/>
            </a:prstGeom>
            <a:solidFill>
              <a:srgbClr val="AF4646"/>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57" name="Straight Connector 1756"/>
            <p:cNvCxnSpPr/>
            <p:nvPr/>
          </p:nvCxnSpPr>
          <p:spPr>
            <a:xfrm>
              <a:off x="751698" y="3528825"/>
              <a:ext cx="0" cy="1653463"/>
            </a:xfrm>
            <a:prstGeom prst="line">
              <a:avLst/>
            </a:prstGeom>
            <a:noFill/>
            <a:ln w="57150" cap="rnd" cmpd="sng" algn="ctr">
              <a:solidFill>
                <a:sysClr val="window" lastClr="FFFFFF">
                  <a:lumMod val="50000"/>
                </a:sysClr>
              </a:solidFill>
              <a:prstDash val="solid"/>
            </a:ln>
            <a:effectLst/>
          </p:spPr>
        </p:cxnSp>
        <p:cxnSp>
          <p:nvCxnSpPr>
            <p:cNvPr id="1758" name="Straight Connector 1757"/>
            <p:cNvCxnSpPr/>
            <p:nvPr/>
          </p:nvCxnSpPr>
          <p:spPr>
            <a:xfrm>
              <a:off x="758232" y="4912929"/>
              <a:ext cx="148546" cy="127538"/>
            </a:xfrm>
            <a:prstGeom prst="line">
              <a:avLst/>
            </a:prstGeom>
            <a:noFill/>
            <a:ln w="57150" cap="rnd" cmpd="sng" algn="ctr">
              <a:solidFill>
                <a:srgbClr val="976363"/>
              </a:solidFill>
              <a:prstDash val="solid"/>
            </a:ln>
            <a:effectLst/>
          </p:spPr>
        </p:cxnSp>
        <p:sp>
          <p:nvSpPr>
            <p:cNvPr id="1759" name="Oval 1758"/>
            <p:cNvSpPr>
              <a:spLocks noChangeAspect="1"/>
            </p:cNvSpPr>
            <p:nvPr/>
          </p:nvSpPr>
          <p:spPr>
            <a:xfrm>
              <a:off x="695232" y="4840073"/>
              <a:ext cx="115200" cy="114459"/>
            </a:xfrm>
            <a:prstGeom prst="ellipse">
              <a:avLst/>
            </a:prstGeom>
            <a:gradFill flip="none" rotWithShape="1">
              <a:gsLst>
                <a:gs pos="14000">
                  <a:sysClr val="window" lastClr="FFFFFF">
                    <a:lumMod val="50000"/>
                  </a:sysClr>
                </a:gs>
                <a:gs pos="100000">
                  <a:srgbClr val="AF4646"/>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60" name="Straight Connector 1759"/>
            <p:cNvCxnSpPr/>
            <p:nvPr/>
          </p:nvCxnSpPr>
          <p:spPr>
            <a:xfrm>
              <a:off x="901620" y="5040467"/>
              <a:ext cx="548889" cy="4743"/>
            </a:xfrm>
            <a:prstGeom prst="line">
              <a:avLst/>
            </a:prstGeom>
            <a:noFill/>
            <a:ln w="57150" cap="rnd" cmpd="sng" algn="ctr">
              <a:solidFill>
                <a:srgbClr val="976363"/>
              </a:solidFill>
              <a:prstDash val="solid"/>
            </a:ln>
            <a:effectLst/>
          </p:spPr>
        </p:cxnSp>
        <p:cxnSp>
          <p:nvCxnSpPr>
            <p:cNvPr id="1761" name="Straight Connector 1760"/>
            <p:cNvCxnSpPr/>
            <p:nvPr/>
          </p:nvCxnSpPr>
          <p:spPr>
            <a:xfrm>
              <a:off x="758232" y="3524386"/>
              <a:ext cx="148546" cy="127538"/>
            </a:xfrm>
            <a:prstGeom prst="line">
              <a:avLst/>
            </a:prstGeom>
            <a:noFill/>
            <a:ln w="57150" cap="rnd" cmpd="sng" algn="ctr">
              <a:solidFill>
                <a:srgbClr val="698AA9"/>
              </a:solidFill>
              <a:prstDash val="solid"/>
            </a:ln>
            <a:effectLst/>
          </p:spPr>
        </p:cxnSp>
        <p:cxnSp>
          <p:nvCxnSpPr>
            <p:cNvPr id="1762" name="Straight Connector 1761"/>
            <p:cNvCxnSpPr/>
            <p:nvPr/>
          </p:nvCxnSpPr>
          <p:spPr>
            <a:xfrm>
              <a:off x="906778" y="3656408"/>
              <a:ext cx="422697" cy="0"/>
            </a:xfrm>
            <a:prstGeom prst="line">
              <a:avLst/>
            </a:prstGeom>
            <a:noFill/>
            <a:ln w="57150" cap="rnd" cmpd="sng" algn="ctr">
              <a:solidFill>
                <a:srgbClr val="698AA9"/>
              </a:solidFill>
              <a:prstDash val="solid"/>
            </a:ln>
            <a:effectLst/>
          </p:spPr>
        </p:cxnSp>
        <p:sp>
          <p:nvSpPr>
            <p:cNvPr id="1763" name="Oval 1762"/>
            <p:cNvSpPr>
              <a:spLocks noChangeAspect="1"/>
            </p:cNvSpPr>
            <p:nvPr/>
          </p:nvSpPr>
          <p:spPr>
            <a:xfrm>
              <a:off x="695232" y="3464299"/>
              <a:ext cx="115200" cy="114459"/>
            </a:xfrm>
            <a:prstGeom prst="ellipse">
              <a:avLst/>
            </a:prstGeom>
            <a:gradFill flip="none" rotWithShape="1">
              <a:gsLst>
                <a:gs pos="14000">
                  <a:sysClr val="window" lastClr="FFFFFF">
                    <a:lumMod val="50000"/>
                  </a:sysClr>
                </a:gs>
                <a:gs pos="100000">
                  <a:srgbClr val="5596D3"/>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64" name="Straight Connector 1763"/>
            <p:cNvCxnSpPr/>
            <p:nvPr/>
          </p:nvCxnSpPr>
          <p:spPr>
            <a:xfrm flipH="1" flipV="1">
              <a:off x="1505385" y="3791917"/>
              <a:ext cx="1" cy="1212861"/>
            </a:xfrm>
            <a:prstGeom prst="line">
              <a:avLst/>
            </a:prstGeom>
            <a:noFill/>
            <a:ln w="57150" cap="rnd" cmpd="sng" algn="ctr">
              <a:solidFill>
                <a:srgbClr val="698AA9"/>
              </a:solidFill>
              <a:prstDash val="solid"/>
            </a:ln>
            <a:effectLst/>
          </p:spPr>
        </p:cxnSp>
        <p:sp>
          <p:nvSpPr>
            <p:cNvPr id="1765" name="Oval 1764"/>
            <p:cNvSpPr>
              <a:spLocks noChangeAspect="1"/>
            </p:cNvSpPr>
            <p:nvPr/>
          </p:nvSpPr>
          <p:spPr>
            <a:xfrm>
              <a:off x="1442811" y="4987980"/>
              <a:ext cx="115200" cy="114459"/>
            </a:xfrm>
            <a:prstGeom prst="ellipse">
              <a:avLst/>
            </a:prstGeom>
            <a:solidFill>
              <a:srgbClr val="817584"/>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66" name="Straight Connector 1765"/>
            <p:cNvCxnSpPr>
              <a:endCxn id="2198" idx="0"/>
            </p:cNvCxnSpPr>
            <p:nvPr/>
          </p:nvCxnSpPr>
          <p:spPr>
            <a:xfrm flipH="1">
              <a:off x="1754688" y="3658928"/>
              <a:ext cx="591" cy="564083"/>
            </a:xfrm>
            <a:prstGeom prst="line">
              <a:avLst/>
            </a:prstGeom>
            <a:noFill/>
            <a:ln w="57150" cap="rnd" cmpd="sng" algn="ctr">
              <a:solidFill>
                <a:srgbClr val="5596D3"/>
              </a:solidFill>
              <a:prstDash val="solid"/>
            </a:ln>
            <a:effectLst/>
          </p:spPr>
        </p:cxnSp>
        <p:cxnSp>
          <p:nvCxnSpPr>
            <p:cNvPr id="1767" name="Straight Connector 1766"/>
            <p:cNvCxnSpPr/>
            <p:nvPr/>
          </p:nvCxnSpPr>
          <p:spPr>
            <a:xfrm>
              <a:off x="5314738" y="3824676"/>
              <a:ext cx="0" cy="928258"/>
            </a:xfrm>
            <a:prstGeom prst="line">
              <a:avLst/>
            </a:prstGeom>
            <a:noFill/>
            <a:ln w="57150" cap="rnd" cmpd="sng" algn="ctr">
              <a:solidFill>
                <a:srgbClr val="94616A"/>
              </a:solidFill>
              <a:prstDash val="solid"/>
            </a:ln>
            <a:effectLst/>
          </p:spPr>
        </p:cxnSp>
        <p:cxnSp>
          <p:nvCxnSpPr>
            <p:cNvPr id="1768" name="Straight Connector 1767"/>
            <p:cNvCxnSpPr>
              <a:stCxn id="2198" idx="6"/>
              <a:endCxn id="2578" idx="2"/>
            </p:cNvCxnSpPr>
            <p:nvPr/>
          </p:nvCxnSpPr>
          <p:spPr>
            <a:xfrm flipV="1">
              <a:off x="1812288" y="4271468"/>
              <a:ext cx="1286567" cy="8773"/>
            </a:xfrm>
            <a:prstGeom prst="line">
              <a:avLst/>
            </a:prstGeom>
            <a:noFill/>
            <a:ln w="57150" cap="rnd" cmpd="sng" algn="ctr">
              <a:solidFill>
                <a:srgbClr val="816F8E"/>
              </a:solidFill>
              <a:prstDash val="solid"/>
            </a:ln>
            <a:effectLst/>
          </p:spPr>
        </p:cxnSp>
        <p:sp>
          <p:nvSpPr>
            <p:cNvPr id="1769" name="TextBox 1768"/>
            <p:cNvSpPr txBox="1"/>
            <p:nvPr/>
          </p:nvSpPr>
          <p:spPr>
            <a:xfrm>
              <a:off x="3084663" y="4275901"/>
              <a:ext cx="818757" cy="192360"/>
            </a:xfrm>
            <a:prstGeom prst="rect">
              <a:avLst/>
            </a:prstGeom>
            <a:noFill/>
          </p:spPr>
          <p:txBody>
            <a:bodyPr wrap="square" rtlCol="0">
              <a:spAutoFit/>
            </a:bodyPr>
            <a:lstStyle/>
            <a:p>
              <a:r>
                <a:rPr lang="en-US" sz="525" dirty="0">
                  <a:solidFill>
                    <a:schemeClr val="bg1"/>
                  </a:solidFill>
                  <a:latin typeface="Helvetica"/>
                  <a:cs typeface="Helvetica"/>
                </a:rPr>
                <a:t>gene predictions</a:t>
              </a:r>
            </a:p>
          </p:txBody>
        </p:sp>
        <p:cxnSp>
          <p:nvCxnSpPr>
            <p:cNvPr id="1770" name="Straight Connector 1769"/>
            <p:cNvCxnSpPr>
              <a:endCxn id="2210" idx="4"/>
            </p:cNvCxnSpPr>
            <p:nvPr/>
          </p:nvCxnSpPr>
          <p:spPr>
            <a:xfrm flipH="1" flipV="1">
              <a:off x="3297238" y="3267987"/>
              <a:ext cx="8176" cy="868270"/>
            </a:xfrm>
            <a:prstGeom prst="line">
              <a:avLst/>
            </a:prstGeom>
            <a:noFill/>
            <a:ln w="57150" cap="rnd" cmpd="sng" algn="ctr">
              <a:solidFill>
                <a:srgbClr val="816F8E"/>
              </a:solidFill>
              <a:prstDash val="solid"/>
            </a:ln>
            <a:effectLst/>
          </p:spPr>
        </p:cxnSp>
        <p:cxnSp>
          <p:nvCxnSpPr>
            <p:cNvPr id="1771" name="Straight Connector 1770"/>
            <p:cNvCxnSpPr/>
            <p:nvPr/>
          </p:nvCxnSpPr>
          <p:spPr>
            <a:xfrm flipV="1">
              <a:off x="5166192" y="4764869"/>
              <a:ext cx="148546" cy="127538"/>
            </a:xfrm>
            <a:prstGeom prst="line">
              <a:avLst/>
            </a:prstGeom>
            <a:noFill/>
            <a:ln w="57150" cap="rnd" cmpd="sng" algn="ctr">
              <a:solidFill>
                <a:srgbClr val="94616A"/>
              </a:solidFill>
              <a:prstDash val="solid"/>
            </a:ln>
            <a:effectLst/>
          </p:spPr>
        </p:cxnSp>
        <p:cxnSp>
          <p:nvCxnSpPr>
            <p:cNvPr id="1772" name="Straight Connector 1771"/>
            <p:cNvCxnSpPr/>
            <p:nvPr/>
          </p:nvCxnSpPr>
          <p:spPr>
            <a:xfrm>
              <a:off x="1607705" y="3531390"/>
              <a:ext cx="148546" cy="127538"/>
            </a:xfrm>
            <a:prstGeom prst="line">
              <a:avLst/>
            </a:prstGeom>
            <a:noFill/>
            <a:ln w="57150" cap="rnd" cmpd="sng" algn="ctr">
              <a:solidFill>
                <a:srgbClr val="5596D3"/>
              </a:solidFill>
              <a:prstDash val="solid"/>
            </a:ln>
            <a:effectLst/>
          </p:spPr>
        </p:cxnSp>
        <p:cxnSp>
          <p:nvCxnSpPr>
            <p:cNvPr id="1773" name="Straight Connector 1772"/>
            <p:cNvCxnSpPr/>
            <p:nvPr/>
          </p:nvCxnSpPr>
          <p:spPr>
            <a:xfrm flipV="1">
              <a:off x="3156455" y="4149712"/>
              <a:ext cx="148546" cy="127538"/>
            </a:xfrm>
            <a:prstGeom prst="line">
              <a:avLst/>
            </a:prstGeom>
            <a:noFill/>
            <a:ln w="57150" cap="rnd" cmpd="sng" algn="ctr">
              <a:solidFill>
                <a:srgbClr val="816F8E"/>
              </a:solidFill>
              <a:prstDash val="solid"/>
            </a:ln>
            <a:effectLst/>
          </p:spPr>
        </p:cxnSp>
        <p:cxnSp>
          <p:nvCxnSpPr>
            <p:cNvPr id="1774" name="Straight Connector 1773"/>
            <p:cNvCxnSpPr/>
            <p:nvPr/>
          </p:nvCxnSpPr>
          <p:spPr>
            <a:xfrm flipH="1">
              <a:off x="3453663" y="2804376"/>
              <a:ext cx="2128427" cy="0"/>
            </a:xfrm>
            <a:prstGeom prst="line">
              <a:avLst/>
            </a:prstGeom>
            <a:noFill/>
            <a:ln w="57150" cap="rnd" cmpd="sng" algn="ctr">
              <a:solidFill>
                <a:srgbClr val="7BAE7F"/>
              </a:solidFill>
              <a:prstDash val="solid"/>
            </a:ln>
            <a:effectLst/>
          </p:spPr>
        </p:cxnSp>
        <p:cxnSp>
          <p:nvCxnSpPr>
            <p:cNvPr id="1775" name="Straight Connector 1774"/>
            <p:cNvCxnSpPr/>
            <p:nvPr/>
          </p:nvCxnSpPr>
          <p:spPr>
            <a:xfrm flipV="1">
              <a:off x="601331" y="5177976"/>
              <a:ext cx="148546" cy="127538"/>
            </a:xfrm>
            <a:prstGeom prst="line">
              <a:avLst/>
            </a:prstGeom>
            <a:noFill/>
            <a:ln w="57150" cap="rnd" cmpd="sng" algn="ctr">
              <a:solidFill>
                <a:sysClr val="window" lastClr="FFFFFF">
                  <a:lumMod val="50000"/>
                </a:sysClr>
              </a:solidFill>
              <a:prstDash val="solid"/>
            </a:ln>
            <a:effectLst/>
          </p:spPr>
        </p:cxnSp>
        <p:sp>
          <p:nvSpPr>
            <p:cNvPr id="1776" name="Oval 1775"/>
            <p:cNvSpPr>
              <a:spLocks noChangeAspect="1"/>
            </p:cNvSpPr>
            <p:nvPr/>
          </p:nvSpPr>
          <p:spPr>
            <a:xfrm>
              <a:off x="529476" y="5250394"/>
              <a:ext cx="115200" cy="114459"/>
            </a:xfrm>
            <a:prstGeom prst="ellipse">
              <a:avLst/>
            </a:prstGeom>
            <a:solidFill>
              <a:sysClr val="window" lastClr="FFFFFF">
                <a:lumMod val="50000"/>
              </a:sysClr>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77" name="Straight Connector 1776"/>
            <p:cNvCxnSpPr/>
            <p:nvPr/>
          </p:nvCxnSpPr>
          <p:spPr>
            <a:xfrm flipV="1">
              <a:off x="3303911" y="1985737"/>
              <a:ext cx="0" cy="650118"/>
            </a:xfrm>
            <a:prstGeom prst="line">
              <a:avLst/>
            </a:prstGeom>
            <a:noFill/>
            <a:ln w="57150" cap="rnd" cmpd="sng" algn="ctr">
              <a:solidFill>
                <a:srgbClr val="FFE367"/>
              </a:solidFill>
              <a:prstDash val="solid"/>
            </a:ln>
            <a:effectLst/>
          </p:spPr>
        </p:cxnSp>
        <p:cxnSp>
          <p:nvCxnSpPr>
            <p:cNvPr id="1778" name="Straight Connector 1777"/>
            <p:cNvCxnSpPr/>
            <p:nvPr/>
          </p:nvCxnSpPr>
          <p:spPr>
            <a:xfrm>
              <a:off x="3151403" y="1858199"/>
              <a:ext cx="148546" cy="127538"/>
            </a:xfrm>
            <a:prstGeom prst="line">
              <a:avLst/>
            </a:prstGeom>
            <a:noFill/>
            <a:ln w="57150" cap="rnd" cmpd="sng" algn="ctr">
              <a:solidFill>
                <a:srgbClr val="FFE367"/>
              </a:solidFill>
              <a:prstDash val="solid"/>
            </a:ln>
            <a:effectLst/>
          </p:spPr>
        </p:cxnSp>
        <p:sp>
          <p:nvSpPr>
            <p:cNvPr id="1779" name="Oval 1778"/>
            <p:cNvSpPr>
              <a:spLocks noChangeAspect="1"/>
            </p:cNvSpPr>
            <p:nvPr/>
          </p:nvSpPr>
          <p:spPr>
            <a:xfrm flipV="1">
              <a:off x="3073567" y="1785865"/>
              <a:ext cx="115200" cy="114459"/>
            </a:xfrm>
            <a:prstGeom prst="ellipse">
              <a:avLst/>
            </a:prstGeom>
            <a:solidFill>
              <a:srgbClr val="FFE367"/>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80" name="Straight Connector 1779"/>
            <p:cNvCxnSpPr>
              <a:endCxn id="1812" idx="2"/>
            </p:cNvCxnSpPr>
            <p:nvPr/>
          </p:nvCxnSpPr>
          <p:spPr>
            <a:xfrm flipV="1">
              <a:off x="3478063" y="3819311"/>
              <a:ext cx="501495" cy="5365"/>
            </a:xfrm>
            <a:prstGeom prst="line">
              <a:avLst/>
            </a:prstGeom>
            <a:noFill/>
            <a:ln w="57150" cap="rnd" cmpd="sng" algn="ctr">
              <a:solidFill>
                <a:srgbClr val="816F8E"/>
              </a:solidFill>
              <a:prstDash val="solid"/>
            </a:ln>
            <a:effectLst/>
          </p:spPr>
        </p:cxnSp>
        <p:sp>
          <p:nvSpPr>
            <p:cNvPr id="1781" name="TextBox 1780"/>
            <p:cNvSpPr txBox="1"/>
            <p:nvPr/>
          </p:nvSpPr>
          <p:spPr>
            <a:xfrm>
              <a:off x="3028400" y="5408741"/>
              <a:ext cx="1294288" cy="192360"/>
            </a:xfrm>
            <a:prstGeom prst="rect">
              <a:avLst/>
            </a:prstGeom>
            <a:noFill/>
          </p:spPr>
          <p:txBody>
            <a:bodyPr wrap="square" rtlCol="0">
              <a:spAutoFit/>
            </a:bodyPr>
            <a:lstStyle/>
            <a:p>
              <a:r>
                <a:rPr lang="en-US" sz="525" dirty="0">
                  <a:solidFill>
                    <a:schemeClr val="bg1"/>
                  </a:solidFill>
                  <a:latin typeface="Helvetica"/>
                  <a:cs typeface="Helvetica"/>
                </a:rPr>
                <a:t>functional categories</a:t>
              </a:r>
            </a:p>
          </p:txBody>
        </p:sp>
        <p:cxnSp>
          <p:nvCxnSpPr>
            <p:cNvPr id="1782" name="Straight Connector 1781"/>
            <p:cNvCxnSpPr/>
            <p:nvPr/>
          </p:nvCxnSpPr>
          <p:spPr>
            <a:xfrm flipV="1">
              <a:off x="3888886" y="5327503"/>
              <a:ext cx="148546" cy="127538"/>
            </a:xfrm>
            <a:prstGeom prst="line">
              <a:avLst/>
            </a:prstGeom>
            <a:noFill/>
            <a:ln w="57150" cap="rnd" cmpd="sng" algn="ctr">
              <a:solidFill>
                <a:sysClr val="windowText" lastClr="000000">
                  <a:lumMod val="65000"/>
                  <a:lumOff val="35000"/>
                </a:sysClr>
              </a:solidFill>
              <a:prstDash val="solid"/>
            </a:ln>
            <a:effectLst/>
          </p:spPr>
        </p:cxnSp>
        <p:sp>
          <p:nvSpPr>
            <p:cNvPr id="1783" name="Oval 1782"/>
            <p:cNvSpPr>
              <a:spLocks noChangeAspect="1"/>
            </p:cNvSpPr>
            <p:nvPr/>
          </p:nvSpPr>
          <p:spPr>
            <a:xfrm>
              <a:off x="3824729" y="5400143"/>
              <a:ext cx="115200" cy="114459"/>
            </a:xfrm>
            <a:prstGeom prst="ellipse">
              <a:avLst/>
            </a:prstGeom>
            <a:solidFill>
              <a:sysClr val="windowText" lastClr="000000">
                <a:lumMod val="65000"/>
                <a:lumOff val="35000"/>
              </a:sysClr>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84" name="Straight Connector 1783"/>
            <p:cNvCxnSpPr/>
            <p:nvPr/>
          </p:nvCxnSpPr>
          <p:spPr>
            <a:xfrm flipV="1">
              <a:off x="4040236" y="3689803"/>
              <a:ext cx="148546" cy="127538"/>
            </a:xfrm>
            <a:prstGeom prst="line">
              <a:avLst/>
            </a:prstGeom>
            <a:noFill/>
            <a:ln w="57150" cap="rnd" cmpd="sng" algn="ctr">
              <a:solidFill>
                <a:srgbClr val="615364"/>
              </a:solidFill>
              <a:prstDash val="solid"/>
            </a:ln>
            <a:effectLst/>
          </p:spPr>
        </p:cxnSp>
        <p:cxnSp>
          <p:nvCxnSpPr>
            <p:cNvPr id="1785" name="Straight Connector 1784"/>
            <p:cNvCxnSpPr/>
            <p:nvPr/>
          </p:nvCxnSpPr>
          <p:spPr>
            <a:xfrm>
              <a:off x="4045475" y="3849744"/>
              <a:ext cx="148546" cy="127538"/>
            </a:xfrm>
            <a:prstGeom prst="line">
              <a:avLst/>
            </a:prstGeom>
            <a:noFill/>
            <a:ln w="57150" cap="rnd" cmpd="sng" algn="ctr">
              <a:solidFill>
                <a:srgbClr val="615364"/>
              </a:solidFill>
              <a:prstDash val="solid"/>
            </a:ln>
            <a:effectLst/>
          </p:spPr>
        </p:cxnSp>
        <p:cxnSp>
          <p:nvCxnSpPr>
            <p:cNvPr id="1786" name="Straight Connector 1785"/>
            <p:cNvCxnSpPr/>
            <p:nvPr/>
          </p:nvCxnSpPr>
          <p:spPr>
            <a:xfrm>
              <a:off x="4208364" y="3985638"/>
              <a:ext cx="0" cy="910805"/>
            </a:xfrm>
            <a:prstGeom prst="line">
              <a:avLst/>
            </a:prstGeom>
            <a:noFill/>
            <a:ln w="57150" cap="rnd" cmpd="sng" algn="ctr">
              <a:solidFill>
                <a:srgbClr val="615364"/>
              </a:solidFill>
              <a:prstDash val="solid"/>
            </a:ln>
            <a:effectLst/>
          </p:spPr>
        </p:cxnSp>
        <p:sp>
          <p:nvSpPr>
            <p:cNvPr id="1787" name="Oval 1786"/>
            <p:cNvSpPr>
              <a:spLocks noChangeAspect="1"/>
            </p:cNvSpPr>
            <p:nvPr/>
          </p:nvSpPr>
          <p:spPr>
            <a:xfrm>
              <a:off x="4150103" y="4838142"/>
              <a:ext cx="115200" cy="114459"/>
            </a:xfrm>
            <a:prstGeom prst="ellipse">
              <a:avLst/>
            </a:prstGeom>
            <a:gradFill flip="none" rotWithShape="1">
              <a:gsLst>
                <a:gs pos="14000">
                  <a:srgbClr val="615364"/>
                </a:gs>
                <a:gs pos="97000">
                  <a:srgbClr val="AF4646"/>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88" name="Straight Connector 1787"/>
            <p:cNvCxnSpPr/>
            <p:nvPr/>
          </p:nvCxnSpPr>
          <p:spPr>
            <a:xfrm>
              <a:off x="4195735" y="2817302"/>
              <a:ext cx="0" cy="842825"/>
            </a:xfrm>
            <a:prstGeom prst="line">
              <a:avLst/>
            </a:prstGeom>
            <a:noFill/>
            <a:ln w="57150" cap="rnd" cmpd="sng" algn="ctr">
              <a:solidFill>
                <a:srgbClr val="615364"/>
              </a:solidFill>
              <a:prstDash val="solid"/>
            </a:ln>
            <a:effectLst/>
          </p:spPr>
        </p:cxnSp>
        <p:cxnSp>
          <p:nvCxnSpPr>
            <p:cNvPr id="1789" name="Straight Connector 1788"/>
            <p:cNvCxnSpPr/>
            <p:nvPr/>
          </p:nvCxnSpPr>
          <p:spPr>
            <a:xfrm flipV="1">
              <a:off x="4200991" y="3549309"/>
              <a:ext cx="148546" cy="127538"/>
            </a:xfrm>
            <a:prstGeom prst="line">
              <a:avLst/>
            </a:prstGeom>
            <a:noFill/>
            <a:ln w="57150" cap="rnd" cmpd="sng" algn="ctr">
              <a:solidFill>
                <a:srgbClr val="615364"/>
              </a:solidFill>
              <a:prstDash val="solid"/>
            </a:ln>
            <a:effectLst/>
          </p:spPr>
        </p:cxnSp>
        <p:sp>
          <p:nvSpPr>
            <p:cNvPr id="1790" name="Oval 1789"/>
            <p:cNvSpPr>
              <a:spLocks noChangeAspect="1"/>
            </p:cNvSpPr>
            <p:nvPr/>
          </p:nvSpPr>
          <p:spPr>
            <a:xfrm>
              <a:off x="4297056" y="3470147"/>
              <a:ext cx="115200" cy="114459"/>
            </a:xfrm>
            <a:prstGeom prst="ellipse">
              <a:avLst/>
            </a:prstGeom>
            <a:gradFill flip="none" rotWithShape="1">
              <a:gsLst>
                <a:gs pos="14000">
                  <a:srgbClr val="615364"/>
                </a:gs>
                <a:gs pos="97000">
                  <a:srgbClr val="5596D3"/>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1791" name="Oval 1790"/>
            <p:cNvSpPr>
              <a:spLocks noChangeAspect="1"/>
            </p:cNvSpPr>
            <p:nvPr/>
          </p:nvSpPr>
          <p:spPr>
            <a:xfrm>
              <a:off x="4137143" y="2743805"/>
              <a:ext cx="115200" cy="114459"/>
            </a:xfrm>
            <a:prstGeom prst="ellipse">
              <a:avLst/>
            </a:prstGeom>
            <a:gradFill flip="none" rotWithShape="1">
              <a:gsLst>
                <a:gs pos="14000">
                  <a:srgbClr val="615364"/>
                </a:gs>
                <a:gs pos="97000">
                  <a:srgbClr val="7BAE7F"/>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92" name="Straight Connector 1791"/>
            <p:cNvCxnSpPr/>
            <p:nvPr/>
          </p:nvCxnSpPr>
          <p:spPr>
            <a:xfrm>
              <a:off x="2738559" y="4290312"/>
              <a:ext cx="148546" cy="127538"/>
            </a:xfrm>
            <a:prstGeom prst="line">
              <a:avLst/>
            </a:prstGeom>
            <a:noFill/>
            <a:ln w="57150" cap="rnd" cmpd="sng" algn="ctr">
              <a:solidFill>
                <a:srgbClr val="94616A"/>
              </a:solidFill>
              <a:prstDash val="solid"/>
            </a:ln>
            <a:effectLst/>
          </p:spPr>
        </p:cxnSp>
        <p:cxnSp>
          <p:nvCxnSpPr>
            <p:cNvPr id="1793" name="Straight Connector 1792"/>
            <p:cNvCxnSpPr/>
            <p:nvPr/>
          </p:nvCxnSpPr>
          <p:spPr>
            <a:xfrm>
              <a:off x="3049958" y="5036043"/>
              <a:ext cx="1941026" cy="1"/>
            </a:xfrm>
            <a:prstGeom prst="line">
              <a:avLst/>
            </a:prstGeom>
            <a:noFill/>
            <a:ln w="57150" cap="rnd" cmpd="sng" algn="ctr">
              <a:solidFill>
                <a:srgbClr val="94616A"/>
              </a:solidFill>
              <a:prstDash val="solid"/>
            </a:ln>
            <a:effectLst/>
          </p:spPr>
        </p:cxnSp>
        <p:cxnSp>
          <p:nvCxnSpPr>
            <p:cNvPr id="1794" name="Straight Connector 1793"/>
            <p:cNvCxnSpPr/>
            <p:nvPr/>
          </p:nvCxnSpPr>
          <p:spPr>
            <a:xfrm>
              <a:off x="5157837" y="3685203"/>
              <a:ext cx="148546" cy="127538"/>
            </a:xfrm>
            <a:prstGeom prst="line">
              <a:avLst/>
            </a:prstGeom>
            <a:noFill/>
            <a:ln w="57150" cap="rnd" cmpd="sng" algn="ctr">
              <a:solidFill>
                <a:srgbClr val="615364"/>
              </a:solidFill>
              <a:prstDash val="solid"/>
            </a:ln>
            <a:effectLst/>
          </p:spPr>
        </p:cxnSp>
        <p:cxnSp>
          <p:nvCxnSpPr>
            <p:cNvPr id="1795" name="Straight Connector 1794"/>
            <p:cNvCxnSpPr/>
            <p:nvPr/>
          </p:nvCxnSpPr>
          <p:spPr>
            <a:xfrm flipV="1">
              <a:off x="3321819" y="3832740"/>
              <a:ext cx="148546" cy="127538"/>
            </a:xfrm>
            <a:prstGeom prst="line">
              <a:avLst/>
            </a:prstGeom>
            <a:noFill/>
            <a:ln w="57150" cap="rnd" cmpd="sng" algn="ctr">
              <a:solidFill>
                <a:srgbClr val="816F8E"/>
              </a:solidFill>
              <a:prstDash val="solid"/>
            </a:ln>
            <a:effectLst/>
          </p:spPr>
        </p:cxnSp>
        <p:cxnSp>
          <p:nvCxnSpPr>
            <p:cNvPr id="1796" name="Straight Connector 1795"/>
            <p:cNvCxnSpPr/>
            <p:nvPr/>
          </p:nvCxnSpPr>
          <p:spPr>
            <a:xfrm>
              <a:off x="4200991" y="3676847"/>
              <a:ext cx="956846" cy="1556"/>
            </a:xfrm>
            <a:prstGeom prst="line">
              <a:avLst/>
            </a:prstGeom>
            <a:noFill/>
            <a:ln w="57150" cap="rnd" cmpd="sng" algn="ctr">
              <a:solidFill>
                <a:srgbClr val="615364"/>
              </a:solidFill>
              <a:prstDash val="solid"/>
            </a:ln>
            <a:effectLst/>
          </p:spPr>
        </p:cxnSp>
        <p:cxnSp>
          <p:nvCxnSpPr>
            <p:cNvPr id="1797" name="Straight Connector 1796"/>
            <p:cNvCxnSpPr/>
            <p:nvPr/>
          </p:nvCxnSpPr>
          <p:spPr>
            <a:xfrm flipV="1">
              <a:off x="5008308" y="4908505"/>
              <a:ext cx="148546" cy="127538"/>
            </a:xfrm>
            <a:prstGeom prst="line">
              <a:avLst/>
            </a:prstGeom>
            <a:noFill/>
            <a:ln w="57150" cap="rnd" cmpd="sng" algn="ctr">
              <a:solidFill>
                <a:srgbClr val="94616A"/>
              </a:solidFill>
              <a:prstDash val="solid"/>
            </a:ln>
            <a:effectLst/>
          </p:spPr>
        </p:cxnSp>
        <p:sp>
          <p:nvSpPr>
            <p:cNvPr id="1798" name="Oval 1797"/>
            <p:cNvSpPr>
              <a:spLocks noChangeAspect="1"/>
            </p:cNvSpPr>
            <p:nvPr/>
          </p:nvSpPr>
          <p:spPr>
            <a:xfrm>
              <a:off x="5101552" y="4847771"/>
              <a:ext cx="115200" cy="114459"/>
            </a:xfrm>
            <a:prstGeom prst="ellipse">
              <a:avLst/>
            </a:prstGeom>
            <a:solidFill>
              <a:srgbClr val="94616A"/>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799" name="Straight Connector 1798"/>
            <p:cNvCxnSpPr>
              <a:endCxn id="2176" idx="2"/>
            </p:cNvCxnSpPr>
            <p:nvPr/>
          </p:nvCxnSpPr>
          <p:spPr>
            <a:xfrm flipV="1">
              <a:off x="762142" y="5184393"/>
              <a:ext cx="843540" cy="1941"/>
            </a:xfrm>
            <a:prstGeom prst="line">
              <a:avLst/>
            </a:prstGeom>
            <a:noFill/>
            <a:ln w="57150" cap="rnd" cmpd="sng" algn="ctr">
              <a:solidFill>
                <a:sysClr val="window" lastClr="FFFFFF">
                  <a:lumMod val="50000"/>
                </a:sysClr>
              </a:solidFill>
              <a:prstDash val="solid"/>
            </a:ln>
            <a:effectLst/>
          </p:spPr>
        </p:cxnSp>
        <p:cxnSp>
          <p:nvCxnSpPr>
            <p:cNvPr id="1800" name="Straight Connector 1799"/>
            <p:cNvCxnSpPr/>
            <p:nvPr/>
          </p:nvCxnSpPr>
          <p:spPr>
            <a:xfrm flipV="1">
              <a:off x="5852655" y="5054750"/>
              <a:ext cx="148546" cy="127538"/>
            </a:xfrm>
            <a:prstGeom prst="line">
              <a:avLst/>
            </a:prstGeom>
            <a:noFill/>
            <a:ln w="57150" cap="rnd" cmpd="sng" algn="ctr">
              <a:solidFill>
                <a:srgbClr val="817584"/>
              </a:solidFill>
              <a:prstDash val="solid"/>
            </a:ln>
            <a:effectLst/>
          </p:spPr>
        </p:cxnSp>
        <p:cxnSp>
          <p:nvCxnSpPr>
            <p:cNvPr id="1801" name="Straight Connector 1800"/>
            <p:cNvCxnSpPr/>
            <p:nvPr/>
          </p:nvCxnSpPr>
          <p:spPr>
            <a:xfrm>
              <a:off x="6002085" y="3845922"/>
              <a:ext cx="0" cy="1194903"/>
            </a:xfrm>
            <a:prstGeom prst="line">
              <a:avLst/>
            </a:prstGeom>
            <a:noFill/>
            <a:ln w="57150" cap="rnd" cmpd="sng" algn="ctr">
              <a:solidFill>
                <a:srgbClr val="817584"/>
              </a:solidFill>
              <a:prstDash val="solid"/>
            </a:ln>
            <a:effectLst/>
          </p:spPr>
        </p:cxnSp>
        <p:cxnSp>
          <p:nvCxnSpPr>
            <p:cNvPr id="1802" name="Straight Connector 1801"/>
            <p:cNvCxnSpPr>
              <a:stCxn id="1803" idx="6"/>
            </p:cNvCxnSpPr>
            <p:nvPr/>
          </p:nvCxnSpPr>
          <p:spPr>
            <a:xfrm>
              <a:off x="5375284" y="3827375"/>
              <a:ext cx="610554" cy="1873"/>
            </a:xfrm>
            <a:prstGeom prst="line">
              <a:avLst/>
            </a:prstGeom>
            <a:noFill/>
            <a:ln w="57150" cap="rnd" cmpd="sng" algn="ctr">
              <a:solidFill>
                <a:srgbClr val="644060"/>
              </a:solidFill>
              <a:prstDash val="solid"/>
            </a:ln>
            <a:effectLst/>
          </p:spPr>
        </p:cxnSp>
        <p:sp>
          <p:nvSpPr>
            <p:cNvPr id="1803" name="Oval 1802"/>
            <p:cNvSpPr>
              <a:spLocks noChangeAspect="1"/>
            </p:cNvSpPr>
            <p:nvPr/>
          </p:nvSpPr>
          <p:spPr>
            <a:xfrm>
              <a:off x="5260084" y="3770145"/>
              <a:ext cx="115200" cy="114459"/>
            </a:xfrm>
            <a:prstGeom prst="ellipse">
              <a:avLst/>
            </a:prstGeom>
            <a:gradFill flip="none" rotWithShape="1">
              <a:gsLst>
                <a:gs pos="0">
                  <a:srgbClr val="94616A"/>
                </a:gs>
                <a:gs pos="84000">
                  <a:srgbClr val="3F3E64"/>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1804" name="Oval 1803"/>
            <p:cNvSpPr>
              <a:spLocks noChangeAspect="1"/>
            </p:cNvSpPr>
            <p:nvPr/>
          </p:nvSpPr>
          <p:spPr>
            <a:xfrm>
              <a:off x="5938201" y="3771020"/>
              <a:ext cx="115200" cy="114459"/>
            </a:xfrm>
            <a:prstGeom prst="ellipse">
              <a:avLst/>
            </a:prstGeom>
            <a:gradFill flip="none" rotWithShape="1">
              <a:gsLst>
                <a:gs pos="0">
                  <a:srgbClr val="817584"/>
                </a:gs>
                <a:gs pos="84000">
                  <a:srgbClr val="644060"/>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805" name="Straight Connector 1804"/>
            <p:cNvCxnSpPr/>
            <p:nvPr/>
          </p:nvCxnSpPr>
          <p:spPr>
            <a:xfrm>
              <a:off x="5395339" y="3525119"/>
              <a:ext cx="148546" cy="127538"/>
            </a:xfrm>
            <a:prstGeom prst="line">
              <a:avLst/>
            </a:prstGeom>
            <a:noFill/>
            <a:ln w="57150" cap="rnd" cmpd="sng" algn="ctr">
              <a:solidFill>
                <a:srgbClr val="5596D3"/>
              </a:solidFill>
              <a:prstDash val="solid"/>
            </a:ln>
            <a:effectLst/>
          </p:spPr>
        </p:cxnSp>
        <p:cxnSp>
          <p:nvCxnSpPr>
            <p:cNvPr id="1806" name="Straight Connector 1805"/>
            <p:cNvCxnSpPr/>
            <p:nvPr/>
          </p:nvCxnSpPr>
          <p:spPr>
            <a:xfrm>
              <a:off x="5548669" y="3678403"/>
              <a:ext cx="0" cy="146273"/>
            </a:xfrm>
            <a:prstGeom prst="line">
              <a:avLst/>
            </a:prstGeom>
            <a:noFill/>
            <a:ln w="57150" cap="rnd" cmpd="sng" algn="ctr">
              <a:solidFill>
                <a:srgbClr val="5596D3"/>
              </a:solidFill>
              <a:prstDash val="solid"/>
            </a:ln>
            <a:effectLst/>
          </p:spPr>
        </p:cxnSp>
        <p:sp>
          <p:nvSpPr>
            <p:cNvPr id="1807" name="Oval 1806"/>
            <p:cNvSpPr>
              <a:spLocks noChangeAspect="1"/>
            </p:cNvSpPr>
            <p:nvPr/>
          </p:nvSpPr>
          <p:spPr>
            <a:xfrm>
              <a:off x="5490001" y="3763102"/>
              <a:ext cx="115200" cy="114459"/>
            </a:xfrm>
            <a:prstGeom prst="ellipse">
              <a:avLst/>
            </a:prstGeom>
            <a:gradFill flip="none" rotWithShape="1">
              <a:gsLst>
                <a:gs pos="0">
                  <a:srgbClr val="5596D3"/>
                </a:gs>
                <a:gs pos="84000">
                  <a:srgbClr val="644060"/>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808" name="Straight Connector 1807"/>
            <p:cNvCxnSpPr/>
            <p:nvPr/>
          </p:nvCxnSpPr>
          <p:spPr>
            <a:xfrm>
              <a:off x="5601023" y="2800690"/>
              <a:ext cx="148546" cy="127538"/>
            </a:xfrm>
            <a:prstGeom prst="line">
              <a:avLst/>
            </a:prstGeom>
            <a:noFill/>
            <a:ln w="57150" cap="rnd" cmpd="sng" algn="ctr">
              <a:solidFill>
                <a:srgbClr val="7BAE7F"/>
              </a:solidFill>
              <a:prstDash val="solid"/>
            </a:ln>
            <a:effectLst/>
          </p:spPr>
        </p:cxnSp>
        <p:cxnSp>
          <p:nvCxnSpPr>
            <p:cNvPr id="1809" name="Straight Connector 1808"/>
            <p:cNvCxnSpPr/>
            <p:nvPr/>
          </p:nvCxnSpPr>
          <p:spPr>
            <a:xfrm>
              <a:off x="5752740" y="2928228"/>
              <a:ext cx="0" cy="916746"/>
            </a:xfrm>
            <a:prstGeom prst="line">
              <a:avLst/>
            </a:prstGeom>
            <a:noFill/>
            <a:ln w="57150" cap="rnd" cmpd="sng" algn="ctr">
              <a:solidFill>
                <a:srgbClr val="7BAE7F"/>
              </a:solidFill>
              <a:prstDash val="solid"/>
            </a:ln>
            <a:effectLst/>
          </p:spPr>
        </p:cxnSp>
        <p:sp>
          <p:nvSpPr>
            <p:cNvPr id="1810" name="Oval 1809"/>
            <p:cNvSpPr>
              <a:spLocks noChangeAspect="1"/>
            </p:cNvSpPr>
            <p:nvPr/>
          </p:nvSpPr>
          <p:spPr>
            <a:xfrm>
              <a:off x="5702451" y="3766858"/>
              <a:ext cx="115200" cy="114459"/>
            </a:xfrm>
            <a:prstGeom prst="ellipse">
              <a:avLst/>
            </a:prstGeom>
            <a:gradFill flip="none" rotWithShape="1">
              <a:gsLst>
                <a:gs pos="0">
                  <a:srgbClr val="7BAE7F"/>
                </a:gs>
                <a:gs pos="84000">
                  <a:srgbClr val="644060"/>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1811" name="Straight Connector 1810"/>
            <p:cNvCxnSpPr/>
            <p:nvPr/>
          </p:nvCxnSpPr>
          <p:spPr>
            <a:xfrm>
              <a:off x="4037120" y="3837997"/>
              <a:ext cx="0" cy="1489506"/>
            </a:xfrm>
            <a:prstGeom prst="line">
              <a:avLst/>
            </a:prstGeom>
            <a:noFill/>
            <a:ln w="57150" cap="rnd" cmpd="sng" algn="ctr">
              <a:solidFill>
                <a:srgbClr val="595959"/>
              </a:solidFill>
              <a:prstDash val="solid"/>
            </a:ln>
            <a:effectLst/>
          </p:spPr>
        </p:cxnSp>
        <p:sp>
          <p:nvSpPr>
            <p:cNvPr id="1812" name="Oval 1811"/>
            <p:cNvSpPr>
              <a:spLocks noChangeAspect="1"/>
            </p:cNvSpPr>
            <p:nvPr/>
          </p:nvSpPr>
          <p:spPr>
            <a:xfrm>
              <a:off x="3979558" y="3762081"/>
              <a:ext cx="115200" cy="114459"/>
            </a:xfrm>
            <a:prstGeom prst="ellipse">
              <a:avLst/>
            </a:prstGeom>
            <a:gradFill flip="none" rotWithShape="1">
              <a:gsLst>
                <a:gs pos="0">
                  <a:srgbClr val="816F8E"/>
                </a:gs>
                <a:gs pos="93000">
                  <a:srgbClr val="615364"/>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nvGrpSpPr>
            <p:cNvPr id="1813" name="Group 1812"/>
            <p:cNvGrpSpPr/>
            <p:nvPr/>
          </p:nvGrpSpPr>
          <p:grpSpPr>
            <a:xfrm>
              <a:off x="250275" y="4460134"/>
              <a:ext cx="318212" cy="241386"/>
              <a:chOff x="2513801" y="2151152"/>
              <a:chExt cx="593990" cy="431765"/>
            </a:xfrm>
          </p:grpSpPr>
          <p:cxnSp>
            <p:nvCxnSpPr>
              <p:cNvPr id="1814" name="Straight Connector 405"/>
              <p:cNvCxnSpPr>
                <a:cxnSpLocks noChangeShapeType="1"/>
              </p:cNvCxnSpPr>
              <p:nvPr/>
            </p:nvCxnSpPr>
            <p:spPr bwMode="auto">
              <a:xfrm>
                <a:off x="2538247" y="220576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15" name="Straight Connector 425"/>
              <p:cNvCxnSpPr>
                <a:cxnSpLocks noChangeShapeType="1"/>
              </p:cNvCxnSpPr>
              <p:nvPr/>
            </p:nvCxnSpPr>
            <p:spPr bwMode="auto">
              <a:xfrm>
                <a:off x="2513801" y="2336346"/>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16" name="Straight Connector 430"/>
              <p:cNvCxnSpPr>
                <a:cxnSpLocks noChangeShapeType="1"/>
              </p:cNvCxnSpPr>
              <p:nvPr/>
            </p:nvCxnSpPr>
            <p:spPr bwMode="auto">
              <a:xfrm>
                <a:off x="2690340" y="2263761"/>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17" name="Straight Connector 434"/>
              <p:cNvCxnSpPr>
                <a:cxnSpLocks noChangeShapeType="1"/>
              </p:cNvCxnSpPr>
              <p:nvPr/>
            </p:nvCxnSpPr>
            <p:spPr bwMode="auto">
              <a:xfrm>
                <a:off x="2513801" y="231606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18" name="Straight Connector 436"/>
              <p:cNvCxnSpPr>
                <a:cxnSpLocks noChangeShapeType="1"/>
              </p:cNvCxnSpPr>
              <p:nvPr/>
            </p:nvCxnSpPr>
            <p:spPr bwMode="auto">
              <a:xfrm>
                <a:off x="2628226" y="2418537"/>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19" name="Straight Connector 437"/>
              <p:cNvCxnSpPr>
                <a:cxnSpLocks noChangeShapeType="1"/>
              </p:cNvCxnSpPr>
              <p:nvPr/>
            </p:nvCxnSpPr>
            <p:spPr bwMode="auto">
              <a:xfrm>
                <a:off x="2563934" y="2521010"/>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0" name="Straight Connector 442"/>
              <p:cNvCxnSpPr>
                <a:cxnSpLocks noChangeShapeType="1"/>
              </p:cNvCxnSpPr>
              <p:nvPr/>
            </p:nvCxnSpPr>
            <p:spPr bwMode="auto">
              <a:xfrm>
                <a:off x="2563654" y="255036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1" name="Straight Connector 443"/>
              <p:cNvCxnSpPr>
                <a:cxnSpLocks noChangeShapeType="1"/>
              </p:cNvCxnSpPr>
              <p:nvPr/>
            </p:nvCxnSpPr>
            <p:spPr bwMode="auto">
              <a:xfrm>
                <a:off x="2603305" y="248151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2" name="Straight Connector 456"/>
              <p:cNvCxnSpPr>
                <a:cxnSpLocks noChangeShapeType="1"/>
              </p:cNvCxnSpPr>
              <p:nvPr/>
            </p:nvCxnSpPr>
            <p:spPr bwMode="auto">
              <a:xfrm>
                <a:off x="2584048" y="237386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3" name="Straight Connector 457"/>
              <p:cNvCxnSpPr>
                <a:cxnSpLocks noChangeShapeType="1"/>
              </p:cNvCxnSpPr>
              <p:nvPr/>
            </p:nvCxnSpPr>
            <p:spPr bwMode="auto">
              <a:xfrm>
                <a:off x="2519757" y="2476338"/>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4" name="Straight Connector 461"/>
              <p:cNvCxnSpPr>
                <a:cxnSpLocks noChangeShapeType="1"/>
              </p:cNvCxnSpPr>
              <p:nvPr/>
            </p:nvCxnSpPr>
            <p:spPr bwMode="auto">
              <a:xfrm>
                <a:off x="2519477" y="2505692"/>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5" name="Straight Connector 462"/>
              <p:cNvCxnSpPr>
                <a:cxnSpLocks noChangeShapeType="1"/>
              </p:cNvCxnSpPr>
              <p:nvPr/>
            </p:nvCxnSpPr>
            <p:spPr bwMode="auto">
              <a:xfrm>
                <a:off x="2559128" y="2436842"/>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6" name="Straight Connector 465"/>
              <p:cNvCxnSpPr>
                <a:cxnSpLocks noChangeShapeType="1"/>
              </p:cNvCxnSpPr>
              <p:nvPr/>
            </p:nvCxnSpPr>
            <p:spPr bwMode="auto">
              <a:xfrm>
                <a:off x="2581391" y="2328084"/>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7" name="Straight Connector 466"/>
              <p:cNvCxnSpPr>
                <a:cxnSpLocks noChangeShapeType="1"/>
              </p:cNvCxnSpPr>
              <p:nvPr/>
            </p:nvCxnSpPr>
            <p:spPr bwMode="auto">
              <a:xfrm>
                <a:off x="2581111" y="235743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8" name="Straight Connector 467"/>
              <p:cNvCxnSpPr>
                <a:cxnSpLocks noChangeShapeType="1"/>
              </p:cNvCxnSpPr>
              <p:nvPr/>
            </p:nvCxnSpPr>
            <p:spPr bwMode="auto">
              <a:xfrm>
                <a:off x="2620763" y="228858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29" name="Straight Connector 468"/>
              <p:cNvCxnSpPr>
                <a:cxnSpLocks noChangeShapeType="1"/>
              </p:cNvCxnSpPr>
              <p:nvPr/>
            </p:nvCxnSpPr>
            <p:spPr bwMode="auto">
              <a:xfrm>
                <a:off x="2537214" y="2283412"/>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0" name="Straight Connector 469"/>
              <p:cNvCxnSpPr>
                <a:cxnSpLocks noChangeShapeType="1"/>
              </p:cNvCxnSpPr>
              <p:nvPr/>
            </p:nvCxnSpPr>
            <p:spPr bwMode="auto">
              <a:xfrm>
                <a:off x="2536934" y="231276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1" name="Straight Connector 470"/>
              <p:cNvCxnSpPr>
                <a:cxnSpLocks noChangeShapeType="1"/>
              </p:cNvCxnSpPr>
              <p:nvPr/>
            </p:nvCxnSpPr>
            <p:spPr bwMode="auto">
              <a:xfrm>
                <a:off x="2576585" y="224391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2" name="Straight Connector 471"/>
              <p:cNvCxnSpPr>
                <a:cxnSpLocks noChangeShapeType="1"/>
              </p:cNvCxnSpPr>
              <p:nvPr/>
            </p:nvCxnSpPr>
            <p:spPr bwMode="auto">
              <a:xfrm>
                <a:off x="2588467" y="2513012"/>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3" name="Straight Connector 809"/>
              <p:cNvCxnSpPr>
                <a:cxnSpLocks noChangeShapeType="1"/>
              </p:cNvCxnSpPr>
              <p:nvPr/>
            </p:nvCxnSpPr>
            <p:spPr bwMode="auto">
              <a:xfrm>
                <a:off x="2640967" y="2243581"/>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4" name="Straight Connector 816"/>
              <p:cNvCxnSpPr>
                <a:cxnSpLocks noChangeShapeType="1"/>
              </p:cNvCxnSpPr>
              <p:nvPr/>
            </p:nvCxnSpPr>
            <p:spPr bwMode="auto">
              <a:xfrm>
                <a:off x="2578852" y="2398357"/>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5" name="Straight Connector 817"/>
              <p:cNvCxnSpPr>
                <a:cxnSpLocks noChangeShapeType="1"/>
              </p:cNvCxnSpPr>
              <p:nvPr/>
            </p:nvCxnSpPr>
            <p:spPr bwMode="auto">
              <a:xfrm>
                <a:off x="2514561" y="2500830"/>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6" name="Straight Connector 818"/>
              <p:cNvCxnSpPr>
                <a:cxnSpLocks noChangeShapeType="1"/>
              </p:cNvCxnSpPr>
              <p:nvPr/>
            </p:nvCxnSpPr>
            <p:spPr bwMode="auto">
              <a:xfrm>
                <a:off x="2817506" y="2170996"/>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7" name="Straight Connector 821"/>
              <p:cNvCxnSpPr>
                <a:cxnSpLocks noChangeShapeType="1"/>
              </p:cNvCxnSpPr>
              <p:nvPr/>
            </p:nvCxnSpPr>
            <p:spPr bwMode="auto">
              <a:xfrm>
                <a:off x="2588376" y="230671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8" name="Straight Connector 822"/>
              <p:cNvCxnSpPr>
                <a:cxnSpLocks noChangeShapeType="1"/>
              </p:cNvCxnSpPr>
              <p:nvPr/>
            </p:nvCxnSpPr>
            <p:spPr bwMode="auto">
              <a:xfrm>
                <a:off x="2524085" y="2409191"/>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39" name="Straight Connector 823"/>
              <p:cNvCxnSpPr>
                <a:cxnSpLocks noChangeShapeType="1"/>
              </p:cNvCxnSpPr>
              <p:nvPr/>
            </p:nvCxnSpPr>
            <p:spPr bwMode="auto">
              <a:xfrm>
                <a:off x="2640967" y="2223300"/>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0" name="Straight Connector 824"/>
              <p:cNvCxnSpPr>
                <a:cxnSpLocks noChangeShapeType="1"/>
              </p:cNvCxnSpPr>
              <p:nvPr/>
            </p:nvCxnSpPr>
            <p:spPr bwMode="auto">
              <a:xfrm>
                <a:off x="2576675" y="2325773"/>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1" name="Straight Connector 825"/>
              <p:cNvCxnSpPr>
                <a:cxnSpLocks noChangeShapeType="1"/>
              </p:cNvCxnSpPr>
              <p:nvPr/>
            </p:nvCxnSpPr>
            <p:spPr bwMode="auto">
              <a:xfrm>
                <a:off x="2755392" y="2325773"/>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2" name="Straight Connector 826"/>
              <p:cNvCxnSpPr>
                <a:cxnSpLocks noChangeShapeType="1"/>
              </p:cNvCxnSpPr>
              <p:nvPr/>
            </p:nvCxnSpPr>
            <p:spPr bwMode="auto">
              <a:xfrm>
                <a:off x="2691100" y="2428246"/>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3" name="Straight Connector 828"/>
              <p:cNvCxnSpPr>
                <a:cxnSpLocks noChangeShapeType="1"/>
              </p:cNvCxnSpPr>
              <p:nvPr/>
            </p:nvCxnSpPr>
            <p:spPr bwMode="auto">
              <a:xfrm>
                <a:off x="2576395" y="2355127"/>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4" name="Straight Connector 829"/>
              <p:cNvCxnSpPr>
                <a:cxnSpLocks noChangeShapeType="1"/>
              </p:cNvCxnSpPr>
              <p:nvPr/>
            </p:nvCxnSpPr>
            <p:spPr bwMode="auto">
              <a:xfrm>
                <a:off x="2616046" y="2286277"/>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5" name="Straight Connector 830"/>
              <p:cNvCxnSpPr>
                <a:cxnSpLocks noChangeShapeType="1"/>
              </p:cNvCxnSpPr>
              <p:nvPr/>
            </p:nvCxnSpPr>
            <p:spPr bwMode="auto">
              <a:xfrm>
                <a:off x="2553932" y="246133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6" name="Straight Connector 831"/>
              <p:cNvCxnSpPr>
                <a:cxnSpLocks noChangeShapeType="1"/>
              </p:cNvCxnSpPr>
              <p:nvPr/>
            </p:nvCxnSpPr>
            <p:spPr bwMode="auto">
              <a:xfrm>
                <a:off x="2690820" y="2457599"/>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7" name="Straight Connector 832"/>
              <p:cNvCxnSpPr>
                <a:cxnSpLocks noChangeShapeType="1"/>
              </p:cNvCxnSpPr>
              <p:nvPr/>
            </p:nvCxnSpPr>
            <p:spPr bwMode="auto">
              <a:xfrm>
                <a:off x="2730471" y="2388750"/>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8" name="Straight Connector 834"/>
              <p:cNvCxnSpPr>
                <a:cxnSpLocks noChangeShapeType="1"/>
              </p:cNvCxnSpPr>
              <p:nvPr/>
            </p:nvCxnSpPr>
            <p:spPr bwMode="auto">
              <a:xfrm>
                <a:off x="2546083" y="2555179"/>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49" name="Straight Connector 835"/>
              <p:cNvCxnSpPr>
                <a:cxnSpLocks noChangeShapeType="1"/>
              </p:cNvCxnSpPr>
              <p:nvPr/>
            </p:nvCxnSpPr>
            <p:spPr bwMode="auto">
              <a:xfrm>
                <a:off x="2585734" y="2486330"/>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0" name="Straight Connector 840"/>
              <p:cNvCxnSpPr>
                <a:cxnSpLocks noChangeShapeType="1"/>
              </p:cNvCxnSpPr>
              <p:nvPr/>
            </p:nvCxnSpPr>
            <p:spPr bwMode="auto">
              <a:xfrm>
                <a:off x="2596789" y="2198908"/>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1" name="Straight Connector 844"/>
              <p:cNvCxnSpPr>
                <a:cxnSpLocks noChangeShapeType="1"/>
              </p:cNvCxnSpPr>
              <p:nvPr/>
            </p:nvCxnSpPr>
            <p:spPr bwMode="auto">
              <a:xfrm>
                <a:off x="2534675" y="235368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2" name="Straight Connector 848"/>
              <p:cNvCxnSpPr>
                <a:cxnSpLocks noChangeShapeType="1"/>
              </p:cNvCxnSpPr>
              <p:nvPr/>
            </p:nvCxnSpPr>
            <p:spPr bwMode="auto">
              <a:xfrm>
                <a:off x="2544200" y="226204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3" name="Straight Connector 850"/>
              <p:cNvCxnSpPr>
                <a:cxnSpLocks noChangeShapeType="1"/>
              </p:cNvCxnSpPr>
              <p:nvPr/>
            </p:nvCxnSpPr>
            <p:spPr bwMode="auto">
              <a:xfrm>
                <a:off x="2596789" y="2178627"/>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4" name="Straight Connector 851"/>
              <p:cNvCxnSpPr>
                <a:cxnSpLocks noChangeShapeType="1"/>
              </p:cNvCxnSpPr>
              <p:nvPr/>
            </p:nvCxnSpPr>
            <p:spPr bwMode="auto">
              <a:xfrm>
                <a:off x="2532498" y="2281100"/>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5" name="Straight Connector 852"/>
              <p:cNvCxnSpPr>
                <a:cxnSpLocks noChangeShapeType="1"/>
              </p:cNvCxnSpPr>
              <p:nvPr/>
            </p:nvCxnSpPr>
            <p:spPr bwMode="auto">
              <a:xfrm>
                <a:off x="2711214" y="2281100"/>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6" name="Straight Connector 853"/>
              <p:cNvCxnSpPr>
                <a:cxnSpLocks noChangeShapeType="1"/>
              </p:cNvCxnSpPr>
              <p:nvPr/>
            </p:nvCxnSpPr>
            <p:spPr bwMode="auto">
              <a:xfrm>
                <a:off x="2646923" y="2383573"/>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7" name="Straight Connector 855"/>
              <p:cNvCxnSpPr>
                <a:cxnSpLocks noChangeShapeType="1"/>
              </p:cNvCxnSpPr>
              <p:nvPr/>
            </p:nvCxnSpPr>
            <p:spPr bwMode="auto">
              <a:xfrm>
                <a:off x="2532218" y="231045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8" name="Straight Connector 856"/>
              <p:cNvCxnSpPr>
                <a:cxnSpLocks noChangeShapeType="1"/>
              </p:cNvCxnSpPr>
              <p:nvPr/>
            </p:nvCxnSpPr>
            <p:spPr bwMode="auto">
              <a:xfrm>
                <a:off x="2571870" y="224160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59" name="Straight Connector 858"/>
              <p:cNvCxnSpPr>
                <a:cxnSpLocks noChangeShapeType="1"/>
              </p:cNvCxnSpPr>
              <p:nvPr/>
            </p:nvCxnSpPr>
            <p:spPr bwMode="auto">
              <a:xfrm>
                <a:off x="2646643" y="2412927"/>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0" name="Straight Connector 859"/>
              <p:cNvCxnSpPr>
                <a:cxnSpLocks noChangeShapeType="1"/>
              </p:cNvCxnSpPr>
              <p:nvPr/>
            </p:nvCxnSpPr>
            <p:spPr bwMode="auto">
              <a:xfrm>
                <a:off x="2686294" y="234407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1" name="Straight Connector 862"/>
              <p:cNvCxnSpPr>
                <a:cxnSpLocks noChangeShapeType="1"/>
              </p:cNvCxnSpPr>
              <p:nvPr/>
            </p:nvCxnSpPr>
            <p:spPr bwMode="auto">
              <a:xfrm>
                <a:off x="2541556" y="244165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2" name="Straight Connector 864"/>
              <p:cNvCxnSpPr>
                <a:cxnSpLocks noChangeShapeType="1"/>
              </p:cNvCxnSpPr>
              <p:nvPr/>
            </p:nvCxnSpPr>
            <p:spPr bwMode="auto">
              <a:xfrm>
                <a:off x="2708557" y="2235319"/>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3" name="Straight Connector 865"/>
              <p:cNvCxnSpPr>
                <a:cxnSpLocks noChangeShapeType="1"/>
              </p:cNvCxnSpPr>
              <p:nvPr/>
            </p:nvCxnSpPr>
            <p:spPr bwMode="auto">
              <a:xfrm>
                <a:off x="2708277" y="2264673"/>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4" name="Straight Connector 866"/>
              <p:cNvCxnSpPr>
                <a:cxnSpLocks noChangeShapeType="1"/>
              </p:cNvCxnSpPr>
              <p:nvPr/>
            </p:nvCxnSpPr>
            <p:spPr bwMode="auto">
              <a:xfrm>
                <a:off x="2747929" y="219582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5" name="Straight Connector 867"/>
              <p:cNvCxnSpPr>
                <a:cxnSpLocks noChangeShapeType="1"/>
              </p:cNvCxnSpPr>
              <p:nvPr/>
            </p:nvCxnSpPr>
            <p:spPr bwMode="auto">
              <a:xfrm>
                <a:off x="2664380" y="2190647"/>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6" name="Straight Connector 868"/>
              <p:cNvCxnSpPr>
                <a:cxnSpLocks noChangeShapeType="1"/>
              </p:cNvCxnSpPr>
              <p:nvPr/>
            </p:nvCxnSpPr>
            <p:spPr bwMode="auto">
              <a:xfrm>
                <a:off x="2664100" y="2220001"/>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7" name="Straight Connector 869"/>
              <p:cNvCxnSpPr>
                <a:cxnSpLocks noChangeShapeType="1"/>
              </p:cNvCxnSpPr>
              <p:nvPr/>
            </p:nvCxnSpPr>
            <p:spPr bwMode="auto">
              <a:xfrm>
                <a:off x="2703751" y="2151152"/>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8" name="Straight Connector 870"/>
              <p:cNvCxnSpPr>
                <a:cxnSpLocks noChangeShapeType="1"/>
              </p:cNvCxnSpPr>
              <p:nvPr/>
            </p:nvCxnSpPr>
            <p:spPr bwMode="auto">
              <a:xfrm>
                <a:off x="2715633" y="2420247"/>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69" name="Straight Connector 907"/>
              <p:cNvCxnSpPr>
                <a:cxnSpLocks noChangeShapeType="1"/>
              </p:cNvCxnSpPr>
              <p:nvPr/>
            </p:nvCxnSpPr>
            <p:spPr bwMode="auto">
              <a:xfrm>
                <a:off x="2831919" y="2256372"/>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0" name="Straight Connector 908"/>
              <p:cNvCxnSpPr>
                <a:cxnSpLocks noChangeShapeType="1"/>
              </p:cNvCxnSpPr>
              <p:nvPr/>
            </p:nvCxnSpPr>
            <p:spPr bwMode="auto">
              <a:xfrm>
                <a:off x="2602790" y="239209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1" name="Straight Connector 909"/>
              <p:cNvCxnSpPr>
                <a:cxnSpLocks noChangeShapeType="1"/>
              </p:cNvCxnSpPr>
              <p:nvPr/>
            </p:nvCxnSpPr>
            <p:spPr bwMode="auto">
              <a:xfrm>
                <a:off x="2655381" y="230867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2" name="Straight Connector 910"/>
              <p:cNvCxnSpPr>
                <a:cxnSpLocks noChangeShapeType="1"/>
              </p:cNvCxnSpPr>
              <p:nvPr/>
            </p:nvCxnSpPr>
            <p:spPr bwMode="auto">
              <a:xfrm>
                <a:off x="2769805" y="2411149"/>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3" name="Straight Connector 911"/>
              <p:cNvCxnSpPr>
                <a:cxnSpLocks noChangeShapeType="1"/>
              </p:cNvCxnSpPr>
              <p:nvPr/>
            </p:nvCxnSpPr>
            <p:spPr bwMode="auto">
              <a:xfrm>
                <a:off x="2705513" y="2513621"/>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4" name="Straight Connector 912"/>
              <p:cNvCxnSpPr>
                <a:cxnSpLocks noChangeShapeType="1"/>
              </p:cNvCxnSpPr>
              <p:nvPr/>
            </p:nvCxnSpPr>
            <p:spPr bwMode="auto">
              <a:xfrm>
                <a:off x="3008459" y="2183787"/>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5" name="Straight Connector 913"/>
              <p:cNvCxnSpPr>
                <a:cxnSpLocks noChangeShapeType="1"/>
              </p:cNvCxnSpPr>
              <p:nvPr/>
            </p:nvCxnSpPr>
            <p:spPr bwMode="auto">
              <a:xfrm>
                <a:off x="2692575" y="219659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6" name="Straight Connector 914"/>
              <p:cNvCxnSpPr>
                <a:cxnSpLocks noChangeShapeType="1"/>
              </p:cNvCxnSpPr>
              <p:nvPr/>
            </p:nvCxnSpPr>
            <p:spPr bwMode="auto">
              <a:xfrm>
                <a:off x="2779330" y="2319510"/>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7" name="Straight Connector 915"/>
              <p:cNvCxnSpPr>
                <a:cxnSpLocks noChangeShapeType="1"/>
              </p:cNvCxnSpPr>
              <p:nvPr/>
            </p:nvCxnSpPr>
            <p:spPr bwMode="auto">
              <a:xfrm>
                <a:off x="2715037" y="2421982"/>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8" name="Straight Connector 916"/>
              <p:cNvCxnSpPr>
                <a:cxnSpLocks noChangeShapeType="1"/>
              </p:cNvCxnSpPr>
              <p:nvPr/>
            </p:nvCxnSpPr>
            <p:spPr bwMode="auto">
              <a:xfrm>
                <a:off x="2831919" y="2236091"/>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79" name="Straight Connector 917"/>
              <p:cNvCxnSpPr>
                <a:cxnSpLocks noChangeShapeType="1"/>
              </p:cNvCxnSpPr>
              <p:nvPr/>
            </p:nvCxnSpPr>
            <p:spPr bwMode="auto">
              <a:xfrm>
                <a:off x="2767628" y="2338564"/>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0" name="Straight Connector 918"/>
              <p:cNvCxnSpPr>
                <a:cxnSpLocks noChangeShapeType="1"/>
              </p:cNvCxnSpPr>
              <p:nvPr/>
            </p:nvCxnSpPr>
            <p:spPr bwMode="auto">
              <a:xfrm>
                <a:off x="2946344" y="233856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1" name="Straight Connector 919"/>
              <p:cNvCxnSpPr>
                <a:cxnSpLocks noChangeShapeType="1"/>
              </p:cNvCxnSpPr>
              <p:nvPr/>
            </p:nvCxnSpPr>
            <p:spPr bwMode="auto">
              <a:xfrm>
                <a:off x="2882053" y="2441036"/>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2" name="Straight Connector 920"/>
              <p:cNvCxnSpPr>
                <a:cxnSpLocks noChangeShapeType="1"/>
              </p:cNvCxnSpPr>
              <p:nvPr/>
            </p:nvCxnSpPr>
            <p:spPr bwMode="auto">
              <a:xfrm>
                <a:off x="2630460" y="237165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3" name="Straight Connector 921"/>
              <p:cNvCxnSpPr>
                <a:cxnSpLocks noChangeShapeType="1"/>
              </p:cNvCxnSpPr>
              <p:nvPr/>
            </p:nvCxnSpPr>
            <p:spPr bwMode="auto">
              <a:xfrm>
                <a:off x="2767348" y="236791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4" name="Straight Connector 922"/>
              <p:cNvCxnSpPr>
                <a:cxnSpLocks noChangeShapeType="1"/>
              </p:cNvCxnSpPr>
              <p:nvPr/>
            </p:nvCxnSpPr>
            <p:spPr bwMode="auto">
              <a:xfrm>
                <a:off x="2807000" y="2299069"/>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5" name="Straight Connector 923"/>
              <p:cNvCxnSpPr>
                <a:cxnSpLocks noChangeShapeType="1"/>
              </p:cNvCxnSpPr>
              <p:nvPr/>
            </p:nvCxnSpPr>
            <p:spPr bwMode="auto">
              <a:xfrm>
                <a:off x="2744885" y="247412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6" name="Straight Connector 924"/>
              <p:cNvCxnSpPr>
                <a:cxnSpLocks noChangeShapeType="1"/>
              </p:cNvCxnSpPr>
              <p:nvPr/>
            </p:nvCxnSpPr>
            <p:spPr bwMode="auto">
              <a:xfrm>
                <a:off x="2881773" y="2470391"/>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7" name="Straight Connector 925"/>
              <p:cNvCxnSpPr>
                <a:cxnSpLocks noChangeShapeType="1"/>
              </p:cNvCxnSpPr>
              <p:nvPr/>
            </p:nvCxnSpPr>
            <p:spPr bwMode="auto">
              <a:xfrm>
                <a:off x="2921424" y="2401541"/>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8" name="Straight Connector 926"/>
              <p:cNvCxnSpPr>
                <a:cxnSpLocks noChangeShapeType="1"/>
              </p:cNvCxnSpPr>
              <p:nvPr/>
            </p:nvCxnSpPr>
            <p:spPr bwMode="auto">
              <a:xfrm>
                <a:off x="2600148" y="257170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89" name="Straight Connector 927"/>
              <p:cNvCxnSpPr>
                <a:cxnSpLocks noChangeShapeType="1"/>
              </p:cNvCxnSpPr>
              <p:nvPr/>
            </p:nvCxnSpPr>
            <p:spPr bwMode="auto">
              <a:xfrm>
                <a:off x="2737035" y="2567970"/>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0" name="Straight Connector 928"/>
              <p:cNvCxnSpPr>
                <a:cxnSpLocks noChangeShapeType="1"/>
              </p:cNvCxnSpPr>
              <p:nvPr/>
            </p:nvCxnSpPr>
            <p:spPr bwMode="auto">
              <a:xfrm>
                <a:off x="2776686" y="2499121"/>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1" name="Straight Connector 929"/>
              <p:cNvCxnSpPr>
                <a:cxnSpLocks noChangeShapeType="1"/>
              </p:cNvCxnSpPr>
              <p:nvPr/>
            </p:nvCxnSpPr>
            <p:spPr bwMode="auto">
              <a:xfrm>
                <a:off x="2787742" y="2211699"/>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2" name="Straight Connector 930"/>
              <p:cNvCxnSpPr>
                <a:cxnSpLocks noChangeShapeType="1"/>
              </p:cNvCxnSpPr>
              <p:nvPr/>
            </p:nvCxnSpPr>
            <p:spPr bwMode="auto">
              <a:xfrm>
                <a:off x="2611203" y="226400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3" name="Straight Connector 931"/>
              <p:cNvCxnSpPr>
                <a:cxnSpLocks noChangeShapeType="1"/>
              </p:cNvCxnSpPr>
              <p:nvPr/>
            </p:nvCxnSpPr>
            <p:spPr bwMode="auto">
              <a:xfrm>
                <a:off x="2725628" y="236647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4" name="Straight Connector 932"/>
              <p:cNvCxnSpPr>
                <a:cxnSpLocks noChangeShapeType="1"/>
              </p:cNvCxnSpPr>
              <p:nvPr/>
            </p:nvCxnSpPr>
            <p:spPr bwMode="auto">
              <a:xfrm>
                <a:off x="2661336" y="2468949"/>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5" name="Straight Connector 933"/>
              <p:cNvCxnSpPr>
                <a:cxnSpLocks noChangeShapeType="1"/>
              </p:cNvCxnSpPr>
              <p:nvPr/>
            </p:nvCxnSpPr>
            <p:spPr bwMode="auto">
              <a:xfrm>
                <a:off x="2648397" y="215192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6" name="Straight Connector 934"/>
              <p:cNvCxnSpPr>
                <a:cxnSpLocks noChangeShapeType="1"/>
              </p:cNvCxnSpPr>
              <p:nvPr/>
            </p:nvCxnSpPr>
            <p:spPr bwMode="auto">
              <a:xfrm>
                <a:off x="2735152" y="2274837"/>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7" name="Straight Connector 935"/>
              <p:cNvCxnSpPr>
                <a:cxnSpLocks noChangeShapeType="1"/>
              </p:cNvCxnSpPr>
              <p:nvPr/>
            </p:nvCxnSpPr>
            <p:spPr bwMode="auto">
              <a:xfrm>
                <a:off x="2670861" y="2377310"/>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8" name="Straight Connector 936"/>
              <p:cNvCxnSpPr>
                <a:cxnSpLocks noChangeShapeType="1"/>
              </p:cNvCxnSpPr>
              <p:nvPr/>
            </p:nvCxnSpPr>
            <p:spPr bwMode="auto">
              <a:xfrm>
                <a:off x="2787742" y="2191419"/>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899" name="Straight Connector 937"/>
              <p:cNvCxnSpPr>
                <a:cxnSpLocks noChangeShapeType="1"/>
              </p:cNvCxnSpPr>
              <p:nvPr/>
            </p:nvCxnSpPr>
            <p:spPr bwMode="auto">
              <a:xfrm>
                <a:off x="2723450" y="2293891"/>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0" name="Straight Connector 938"/>
              <p:cNvCxnSpPr>
                <a:cxnSpLocks noChangeShapeType="1"/>
              </p:cNvCxnSpPr>
              <p:nvPr/>
            </p:nvCxnSpPr>
            <p:spPr bwMode="auto">
              <a:xfrm>
                <a:off x="2902167" y="2293891"/>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1" name="Straight Connector 939"/>
              <p:cNvCxnSpPr>
                <a:cxnSpLocks noChangeShapeType="1"/>
              </p:cNvCxnSpPr>
              <p:nvPr/>
            </p:nvCxnSpPr>
            <p:spPr bwMode="auto">
              <a:xfrm>
                <a:off x="2837875" y="2396364"/>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2" name="Straight Connector 940"/>
              <p:cNvCxnSpPr>
                <a:cxnSpLocks noChangeShapeType="1"/>
              </p:cNvCxnSpPr>
              <p:nvPr/>
            </p:nvCxnSpPr>
            <p:spPr bwMode="auto">
              <a:xfrm>
                <a:off x="2723170" y="232324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3" name="Straight Connector 941"/>
              <p:cNvCxnSpPr>
                <a:cxnSpLocks noChangeShapeType="1"/>
              </p:cNvCxnSpPr>
              <p:nvPr/>
            </p:nvCxnSpPr>
            <p:spPr bwMode="auto">
              <a:xfrm>
                <a:off x="2762822" y="2254396"/>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4" name="Straight Connector 942"/>
              <p:cNvCxnSpPr>
                <a:cxnSpLocks noChangeShapeType="1"/>
              </p:cNvCxnSpPr>
              <p:nvPr/>
            </p:nvCxnSpPr>
            <p:spPr bwMode="auto">
              <a:xfrm>
                <a:off x="2700708" y="242945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5" name="Straight Connector 943"/>
              <p:cNvCxnSpPr>
                <a:cxnSpLocks noChangeShapeType="1"/>
              </p:cNvCxnSpPr>
              <p:nvPr/>
            </p:nvCxnSpPr>
            <p:spPr bwMode="auto">
              <a:xfrm>
                <a:off x="2837595" y="242571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6" name="Straight Connector 944"/>
              <p:cNvCxnSpPr>
                <a:cxnSpLocks noChangeShapeType="1"/>
              </p:cNvCxnSpPr>
              <p:nvPr/>
            </p:nvCxnSpPr>
            <p:spPr bwMode="auto">
              <a:xfrm>
                <a:off x="2877246" y="2356869"/>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7" name="Straight Connector 945"/>
              <p:cNvCxnSpPr>
                <a:cxnSpLocks noChangeShapeType="1"/>
              </p:cNvCxnSpPr>
              <p:nvPr/>
            </p:nvCxnSpPr>
            <p:spPr bwMode="auto">
              <a:xfrm>
                <a:off x="2692858" y="252329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8" name="Straight Connector 946"/>
              <p:cNvCxnSpPr>
                <a:cxnSpLocks noChangeShapeType="1"/>
              </p:cNvCxnSpPr>
              <p:nvPr/>
            </p:nvCxnSpPr>
            <p:spPr bwMode="auto">
              <a:xfrm>
                <a:off x="2732509" y="2454448"/>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09" name="Straight Connector 947"/>
              <p:cNvCxnSpPr>
                <a:cxnSpLocks noChangeShapeType="1"/>
              </p:cNvCxnSpPr>
              <p:nvPr/>
            </p:nvCxnSpPr>
            <p:spPr bwMode="auto">
              <a:xfrm>
                <a:off x="2899510" y="2248110"/>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10" name="Straight Connector 948"/>
              <p:cNvCxnSpPr>
                <a:cxnSpLocks noChangeShapeType="1"/>
              </p:cNvCxnSpPr>
              <p:nvPr/>
            </p:nvCxnSpPr>
            <p:spPr bwMode="auto">
              <a:xfrm>
                <a:off x="2899230" y="2277464"/>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11" name="Straight Connector 949"/>
              <p:cNvCxnSpPr>
                <a:cxnSpLocks noChangeShapeType="1"/>
              </p:cNvCxnSpPr>
              <p:nvPr/>
            </p:nvCxnSpPr>
            <p:spPr bwMode="auto">
              <a:xfrm>
                <a:off x="2938881" y="2208615"/>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12" name="Straight Connector 950"/>
              <p:cNvCxnSpPr>
                <a:cxnSpLocks noChangeShapeType="1"/>
              </p:cNvCxnSpPr>
              <p:nvPr/>
            </p:nvCxnSpPr>
            <p:spPr bwMode="auto">
              <a:xfrm>
                <a:off x="2855333" y="2203438"/>
                <a:ext cx="18141" cy="47555"/>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13" name="Straight Connector 951"/>
              <p:cNvCxnSpPr>
                <a:cxnSpLocks noChangeShapeType="1"/>
              </p:cNvCxnSpPr>
              <p:nvPr/>
            </p:nvCxnSpPr>
            <p:spPr bwMode="auto">
              <a:xfrm>
                <a:off x="2855053" y="2232791"/>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14" name="Straight Connector 952"/>
              <p:cNvCxnSpPr>
                <a:cxnSpLocks noChangeShapeType="1"/>
              </p:cNvCxnSpPr>
              <p:nvPr/>
            </p:nvCxnSpPr>
            <p:spPr bwMode="auto">
              <a:xfrm>
                <a:off x="2894704" y="2163942"/>
                <a:ext cx="161447" cy="11211"/>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cxnSp>
            <p:nvCxnSpPr>
              <p:cNvPr id="1915" name="Straight Connector 953"/>
              <p:cNvCxnSpPr>
                <a:cxnSpLocks noChangeShapeType="1"/>
              </p:cNvCxnSpPr>
              <p:nvPr/>
            </p:nvCxnSpPr>
            <p:spPr bwMode="auto">
              <a:xfrm>
                <a:off x="2906586" y="2433039"/>
                <a:ext cx="51974" cy="25648"/>
              </a:xfrm>
              <a:prstGeom prst="line">
                <a:avLst/>
              </a:prstGeom>
              <a:noFill/>
              <a:ln w="9525" cmpd="sng">
                <a:solidFill>
                  <a:srgbClr val="AF4646">
                    <a:alpha val="58000"/>
                  </a:srgbClr>
                </a:solidFill>
                <a:round/>
                <a:headEnd/>
                <a:tailEnd/>
              </a:ln>
              <a:extLst>
                <a:ext uri="{909E8E84-426E-40dd-AFC4-6F175D3DCCD1}">
                  <a14:hiddenFill xmlns="" xmlns:a14="http://schemas.microsoft.com/office/drawing/2010/main">
                    <a:noFill/>
                  </a14:hiddenFill>
                </a:ext>
              </a:extLst>
            </p:spPr>
          </p:cxnSp>
        </p:grpSp>
        <p:grpSp>
          <p:nvGrpSpPr>
            <p:cNvPr id="1916" name="Group 1915"/>
            <p:cNvGrpSpPr/>
            <p:nvPr/>
          </p:nvGrpSpPr>
          <p:grpSpPr>
            <a:xfrm>
              <a:off x="249954" y="3107963"/>
              <a:ext cx="329719" cy="196737"/>
              <a:chOff x="1355820" y="2275798"/>
              <a:chExt cx="667210" cy="387093"/>
            </a:xfrm>
          </p:grpSpPr>
          <p:cxnSp>
            <p:nvCxnSpPr>
              <p:cNvPr id="1917" name="Straight Connector 1916"/>
              <p:cNvCxnSpPr>
                <a:cxnSpLocks noChangeShapeType="1"/>
              </p:cNvCxnSpPr>
              <p:nvPr/>
            </p:nvCxnSpPr>
            <p:spPr bwMode="auto">
              <a:xfrm>
                <a:off x="1674676" y="2323554"/>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18" name="Straight Connector 1917"/>
              <p:cNvCxnSpPr>
                <a:cxnSpLocks noChangeShapeType="1"/>
              </p:cNvCxnSpPr>
              <p:nvPr/>
            </p:nvCxnSpPr>
            <p:spPr bwMode="auto">
              <a:xfrm>
                <a:off x="1358792" y="233636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19" name="Straight Connector 1918"/>
              <p:cNvCxnSpPr>
                <a:cxnSpLocks noChangeShapeType="1"/>
              </p:cNvCxnSpPr>
              <p:nvPr/>
            </p:nvCxnSpPr>
            <p:spPr bwMode="auto">
              <a:xfrm>
                <a:off x="1445547" y="245927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0" name="Straight Connector 331"/>
              <p:cNvCxnSpPr>
                <a:cxnSpLocks noChangeShapeType="1"/>
              </p:cNvCxnSpPr>
              <p:nvPr/>
            </p:nvCxnSpPr>
            <p:spPr bwMode="auto">
              <a:xfrm>
                <a:off x="1381255" y="2561750"/>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1" name="Straight Connector 332"/>
              <p:cNvCxnSpPr>
                <a:cxnSpLocks noChangeShapeType="1"/>
              </p:cNvCxnSpPr>
              <p:nvPr/>
            </p:nvCxnSpPr>
            <p:spPr bwMode="auto">
              <a:xfrm>
                <a:off x="1498137" y="237585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2" name="Straight Connector 333"/>
              <p:cNvCxnSpPr>
                <a:cxnSpLocks noChangeShapeType="1"/>
              </p:cNvCxnSpPr>
              <p:nvPr/>
            </p:nvCxnSpPr>
            <p:spPr bwMode="auto">
              <a:xfrm>
                <a:off x="1433845" y="2478331"/>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3" name="Straight Connector 334"/>
              <p:cNvCxnSpPr>
                <a:cxnSpLocks noChangeShapeType="1"/>
              </p:cNvCxnSpPr>
              <p:nvPr/>
            </p:nvCxnSpPr>
            <p:spPr bwMode="auto">
              <a:xfrm>
                <a:off x="1612562" y="247833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4" name="Straight Connector 335"/>
              <p:cNvCxnSpPr>
                <a:cxnSpLocks noChangeShapeType="1"/>
              </p:cNvCxnSpPr>
              <p:nvPr/>
            </p:nvCxnSpPr>
            <p:spPr bwMode="auto">
              <a:xfrm>
                <a:off x="1548270" y="2580804"/>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5" name="Straight Connector 338"/>
              <p:cNvCxnSpPr>
                <a:cxnSpLocks noChangeShapeType="1"/>
              </p:cNvCxnSpPr>
              <p:nvPr/>
            </p:nvCxnSpPr>
            <p:spPr bwMode="auto">
              <a:xfrm>
                <a:off x="1426747" y="228939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6" name="Straight Connector 339"/>
              <p:cNvCxnSpPr>
                <a:cxnSpLocks noChangeShapeType="1"/>
              </p:cNvCxnSpPr>
              <p:nvPr/>
            </p:nvCxnSpPr>
            <p:spPr bwMode="auto">
              <a:xfrm>
                <a:off x="1622086" y="238669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7" name="Straight Connector 340"/>
              <p:cNvCxnSpPr>
                <a:cxnSpLocks noChangeShapeType="1"/>
              </p:cNvCxnSpPr>
              <p:nvPr/>
            </p:nvCxnSpPr>
            <p:spPr bwMode="auto">
              <a:xfrm>
                <a:off x="1557794" y="248916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8" name="Straight Connector 341"/>
              <p:cNvCxnSpPr>
                <a:cxnSpLocks noChangeShapeType="1"/>
              </p:cNvCxnSpPr>
              <p:nvPr/>
            </p:nvCxnSpPr>
            <p:spPr bwMode="auto">
              <a:xfrm>
                <a:off x="1674676" y="230327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29" name="Straight Connector 342"/>
              <p:cNvCxnSpPr>
                <a:cxnSpLocks noChangeShapeType="1"/>
              </p:cNvCxnSpPr>
              <p:nvPr/>
            </p:nvCxnSpPr>
            <p:spPr bwMode="auto">
              <a:xfrm>
                <a:off x="1610385" y="2405746"/>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0" name="Straight Connector 343"/>
              <p:cNvCxnSpPr>
                <a:cxnSpLocks noChangeShapeType="1"/>
              </p:cNvCxnSpPr>
              <p:nvPr/>
            </p:nvCxnSpPr>
            <p:spPr bwMode="auto">
              <a:xfrm>
                <a:off x="1789101" y="240574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1" name="Straight Connector 344"/>
              <p:cNvCxnSpPr>
                <a:cxnSpLocks noChangeShapeType="1"/>
              </p:cNvCxnSpPr>
              <p:nvPr/>
            </p:nvCxnSpPr>
            <p:spPr bwMode="auto">
              <a:xfrm>
                <a:off x="1724809" y="2508219"/>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2" name="Straight Connector 345"/>
              <p:cNvCxnSpPr>
                <a:cxnSpLocks noChangeShapeType="1"/>
              </p:cNvCxnSpPr>
              <p:nvPr/>
            </p:nvCxnSpPr>
            <p:spPr bwMode="auto">
              <a:xfrm>
                <a:off x="1473217" y="243883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3" name="Straight Connector 346"/>
              <p:cNvCxnSpPr>
                <a:cxnSpLocks noChangeShapeType="1"/>
              </p:cNvCxnSpPr>
              <p:nvPr/>
            </p:nvCxnSpPr>
            <p:spPr bwMode="auto">
              <a:xfrm>
                <a:off x="1610104" y="243510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4" name="Straight Connector 347"/>
              <p:cNvCxnSpPr>
                <a:cxnSpLocks noChangeShapeType="1"/>
              </p:cNvCxnSpPr>
              <p:nvPr/>
            </p:nvCxnSpPr>
            <p:spPr bwMode="auto">
              <a:xfrm>
                <a:off x="1649756" y="236625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5" name="Straight Connector 348"/>
              <p:cNvCxnSpPr>
                <a:cxnSpLocks noChangeShapeType="1"/>
              </p:cNvCxnSpPr>
              <p:nvPr/>
            </p:nvCxnSpPr>
            <p:spPr bwMode="auto">
              <a:xfrm>
                <a:off x="1587641" y="254130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6" name="Straight Connector 349"/>
              <p:cNvCxnSpPr>
                <a:cxnSpLocks noChangeShapeType="1"/>
              </p:cNvCxnSpPr>
              <p:nvPr/>
            </p:nvCxnSpPr>
            <p:spPr bwMode="auto">
              <a:xfrm>
                <a:off x="1724529" y="253757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7" name="Straight Connector 350"/>
              <p:cNvCxnSpPr>
                <a:cxnSpLocks noChangeShapeType="1"/>
              </p:cNvCxnSpPr>
              <p:nvPr/>
            </p:nvCxnSpPr>
            <p:spPr bwMode="auto">
              <a:xfrm>
                <a:off x="1764181" y="246872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8" name="Straight Connector 351"/>
              <p:cNvCxnSpPr>
                <a:cxnSpLocks noChangeShapeType="1"/>
              </p:cNvCxnSpPr>
              <p:nvPr/>
            </p:nvCxnSpPr>
            <p:spPr bwMode="auto">
              <a:xfrm>
                <a:off x="1442904" y="263888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39" name="Straight Connector 352"/>
              <p:cNvCxnSpPr>
                <a:cxnSpLocks noChangeShapeType="1"/>
              </p:cNvCxnSpPr>
              <p:nvPr/>
            </p:nvCxnSpPr>
            <p:spPr bwMode="auto">
              <a:xfrm>
                <a:off x="1579792" y="263515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0" name="Straight Connector 353"/>
              <p:cNvCxnSpPr>
                <a:cxnSpLocks noChangeShapeType="1"/>
              </p:cNvCxnSpPr>
              <p:nvPr/>
            </p:nvCxnSpPr>
            <p:spPr bwMode="auto">
              <a:xfrm>
                <a:off x="1619443" y="256630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1" name="Straight Connector 354"/>
              <p:cNvCxnSpPr>
                <a:cxnSpLocks noChangeShapeType="1"/>
              </p:cNvCxnSpPr>
              <p:nvPr/>
            </p:nvCxnSpPr>
            <p:spPr bwMode="auto">
              <a:xfrm>
                <a:off x="1398678" y="229686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2" name="Straight Connector 356"/>
              <p:cNvCxnSpPr>
                <a:cxnSpLocks noChangeShapeType="1"/>
              </p:cNvCxnSpPr>
              <p:nvPr/>
            </p:nvCxnSpPr>
            <p:spPr bwMode="auto">
              <a:xfrm>
                <a:off x="1399998" y="256897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3" name="Straight Connector 357"/>
              <p:cNvCxnSpPr>
                <a:cxnSpLocks noChangeShapeType="1"/>
              </p:cNvCxnSpPr>
              <p:nvPr/>
            </p:nvCxnSpPr>
            <p:spPr bwMode="auto">
              <a:xfrm>
                <a:off x="1387261" y="241604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4" name="Straight Connector 358"/>
              <p:cNvCxnSpPr>
                <a:cxnSpLocks noChangeShapeType="1"/>
              </p:cNvCxnSpPr>
              <p:nvPr/>
            </p:nvCxnSpPr>
            <p:spPr bwMode="auto">
              <a:xfrm>
                <a:off x="1630499" y="2278882"/>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5" name="Straight Connector 359"/>
              <p:cNvCxnSpPr>
                <a:cxnSpLocks noChangeShapeType="1"/>
              </p:cNvCxnSpPr>
              <p:nvPr/>
            </p:nvCxnSpPr>
            <p:spPr bwMode="auto">
              <a:xfrm>
                <a:off x="1401369" y="241460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6" name="Straight Connector 360"/>
              <p:cNvCxnSpPr>
                <a:cxnSpLocks noChangeShapeType="1"/>
              </p:cNvCxnSpPr>
              <p:nvPr/>
            </p:nvCxnSpPr>
            <p:spPr bwMode="auto">
              <a:xfrm>
                <a:off x="1453960" y="233118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7" name="Straight Connector 361"/>
              <p:cNvCxnSpPr>
                <a:cxnSpLocks noChangeShapeType="1"/>
              </p:cNvCxnSpPr>
              <p:nvPr/>
            </p:nvCxnSpPr>
            <p:spPr bwMode="auto">
              <a:xfrm>
                <a:off x="1389668" y="2433659"/>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8" name="Straight Connector 362"/>
              <p:cNvCxnSpPr>
                <a:cxnSpLocks noChangeShapeType="1"/>
              </p:cNvCxnSpPr>
              <p:nvPr/>
            </p:nvCxnSpPr>
            <p:spPr bwMode="auto">
              <a:xfrm>
                <a:off x="1568384" y="243365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49" name="Straight Connector 363"/>
              <p:cNvCxnSpPr>
                <a:cxnSpLocks noChangeShapeType="1"/>
              </p:cNvCxnSpPr>
              <p:nvPr/>
            </p:nvCxnSpPr>
            <p:spPr bwMode="auto">
              <a:xfrm>
                <a:off x="1504092" y="2536132"/>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0" name="Straight Connector 366"/>
              <p:cNvCxnSpPr>
                <a:cxnSpLocks noChangeShapeType="1"/>
              </p:cNvCxnSpPr>
              <p:nvPr/>
            </p:nvCxnSpPr>
            <p:spPr bwMode="auto">
              <a:xfrm>
                <a:off x="1577908" y="234201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1" name="Straight Connector 367"/>
              <p:cNvCxnSpPr>
                <a:cxnSpLocks noChangeShapeType="1"/>
              </p:cNvCxnSpPr>
              <p:nvPr/>
            </p:nvCxnSpPr>
            <p:spPr bwMode="auto">
              <a:xfrm>
                <a:off x="1513617" y="2444493"/>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2" name="Straight Connector 369"/>
              <p:cNvCxnSpPr>
                <a:cxnSpLocks noChangeShapeType="1"/>
              </p:cNvCxnSpPr>
              <p:nvPr/>
            </p:nvCxnSpPr>
            <p:spPr bwMode="auto">
              <a:xfrm>
                <a:off x="1566207" y="2361074"/>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3" name="Straight Connector 370"/>
              <p:cNvCxnSpPr>
                <a:cxnSpLocks noChangeShapeType="1"/>
              </p:cNvCxnSpPr>
              <p:nvPr/>
            </p:nvCxnSpPr>
            <p:spPr bwMode="auto">
              <a:xfrm>
                <a:off x="1744924" y="236107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4" name="Straight Connector 371"/>
              <p:cNvCxnSpPr>
                <a:cxnSpLocks noChangeShapeType="1"/>
              </p:cNvCxnSpPr>
              <p:nvPr/>
            </p:nvCxnSpPr>
            <p:spPr bwMode="auto">
              <a:xfrm>
                <a:off x="1680632" y="2463547"/>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5" name="Straight Connector 372"/>
              <p:cNvCxnSpPr>
                <a:cxnSpLocks noChangeShapeType="1"/>
              </p:cNvCxnSpPr>
              <p:nvPr/>
            </p:nvCxnSpPr>
            <p:spPr bwMode="auto">
              <a:xfrm>
                <a:off x="1429039" y="239416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6" name="Straight Connector 373"/>
              <p:cNvCxnSpPr>
                <a:cxnSpLocks noChangeShapeType="1"/>
              </p:cNvCxnSpPr>
              <p:nvPr/>
            </p:nvCxnSpPr>
            <p:spPr bwMode="auto">
              <a:xfrm>
                <a:off x="1565927" y="239042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7" name="Straight Connector 374"/>
              <p:cNvCxnSpPr>
                <a:cxnSpLocks noChangeShapeType="1"/>
              </p:cNvCxnSpPr>
              <p:nvPr/>
            </p:nvCxnSpPr>
            <p:spPr bwMode="auto">
              <a:xfrm>
                <a:off x="1605578" y="232157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8" name="Straight Connector 375"/>
              <p:cNvCxnSpPr>
                <a:cxnSpLocks noChangeShapeType="1"/>
              </p:cNvCxnSpPr>
              <p:nvPr/>
            </p:nvCxnSpPr>
            <p:spPr bwMode="auto">
              <a:xfrm>
                <a:off x="1543464" y="249663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59" name="Straight Connector 376"/>
              <p:cNvCxnSpPr>
                <a:cxnSpLocks noChangeShapeType="1"/>
              </p:cNvCxnSpPr>
              <p:nvPr/>
            </p:nvCxnSpPr>
            <p:spPr bwMode="auto">
              <a:xfrm>
                <a:off x="1680352" y="249290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0" name="Straight Connector 377"/>
              <p:cNvCxnSpPr>
                <a:cxnSpLocks noChangeShapeType="1"/>
              </p:cNvCxnSpPr>
              <p:nvPr/>
            </p:nvCxnSpPr>
            <p:spPr bwMode="auto">
              <a:xfrm>
                <a:off x="1720003" y="242405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1" name="Straight Connector 378"/>
              <p:cNvCxnSpPr>
                <a:cxnSpLocks noChangeShapeType="1"/>
              </p:cNvCxnSpPr>
              <p:nvPr/>
            </p:nvCxnSpPr>
            <p:spPr bwMode="auto">
              <a:xfrm>
                <a:off x="1398727" y="259421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2" name="Straight Connector 379"/>
              <p:cNvCxnSpPr>
                <a:cxnSpLocks noChangeShapeType="1"/>
              </p:cNvCxnSpPr>
              <p:nvPr/>
            </p:nvCxnSpPr>
            <p:spPr bwMode="auto">
              <a:xfrm>
                <a:off x="1535614" y="259048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3" name="Straight Connector 380"/>
              <p:cNvCxnSpPr>
                <a:cxnSpLocks noChangeShapeType="1"/>
              </p:cNvCxnSpPr>
              <p:nvPr/>
            </p:nvCxnSpPr>
            <p:spPr bwMode="auto">
              <a:xfrm>
                <a:off x="1575266" y="252163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4" name="Straight Connector 381"/>
              <p:cNvCxnSpPr>
                <a:cxnSpLocks noChangeShapeType="1"/>
              </p:cNvCxnSpPr>
              <p:nvPr/>
            </p:nvCxnSpPr>
            <p:spPr bwMode="auto">
              <a:xfrm>
                <a:off x="1355820" y="252430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5" name="Straight Connector 382"/>
              <p:cNvCxnSpPr>
                <a:cxnSpLocks noChangeShapeType="1"/>
              </p:cNvCxnSpPr>
              <p:nvPr/>
            </p:nvCxnSpPr>
            <p:spPr bwMode="auto">
              <a:xfrm>
                <a:off x="1742267" y="2315293"/>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6" name="Straight Connector 383"/>
              <p:cNvCxnSpPr>
                <a:cxnSpLocks noChangeShapeType="1"/>
              </p:cNvCxnSpPr>
              <p:nvPr/>
            </p:nvCxnSpPr>
            <p:spPr bwMode="auto">
              <a:xfrm>
                <a:off x="1741986" y="234464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7" name="Straight Connector 384"/>
              <p:cNvCxnSpPr>
                <a:cxnSpLocks noChangeShapeType="1"/>
              </p:cNvCxnSpPr>
              <p:nvPr/>
            </p:nvCxnSpPr>
            <p:spPr bwMode="auto">
              <a:xfrm>
                <a:off x="1781638" y="227579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8" name="Straight Connector 386"/>
              <p:cNvCxnSpPr>
                <a:cxnSpLocks noChangeShapeType="1"/>
              </p:cNvCxnSpPr>
              <p:nvPr/>
            </p:nvCxnSpPr>
            <p:spPr bwMode="auto">
              <a:xfrm>
                <a:off x="1697809" y="229997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69" name="Straight Connector 388"/>
              <p:cNvCxnSpPr>
                <a:cxnSpLocks noChangeShapeType="1"/>
              </p:cNvCxnSpPr>
              <p:nvPr/>
            </p:nvCxnSpPr>
            <p:spPr bwMode="auto">
              <a:xfrm>
                <a:off x="1749342" y="2500221"/>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0" name="Straight Connector 426"/>
              <p:cNvCxnSpPr>
                <a:cxnSpLocks noChangeShapeType="1"/>
              </p:cNvCxnSpPr>
              <p:nvPr/>
            </p:nvCxnSpPr>
            <p:spPr bwMode="auto">
              <a:xfrm>
                <a:off x="1636500" y="247206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1" name="Straight Connector 427"/>
              <p:cNvCxnSpPr>
                <a:cxnSpLocks noChangeShapeType="1"/>
              </p:cNvCxnSpPr>
              <p:nvPr/>
            </p:nvCxnSpPr>
            <p:spPr bwMode="auto">
              <a:xfrm>
                <a:off x="1689090" y="238865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2" name="Straight Connector 428"/>
              <p:cNvCxnSpPr>
                <a:cxnSpLocks noChangeShapeType="1"/>
              </p:cNvCxnSpPr>
              <p:nvPr/>
            </p:nvCxnSpPr>
            <p:spPr bwMode="auto">
              <a:xfrm>
                <a:off x="1803514" y="249112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3" name="Straight Connector 429"/>
              <p:cNvCxnSpPr>
                <a:cxnSpLocks noChangeShapeType="1"/>
              </p:cNvCxnSpPr>
              <p:nvPr/>
            </p:nvCxnSpPr>
            <p:spPr bwMode="auto">
              <a:xfrm>
                <a:off x="1739223" y="259359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4" name="Straight Connector 431"/>
              <p:cNvCxnSpPr>
                <a:cxnSpLocks noChangeShapeType="1"/>
              </p:cNvCxnSpPr>
              <p:nvPr/>
            </p:nvCxnSpPr>
            <p:spPr bwMode="auto">
              <a:xfrm>
                <a:off x="1726284" y="227657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5" name="Straight Connector 432"/>
              <p:cNvCxnSpPr>
                <a:cxnSpLocks noChangeShapeType="1"/>
              </p:cNvCxnSpPr>
              <p:nvPr/>
            </p:nvCxnSpPr>
            <p:spPr bwMode="auto">
              <a:xfrm>
                <a:off x="1813038" y="239948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6" name="Straight Connector 433"/>
              <p:cNvCxnSpPr>
                <a:cxnSpLocks noChangeShapeType="1"/>
              </p:cNvCxnSpPr>
              <p:nvPr/>
            </p:nvCxnSpPr>
            <p:spPr bwMode="auto">
              <a:xfrm>
                <a:off x="1748747" y="2501956"/>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7" name="Straight Connector 435"/>
              <p:cNvCxnSpPr>
                <a:cxnSpLocks noChangeShapeType="1"/>
              </p:cNvCxnSpPr>
              <p:nvPr/>
            </p:nvCxnSpPr>
            <p:spPr bwMode="auto">
              <a:xfrm>
                <a:off x="1801337" y="2418537"/>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8" name="Straight Connector 438"/>
              <p:cNvCxnSpPr>
                <a:cxnSpLocks noChangeShapeType="1"/>
              </p:cNvCxnSpPr>
              <p:nvPr/>
            </p:nvCxnSpPr>
            <p:spPr bwMode="auto">
              <a:xfrm>
                <a:off x="1664169" y="245162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79" name="Straight Connector 439"/>
              <p:cNvCxnSpPr>
                <a:cxnSpLocks noChangeShapeType="1"/>
              </p:cNvCxnSpPr>
              <p:nvPr/>
            </p:nvCxnSpPr>
            <p:spPr bwMode="auto">
              <a:xfrm>
                <a:off x="1801057" y="244789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0" name="Straight Connector 440"/>
              <p:cNvCxnSpPr>
                <a:cxnSpLocks noChangeShapeType="1"/>
              </p:cNvCxnSpPr>
              <p:nvPr/>
            </p:nvCxnSpPr>
            <p:spPr bwMode="auto">
              <a:xfrm>
                <a:off x="1840708" y="237904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1" name="Straight Connector 441"/>
              <p:cNvCxnSpPr>
                <a:cxnSpLocks noChangeShapeType="1"/>
              </p:cNvCxnSpPr>
              <p:nvPr/>
            </p:nvCxnSpPr>
            <p:spPr bwMode="auto">
              <a:xfrm>
                <a:off x="1778594" y="255410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2" name="Straight Connector 444"/>
              <p:cNvCxnSpPr>
                <a:cxnSpLocks noChangeShapeType="1"/>
              </p:cNvCxnSpPr>
              <p:nvPr/>
            </p:nvCxnSpPr>
            <p:spPr bwMode="auto">
              <a:xfrm>
                <a:off x="1633857" y="265168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3" name="Straight Connector 445"/>
              <p:cNvCxnSpPr>
                <a:cxnSpLocks noChangeShapeType="1"/>
              </p:cNvCxnSpPr>
              <p:nvPr/>
            </p:nvCxnSpPr>
            <p:spPr bwMode="auto">
              <a:xfrm>
                <a:off x="1770745" y="264794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4" name="Straight Connector 446"/>
              <p:cNvCxnSpPr>
                <a:cxnSpLocks noChangeShapeType="1"/>
              </p:cNvCxnSpPr>
              <p:nvPr/>
            </p:nvCxnSpPr>
            <p:spPr bwMode="auto">
              <a:xfrm>
                <a:off x="1810396" y="257909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5" name="Straight Connector 447"/>
              <p:cNvCxnSpPr>
                <a:cxnSpLocks noChangeShapeType="1"/>
              </p:cNvCxnSpPr>
              <p:nvPr/>
            </p:nvCxnSpPr>
            <p:spPr bwMode="auto">
              <a:xfrm>
                <a:off x="1821451" y="2291673"/>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6" name="Straight Connector 448"/>
              <p:cNvCxnSpPr>
                <a:cxnSpLocks noChangeShapeType="1"/>
              </p:cNvCxnSpPr>
              <p:nvPr/>
            </p:nvCxnSpPr>
            <p:spPr bwMode="auto">
              <a:xfrm>
                <a:off x="1644913" y="234397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7" name="Straight Connector 449"/>
              <p:cNvCxnSpPr>
                <a:cxnSpLocks noChangeShapeType="1"/>
              </p:cNvCxnSpPr>
              <p:nvPr/>
            </p:nvCxnSpPr>
            <p:spPr bwMode="auto">
              <a:xfrm>
                <a:off x="1759337" y="244645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8" name="Straight Connector 450"/>
              <p:cNvCxnSpPr>
                <a:cxnSpLocks noChangeShapeType="1"/>
              </p:cNvCxnSpPr>
              <p:nvPr/>
            </p:nvCxnSpPr>
            <p:spPr bwMode="auto">
              <a:xfrm>
                <a:off x="1695045" y="2548922"/>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89" name="Straight Connector 452"/>
              <p:cNvCxnSpPr>
                <a:cxnSpLocks noChangeShapeType="1"/>
              </p:cNvCxnSpPr>
              <p:nvPr/>
            </p:nvCxnSpPr>
            <p:spPr bwMode="auto">
              <a:xfrm>
                <a:off x="1768861" y="235481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0" name="Straight Connector 453"/>
              <p:cNvCxnSpPr>
                <a:cxnSpLocks noChangeShapeType="1"/>
              </p:cNvCxnSpPr>
              <p:nvPr/>
            </p:nvCxnSpPr>
            <p:spPr bwMode="auto">
              <a:xfrm>
                <a:off x="1704569" y="2457283"/>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1" name="Straight Connector 455"/>
              <p:cNvCxnSpPr>
                <a:cxnSpLocks noChangeShapeType="1"/>
              </p:cNvCxnSpPr>
              <p:nvPr/>
            </p:nvCxnSpPr>
            <p:spPr bwMode="auto">
              <a:xfrm>
                <a:off x="1757160" y="237386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2" name="Straight Connector 458"/>
              <p:cNvCxnSpPr>
                <a:cxnSpLocks noChangeShapeType="1"/>
              </p:cNvCxnSpPr>
              <p:nvPr/>
            </p:nvCxnSpPr>
            <p:spPr bwMode="auto">
              <a:xfrm>
                <a:off x="1756880" y="240321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3" name="Straight Connector 459"/>
              <p:cNvCxnSpPr>
                <a:cxnSpLocks noChangeShapeType="1"/>
              </p:cNvCxnSpPr>
              <p:nvPr/>
            </p:nvCxnSpPr>
            <p:spPr bwMode="auto">
              <a:xfrm>
                <a:off x="1796531" y="233437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4" name="Straight Connector 460"/>
              <p:cNvCxnSpPr>
                <a:cxnSpLocks noChangeShapeType="1"/>
              </p:cNvCxnSpPr>
              <p:nvPr/>
            </p:nvCxnSpPr>
            <p:spPr bwMode="auto">
              <a:xfrm>
                <a:off x="1734417" y="250942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5" name="Straight Connector 463"/>
              <p:cNvCxnSpPr>
                <a:cxnSpLocks noChangeShapeType="1"/>
              </p:cNvCxnSpPr>
              <p:nvPr/>
            </p:nvCxnSpPr>
            <p:spPr bwMode="auto">
              <a:xfrm>
                <a:off x="1726567" y="260327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6" name="Straight Connector 464"/>
              <p:cNvCxnSpPr>
                <a:cxnSpLocks noChangeShapeType="1"/>
              </p:cNvCxnSpPr>
              <p:nvPr/>
            </p:nvCxnSpPr>
            <p:spPr bwMode="auto">
              <a:xfrm>
                <a:off x="1766218" y="253442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7" name="Straight Connector 811"/>
              <p:cNvCxnSpPr>
                <a:cxnSpLocks noChangeShapeType="1"/>
              </p:cNvCxnSpPr>
              <p:nvPr/>
            </p:nvCxnSpPr>
            <p:spPr bwMode="auto">
              <a:xfrm>
                <a:off x="1763666" y="237930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8" name="Straight Connector 813"/>
              <p:cNvCxnSpPr>
                <a:cxnSpLocks noChangeShapeType="1"/>
              </p:cNvCxnSpPr>
              <p:nvPr/>
            </p:nvCxnSpPr>
            <p:spPr bwMode="auto">
              <a:xfrm>
                <a:off x="1699374" y="2481776"/>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1999" name="Straight Connector 814"/>
              <p:cNvCxnSpPr>
                <a:cxnSpLocks noChangeShapeType="1"/>
              </p:cNvCxnSpPr>
              <p:nvPr/>
            </p:nvCxnSpPr>
            <p:spPr bwMode="auto">
              <a:xfrm>
                <a:off x="1816256" y="229588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0" name="Straight Connector 815"/>
              <p:cNvCxnSpPr>
                <a:cxnSpLocks noChangeShapeType="1"/>
              </p:cNvCxnSpPr>
              <p:nvPr/>
            </p:nvCxnSpPr>
            <p:spPr bwMode="auto">
              <a:xfrm>
                <a:off x="1751964" y="2398357"/>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1" name="Straight Connector 827"/>
              <p:cNvCxnSpPr>
                <a:cxnSpLocks noChangeShapeType="1"/>
              </p:cNvCxnSpPr>
              <p:nvPr/>
            </p:nvCxnSpPr>
            <p:spPr bwMode="auto">
              <a:xfrm>
                <a:off x="1791336" y="235886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2" name="Straight Connector 833"/>
              <p:cNvCxnSpPr>
                <a:cxnSpLocks noChangeShapeType="1"/>
              </p:cNvCxnSpPr>
              <p:nvPr/>
            </p:nvCxnSpPr>
            <p:spPr bwMode="auto">
              <a:xfrm>
                <a:off x="1761023" y="255891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3" name="Straight Connector 838"/>
              <p:cNvCxnSpPr>
                <a:cxnSpLocks noChangeShapeType="1"/>
              </p:cNvCxnSpPr>
              <p:nvPr/>
            </p:nvCxnSpPr>
            <p:spPr bwMode="auto">
              <a:xfrm>
                <a:off x="1718117" y="248899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4" name="Straight Connector 839"/>
              <p:cNvCxnSpPr>
                <a:cxnSpLocks noChangeShapeType="1"/>
              </p:cNvCxnSpPr>
              <p:nvPr/>
            </p:nvCxnSpPr>
            <p:spPr bwMode="auto">
              <a:xfrm>
                <a:off x="1705379" y="233607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5" name="Straight Connector 841"/>
              <p:cNvCxnSpPr>
                <a:cxnSpLocks noChangeShapeType="1"/>
              </p:cNvCxnSpPr>
              <p:nvPr/>
            </p:nvCxnSpPr>
            <p:spPr bwMode="auto">
              <a:xfrm>
                <a:off x="1719488" y="233463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6" name="Straight Connector 843"/>
              <p:cNvCxnSpPr>
                <a:cxnSpLocks noChangeShapeType="1"/>
              </p:cNvCxnSpPr>
              <p:nvPr/>
            </p:nvCxnSpPr>
            <p:spPr bwMode="auto">
              <a:xfrm>
                <a:off x="1707787" y="235368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7" name="Straight Connector 845"/>
              <p:cNvCxnSpPr>
                <a:cxnSpLocks noChangeShapeType="1"/>
              </p:cNvCxnSpPr>
              <p:nvPr/>
            </p:nvCxnSpPr>
            <p:spPr bwMode="auto">
              <a:xfrm>
                <a:off x="1822211" y="2456158"/>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8" name="Straight Connector 849"/>
              <p:cNvCxnSpPr>
                <a:cxnSpLocks noChangeShapeType="1"/>
              </p:cNvCxnSpPr>
              <p:nvPr/>
            </p:nvCxnSpPr>
            <p:spPr bwMode="auto">
              <a:xfrm>
                <a:off x="1831735" y="2364519"/>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09" name="Straight Connector 854"/>
              <p:cNvCxnSpPr>
                <a:cxnSpLocks noChangeShapeType="1"/>
              </p:cNvCxnSpPr>
              <p:nvPr/>
            </p:nvCxnSpPr>
            <p:spPr bwMode="auto">
              <a:xfrm>
                <a:off x="1747158" y="231419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0" name="Straight Connector 857"/>
              <p:cNvCxnSpPr>
                <a:cxnSpLocks noChangeShapeType="1"/>
              </p:cNvCxnSpPr>
              <p:nvPr/>
            </p:nvCxnSpPr>
            <p:spPr bwMode="auto">
              <a:xfrm>
                <a:off x="1861583" y="241666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1" name="Straight Connector 860"/>
              <p:cNvCxnSpPr>
                <a:cxnSpLocks noChangeShapeType="1"/>
              </p:cNvCxnSpPr>
              <p:nvPr/>
            </p:nvCxnSpPr>
            <p:spPr bwMode="auto">
              <a:xfrm>
                <a:off x="1716845" y="251424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2" name="Straight Connector 861"/>
              <p:cNvCxnSpPr>
                <a:cxnSpLocks noChangeShapeType="1"/>
              </p:cNvCxnSpPr>
              <p:nvPr/>
            </p:nvCxnSpPr>
            <p:spPr bwMode="auto">
              <a:xfrm>
                <a:off x="1853733" y="251050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3" name="Straight Connector 863"/>
              <p:cNvCxnSpPr>
                <a:cxnSpLocks noChangeShapeType="1"/>
              </p:cNvCxnSpPr>
              <p:nvPr/>
            </p:nvCxnSpPr>
            <p:spPr bwMode="auto">
              <a:xfrm>
                <a:off x="1673939" y="244432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grpSp>
        <p:grpSp>
          <p:nvGrpSpPr>
            <p:cNvPr id="2014" name="Group 2013"/>
            <p:cNvGrpSpPr/>
            <p:nvPr/>
          </p:nvGrpSpPr>
          <p:grpSpPr>
            <a:xfrm flipH="1">
              <a:off x="285385" y="3001440"/>
              <a:ext cx="329719" cy="196737"/>
              <a:chOff x="1355820" y="2275798"/>
              <a:chExt cx="667210" cy="387093"/>
            </a:xfrm>
          </p:grpSpPr>
          <p:cxnSp>
            <p:nvCxnSpPr>
              <p:cNvPr id="2015" name="Straight Connector 2014"/>
              <p:cNvCxnSpPr>
                <a:cxnSpLocks noChangeShapeType="1"/>
              </p:cNvCxnSpPr>
              <p:nvPr/>
            </p:nvCxnSpPr>
            <p:spPr bwMode="auto">
              <a:xfrm>
                <a:off x="1674676" y="2323554"/>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6" name="Straight Connector 2015"/>
              <p:cNvCxnSpPr>
                <a:cxnSpLocks noChangeShapeType="1"/>
              </p:cNvCxnSpPr>
              <p:nvPr/>
            </p:nvCxnSpPr>
            <p:spPr bwMode="auto">
              <a:xfrm>
                <a:off x="1358792" y="233636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7" name="Straight Connector 2016"/>
              <p:cNvCxnSpPr>
                <a:cxnSpLocks noChangeShapeType="1"/>
              </p:cNvCxnSpPr>
              <p:nvPr/>
            </p:nvCxnSpPr>
            <p:spPr bwMode="auto">
              <a:xfrm>
                <a:off x="1445547" y="245927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8" name="Straight Connector 331"/>
              <p:cNvCxnSpPr>
                <a:cxnSpLocks noChangeShapeType="1"/>
              </p:cNvCxnSpPr>
              <p:nvPr/>
            </p:nvCxnSpPr>
            <p:spPr bwMode="auto">
              <a:xfrm>
                <a:off x="1381255" y="2561750"/>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19" name="Straight Connector 332"/>
              <p:cNvCxnSpPr>
                <a:cxnSpLocks noChangeShapeType="1"/>
              </p:cNvCxnSpPr>
              <p:nvPr/>
            </p:nvCxnSpPr>
            <p:spPr bwMode="auto">
              <a:xfrm>
                <a:off x="1498137" y="237585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0" name="Straight Connector 333"/>
              <p:cNvCxnSpPr>
                <a:cxnSpLocks noChangeShapeType="1"/>
              </p:cNvCxnSpPr>
              <p:nvPr/>
            </p:nvCxnSpPr>
            <p:spPr bwMode="auto">
              <a:xfrm>
                <a:off x="1433845" y="2478331"/>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1" name="Straight Connector 334"/>
              <p:cNvCxnSpPr>
                <a:cxnSpLocks noChangeShapeType="1"/>
              </p:cNvCxnSpPr>
              <p:nvPr/>
            </p:nvCxnSpPr>
            <p:spPr bwMode="auto">
              <a:xfrm>
                <a:off x="1612562" y="247833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2" name="Straight Connector 335"/>
              <p:cNvCxnSpPr>
                <a:cxnSpLocks noChangeShapeType="1"/>
              </p:cNvCxnSpPr>
              <p:nvPr/>
            </p:nvCxnSpPr>
            <p:spPr bwMode="auto">
              <a:xfrm>
                <a:off x="1548270" y="2580804"/>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3" name="Straight Connector 338"/>
              <p:cNvCxnSpPr>
                <a:cxnSpLocks noChangeShapeType="1"/>
              </p:cNvCxnSpPr>
              <p:nvPr/>
            </p:nvCxnSpPr>
            <p:spPr bwMode="auto">
              <a:xfrm>
                <a:off x="1426747" y="228939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4" name="Straight Connector 339"/>
              <p:cNvCxnSpPr>
                <a:cxnSpLocks noChangeShapeType="1"/>
              </p:cNvCxnSpPr>
              <p:nvPr/>
            </p:nvCxnSpPr>
            <p:spPr bwMode="auto">
              <a:xfrm>
                <a:off x="1622086" y="238669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5" name="Straight Connector 340"/>
              <p:cNvCxnSpPr>
                <a:cxnSpLocks noChangeShapeType="1"/>
              </p:cNvCxnSpPr>
              <p:nvPr/>
            </p:nvCxnSpPr>
            <p:spPr bwMode="auto">
              <a:xfrm>
                <a:off x="1557794" y="248916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6" name="Straight Connector 341"/>
              <p:cNvCxnSpPr>
                <a:cxnSpLocks noChangeShapeType="1"/>
              </p:cNvCxnSpPr>
              <p:nvPr/>
            </p:nvCxnSpPr>
            <p:spPr bwMode="auto">
              <a:xfrm>
                <a:off x="1674676" y="230327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7" name="Straight Connector 342"/>
              <p:cNvCxnSpPr>
                <a:cxnSpLocks noChangeShapeType="1"/>
              </p:cNvCxnSpPr>
              <p:nvPr/>
            </p:nvCxnSpPr>
            <p:spPr bwMode="auto">
              <a:xfrm>
                <a:off x="1610385" y="2405746"/>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8" name="Straight Connector 343"/>
              <p:cNvCxnSpPr>
                <a:cxnSpLocks noChangeShapeType="1"/>
              </p:cNvCxnSpPr>
              <p:nvPr/>
            </p:nvCxnSpPr>
            <p:spPr bwMode="auto">
              <a:xfrm>
                <a:off x="1789101" y="240574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29" name="Straight Connector 344"/>
              <p:cNvCxnSpPr>
                <a:cxnSpLocks noChangeShapeType="1"/>
              </p:cNvCxnSpPr>
              <p:nvPr/>
            </p:nvCxnSpPr>
            <p:spPr bwMode="auto">
              <a:xfrm>
                <a:off x="1724809" y="2508219"/>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0" name="Straight Connector 345"/>
              <p:cNvCxnSpPr>
                <a:cxnSpLocks noChangeShapeType="1"/>
              </p:cNvCxnSpPr>
              <p:nvPr/>
            </p:nvCxnSpPr>
            <p:spPr bwMode="auto">
              <a:xfrm>
                <a:off x="1473217" y="243883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1" name="Straight Connector 346"/>
              <p:cNvCxnSpPr>
                <a:cxnSpLocks noChangeShapeType="1"/>
              </p:cNvCxnSpPr>
              <p:nvPr/>
            </p:nvCxnSpPr>
            <p:spPr bwMode="auto">
              <a:xfrm>
                <a:off x="1610104" y="243510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2" name="Straight Connector 347"/>
              <p:cNvCxnSpPr>
                <a:cxnSpLocks noChangeShapeType="1"/>
              </p:cNvCxnSpPr>
              <p:nvPr/>
            </p:nvCxnSpPr>
            <p:spPr bwMode="auto">
              <a:xfrm>
                <a:off x="1649756" y="236625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3" name="Straight Connector 348"/>
              <p:cNvCxnSpPr>
                <a:cxnSpLocks noChangeShapeType="1"/>
              </p:cNvCxnSpPr>
              <p:nvPr/>
            </p:nvCxnSpPr>
            <p:spPr bwMode="auto">
              <a:xfrm>
                <a:off x="1587641" y="254130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4" name="Straight Connector 349"/>
              <p:cNvCxnSpPr>
                <a:cxnSpLocks noChangeShapeType="1"/>
              </p:cNvCxnSpPr>
              <p:nvPr/>
            </p:nvCxnSpPr>
            <p:spPr bwMode="auto">
              <a:xfrm>
                <a:off x="1724529" y="253757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5" name="Straight Connector 350"/>
              <p:cNvCxnSpPr>
                <a:cxnSpLocks noChangeShapeType="1"/>
              </p:cNvCxnSpPr>
              <p:nvPr/>
            </p:nvCxnSpPr>
            <p:spPr bwMode="auto">
              <a:xfrm>
                <a:off x="1764181" y="246872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6" name="Straight Connector 351"/>
              <p:cNvCxnSpPr>
                <a:cxnSpLocks noChangeShapeType="1"/>
              </p:cNvCxnSpPr>
              <p:nvPr/>
            </p:nvCxnSpPr>
            <p:spPr bwMode="auto">
              <a:xfrm>
                <a:off x="1442904" y="263888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7" name="Straight Connector 352"/>
              <p:cNvCxnSpPr>
                <a:cxnSpLocks noChangeShapeType="1"/>
              </p:cNvCxnSpPr>
              <p:nvPr/>
            </p:nvCxnSpPr>
            <p:spPr bwMode="auto">
              <a:xfrm>
                <a:off x="1579792" y="263515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8" name="Straight Connector 353"/>
              <p:cNvCxnSpPr>
                <a:cxnSpLocks noChangeShapeType="1"/>
              </p:cNvCxnSpPr>
              <p:nvPr/>
            </p:nvCxnSpPr>
            <p:spPr bwMode="auto">
              <a:xfrm>
                <a:off x="1619443" y="256630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39" name="Straight Connector 354"/>
              <p:cNvCxnSpPr>
                <a:cxnSpLocks noChangeShapeType="1"/>
              </p:cNvCxnSpPr>
              <p:nvPr/>
            </p:nvCxnSpPr>
            <p:spPr bwMode="auto">
              <a:xfrm>
                <a:off x="1398678" y="229686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0" name="Straight Connector 356"/>
              <p:cNvCxnSpPr>
                <a:cxnSpLocks noChangeShapeType="1"/>
              </p:cNvCxnSpPr>
              <p:nvPr/>
            </p:nvCxnSpPr>
            <p:spPr bwMode="auto">
              <a:xfrm>
                <a:off x="1399998" y="256897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1" name="Straight Connector 357"/>
              <p:cNvCxnSpPr>
                <a:cxnSpLocks noChangeShapeType="1"/>
              </p:cNvCxnSpPr>
              <p:nvPr/>
            </p:nvCxnSpPr>
            <p:spPr bwMode="auto">
              <a:xfrm>
                <a:off x="1387261" y="241604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2" name="Straight Connector 358"/>
              <p:cNvCxnSpPr>
                <a:cxnSpLocks noChangeShapeType="1"/>
              </p:cNvCxnSpPr>
              <p:nvPr/>
            </p:nvCxnSpPr>
            <p:spPr bwMode="auto">
              <a:xfrm>
                <a:off x="1630499" y="2278882"/>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3" name="Straight Connector 359"/>
              <p:cNvCxnSpPr>
                <a:cxnSpLocks noChangeShapeType="1"/>
              </p:cNvCxnSpPr>
              <p:nvPr/>
            </p:nvCxnSpPr>
            <p:spPr bwMode="auto">
              <a:xfrm>
                <a:off x="1401369" y="241460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4" name="Straight Connector 360"/>
              <p:cNvCxnSpPr>
                <a:cxnSpLocks noChangeShapeType="1"/>
              </p:cNvCxnSpPr>
              <p:nvPr/>
            </p:nvCxnSpPr>
            <p:spPr bwMode="auto">
              <a:xfrm>
                <a:off x="1453960" y="233118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5" name="Straight Connector 361"/>
              <p:cNvCxnSpPr>
                <a:cxnSpLocks noChangeShapeType="1"/>
              </p:cNvCxnSpPr>
              <p:nvPr/>
            </p:nvCxnSpPr>
            <p:spPr bwMode="auto">
              <a:xfrm>
                <a:off x="1389668" y="2433659"/>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6" name="Straight Connector 362"/>
              <p:cNvCxnSpPr>
                <a:cxnSpLocks noChangeShapeType="1"/>
              </p:cNvCxnSpPr>
              <p:nvPr/>
            </p:nvCxnSpPr>
            <p:spPr bwMode="auto">
              <a:xfrm>
                <a:off x="1568384" y="243365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7" name="Straight Connector 363"/>
              <p:cNvCxnSpPr>
                <a:cxnSpLocks noChangeShapeType="1"/>
              </p:cNvCxnSpPr>
              <p:nvPr/>
            </p:nvCxnSpPr>
            <p:spPr bwMode="auto">
              <a:xfrm>
                <a:off x="1504092" y="2536132"/>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8" name="Straight Connector 366"/>
              <p:cNvCxnSpPr>
                <a:cxnSpLocks noChangeShapeType="1"/>
              </p:cNvCxnSpPr>
              <p:nvPr/>
            </p:nvCxnSpPr>
            <p:spPr bwMode="auto">
              <a:xfrm>
                <a:off x="1577908" y="234201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49" name="Straight Connector 367"/>
              <p:cNvCxnSpPr>
                <a:cxnSpLocks noChangeShapeType="1"/>
              </p:cNvCxnSpPr>
              <p:nvPr/>
            </p:nvCxnSpPr>
            <p:spPr bwMode="auto">
              <a:xfrm>
                <a:off x="1513617" y="2444493"/>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0" name="Straight Connector 369"/>
              <p:cNvCxnSpPr>
                <a:cxnSpLocks noChangeShapeType="1"/>
              </p:cNvCxnSpPr>
              <p:nvPr/>
            </p:nvCxnSpPr>
            <p:spPr bwMode="auto">
              <a:xfrm>
                <a:off x="1566207" y="2361074"/>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1" name="Straight Connector 370"/>
              <p:cNvCxnSpPr>
                <a:cxnSpLocks noChangeShapeType="1"/>
              </p:cNvCxnSpPr>
              <p:nvPr/>
            </p:nvCxnSpPr>
            <p:spPr bwMode="auto">
              <a:xfrm>
                <a:off x="1744924" y="236107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2" name="Straight Connector 371"/>
              <p:cNvCxnSpPr>
                <a:cxnSpLocks noChangeShapeType="1"/>
              </p:cNvCxnSpPr>
              <p:nvPr/>
            </p:nvCxnSpPr>
            <p:spPr bwMode="auto">
              <a:xfrm>
                <a:off x="1680632" y="2463547"/>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3" name="Straight Connector 372"/>
              <p:cNvCxnSpPr>
                <a:cxnSpLocks noChangeShapeType="1"/>
              </p:cNvCxnSpPr>
              <p:nvPr/>
            </p:nvCxnSpPr>
            <p:spPr bwMode="auto">
              <a:xfrm>
                <a:off x="1429039" y="239416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4" name="Straight Connector 373"/>
              <p:cNvCxnSpPr>
                <a:cxnSpLocks noChangeShapeType="1"/>
              </p:cNvCxnSpPr>
              <p:nvPr/>
            </p:nvCxnSpPr>
            <p:spPr bwMode="auto">
              <a:xfrm>
                <a:off x="1565927" y="239042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5" name="Straight Connector 374"/>
              <p:cNvCxnSpPr>
                <a:cxnSpLocks noChangeShapeType="1"/>
              </p:cNvCxnSpPr>
              <p:nvPr/>
            </p:nvCxnSpPr>
            <p:spPr bwMode="auto">
              <a:xfrm>
                <a:off x="1605578" y="232157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6" name="Straight Connector 375"/>
              <p:cNvCxnSpPr>
                <a:cxnSpLocks noChangeShapeType="1"/>
              </p:cNvCxnSpPr>
              <p:nvPr/>
            </p:nvCxnSpPr>
            <p:spPr bwMode="auto">
              <a:xfrm>
                <a:off x="1543464" y="249663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7" name="Straight Connector 376"/>
              <p:cNvCxnSpPr>
                <a:cxnSpLocks noChangeShapeType="1"/>
              </p:cNvCxnSpPr>
              <p:nvPr/>
            </p:nvCxnSpPr>
            <p:spPr bwMode="auto">
              <a:xfrm>
                <a:off x="1680352" y="249290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8" name="Straight Connector 377"/>
              <p:cNvCxnSpPr>
                <a:cxnSpLocks noChangeShapeType="1"/>
              </p:cNvCxnSpPr>
              <p:nvPr/>
            </p:nvCxnSpPr>
            <p:spPr bwMode="auto">
              <a:xfrm>
                <a:off x="1720003" y="242405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59" name="Straight Connector 378"/>
              <p:cNvCxnSpPr>
                <a:cxnSpLocks noChangeShapeType="1"/>
              </p:cNvCxnSpPr>
              <p:nvPr/>
            </p:nvCxnSpPr>
            <p:spPr bwMode="auto">
              <a:xfrm>
                <a:off x="1398727" y="259421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0" name="Straight Connector 379"/>
              <p:cNvCxnSpPr>
                <a:cxnSpLocks noChangeShapeType="1"/>
              </p:cNvCxnSpPr>
              <p:nvPr/>
            </p:nvCxnSpPr>
            <p:spPr bwMode="auto">
              <a:xfrm>
                <a:off x="1535614" y="259048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1" name="Straight Connector 380"/>
              <p:cNvCxnSpPr>
                <a:cxnSpLocks noChangeShapeType="1"/>
              </p:cNvCxnSpPr>
              <p:nvPr/>
            </p:nvCxnSpPr>
            <p:spPr bwMode="auto">
              <a:xfrm>
                <a:off x="1575266" y="252163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2" name="Straight Connector 381"/>
              <p:cNvCxnSpPr>
                <a:cxnSpLocks noChangeShapeType="1"/>
              </p:cNvCxnSpPr>
              <p:nvPr/>
            </p:nvCxnSpPr>
            <p:spPr bwMode="auto">
              <a:xfrm>
                <a:off x="1355820" y="252430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3" name="Straight Connector 382"/>
              <p:cNvCxnSpPr>
                <a:cxnSpLocks noChangeShapeType="1"/>
              </p:cNvCxnSpPr>
              <p:nvPr/>
            </p:nvCxnSpPr>
            <p:spPr bwMode="auto">
              <a:xfrm>
                <a:off x="1742267" y="2315293"/>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4" name="Straight Connector 383"/>
              <p:cNvCxnSpPr>
                <a:cxnSpLocks noChangeShapeType="1"/>
              </p:cNvCxnSpPr>
              <p:nvPr/>
            </p:nvCxnSpPr>
            <p:spPr bwMode="auto">
              <a:xfrm>
                <a:off x="1741986" y="234464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5" name="Straight Connector 384"/>
              <p:cNvCxnSpPr>
                <a:cxnSpLocks noChangeShapeType="1"/>
              </p:cNvCxnSpPr>
              <p:nvPr/>
            </p:nvCxnSpPr>
            <p:spPr bwMode="auto">
              <a:xfrm>
                <a:off x="1781638" y="227579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6" name="Straight Connector 386"/>
              <p:cNvCxnSpPr>
                <a:cxnSpLocks noChangeShapeType="1"/>
              </p:cNvCxnSpPr>
              <p:nvPr/>
            </p:nvCxnSpPr>
            <p:spPr bwMode="auto">
              <a:xfrm>
                <a:off x="1697809" y="229997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7" name="Straight Connector 388"/>
              <p:cNvCxnSpPr>
                <a:cxnSpLocks noChangeShapeType="1"/>
              </p:cNvCxnSpPr>
              <p:nvPr/>
            </p:nvCxnSpPr>
            <p:spPr bwMode="auto">
              <a:xfrm>
                <a:off x="1749342" y="2500221"/>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8" name="Straight Connector 426"/>
              <p:cNvCxnSpPr>
                <a:cxnSpLocks noChangeShapeType="1"/>
              </p:cNvCxnSpPr>
              <p:nvPr/>
            </p:nvCxnSpPr>
            <p:spPr bwMode="auto">
              <a:xfrm>
                <a:off x="1636500" y="247206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69" name="Straight Connector 427"/>
              <p:cNvCxnSpPr>
                <a:cxnSpLocks noChangeShapeType="1"/>
              </p:cNvCxnSpPr>
              <p:nvPr/>
            </p:nvCxnSpPr>
            <p:spPr bwMode="auto">
              <a:xfrm>
                <a:off x="1689090" y="238865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0" name="Straight Connector 428"/>
              <p:cNvCxnSpPr>
                <a:cxnSpLocks noChangeShapeType="1"/>
              </p:cNvCxnSpPr>
              <p:nvPr/>
            </p:nvCxnSpPr>
            <p:spPr bwMode="auto">
              <a:xfrm>
                <a:off x="1803514" y="249112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1" name="Straight Connector 429"/>
              <p:cNvCxnSpPr>
                <a:cxnSpLocks noChangeShapeType="1"/>
              </p:cNvCxnSpPr>
              <p:nvPr/>
            </p:nvCxnSpPr>
            <p:spPr bwMode="auto">
              <a:xfrm>
                <a:off x="1739223" y="259359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2" name="Straight Connector 431"/>
              <p:cNvCxnSpPr>
                <a:cxnSpLocks noChangeShapeType="1"/>
              </p:cNvCxnSpPr>
              <p:nvPr/>
            </p:nvCxnSpPr>
            <p:spPr bwMode="auto">
              <a:xfrm>
                <a:off x="1726284" y="227657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3" name="Straight Connector 432"/>
              <p:cNvCxnSpPr>
                <a:cxnSpLocks noChangeShapeType="1"/>
              </p:cNvCxnSpPr>
              <p:nvPr/>
            </p:nvCxnSpPr>
            <p:spPr bwMode="auto">
              <a:xfrm>
                <a:off x="1813038" y="239948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4" name="Straight Connector 433"/>
              <p:cNvCxnSpPr>
                <a:cxnSpLocks noChangeShapeType="1"/>
              </p:cNvCxnSpPr>
              <p:nvPr/>
            </p:nvCxnSpPr>
            <p:spPr bwMode="auto">
              <a:xfrm>
                <a:off x="1748747" y="2501956"/>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5" name="Straight Connector 435"/>
              <p:cNvCxnSpPr>
                <a:cxnSpLocks noChangeShapeType="1"/>
              </p:cNvCxnSpPr>
              <p:nvPr/>
            </p:nvCxnSpPr>
            <p:spPr bwMode="auto">
              <a:xfrm>
                <a:off x="1801337" y="2418537"/>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6" name="Straight Connector 438"/>
              <p:cNvCxnSpPr>
                <a:cxnSpLocks noChangeShapeType="1"/>
              </p:cNvCxnSpPr>
              <p:nvPr/>
            </p:nvCxnSpPr>
            <p:spPr bwMode="auto">
              <a:xfrm>
                <a:off x="1664169" y="245162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7" name="Straight Connector 439"/>
              <p:cNvCxnSpPr>
                <a:cxnSpLocks noChangeShapeType="1"/>
              </p:cNvCxnSpPr>
              <p:nvPr/>
            </p:nvCxnSpPr>
            <p:spPr bwMode="auto">
              <a:xfrm>
                <a:off x="1801057" y="244789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8" name="Straight Connector 440"/>
              <p:cNvCxnSpPr>
                <a:cxnSpLocks noChangeShapeType="1"/>
              </p:cNvCxnSpPr>
              <p:nvPr/>
            </p:nvCxnSpPr>
            <p:spPr bwMode="auto">
              <a:xfrm>
                <a:off x="1840708" y="237904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79" name="Straight Connector 441"/>
              <p:cNvCxnSpPr>
                <a:cxnSpLocks noChangeShapeType="1"/>
              </p:cNvCxnSpPr>
              <p:nvPr/>
            </p:nvCxnSpPr>
            <p:spPr bwMode="auto">
              <a:xfrm>
                <a:off x="1778594" y="255410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0" name="Straight Connector 444"/>
              <p:cNvCxnSpPr>
                <a:cxnSpLocks noChangeShapeType="1"/>
              </p:cNvCxnSpPr>
              <p:nvPr/>
            </p:nvCxnSpPr>
            <p:spPr bwMode="auto">
              <a:xfrm>
                <a:off x="1633857" y="265168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1" name="Straight Connector 445"/>
              <p:cNvCxnSpPr>
                <a:cxnSpLocks noChangeShapeType="1"/>
              </p:cNvCxnSpPr>
              <p:nvPr/>
            </p:nvCxnSpPr>
            <p:spPr bwMode="auto">
              <a:xfrm>
                <a:off x="1770745" y="2647944"/>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2" name="Straight Connector 446"/>
              <p:cNvCxnSpPr>
                <a:cxnSpLocks noChangeShapeType="1"/>
              </p:cNvCxnSpPr>
              <p:nvPr/>
            </p:nvCxnSpPr>
            <p:spPr bwMode="auto">
              <a:xfrm>
                <a:off x="1810396" y="257909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3" name="Straight Connector 447"/>
              <p:cNvCxnSpPr>
                <a:cxnSpLocks noChangeShapeType="1"/>
              </p:cNvCxnSpPr>
              <p:nvPr/>
            </p:nvCxnSpPr>
            <p:spPr bwMode="auto">
              <a:xfrm>
                <a:off x="1821451" y="2291673"/>
                <a:ext cx="51974" cy="25648"/>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4" name="Straight Connector 448"/>
              <p:cNvCxnSpPr>
                <a:cxnSpLocks noChangeShapeType="1"/>
              </p:cNvCxnSpPr>
              <p:nvPr/>
            </p:nvCxnSpPr>
            <p:spPr bwMode="auto">
              <a:xfrm>
                <a:off x="1644913" y="234397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5" name="Straight Connector 449"/>
              <p:cNvCxnSpPr>
                <a:cxnSpLocks noChangeShapeType="1"/>
              </p:cNvCxnSpPr>
              <p:nvPr/>
            </p:nvCxnSpPr>
            <p:spPr bwMode="auto">
              <a:xfrm>
                <a:off x="1759337" y="244645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6" name="Straight Connector 450"/>
              <p:cNvCxnSpPr>
                <a:cxnSpLocks noChangeShapeType="1"/>
              </p:cNvCxnSpPr>
              <p:nvPr/>
            </p:nvCxnSpPr>
            <p:spPr bwMode="auto">
              <a:xfrm>
                <a:off x="1695045" y="2548922"/>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7" name="Straight Connector 452"/>
              <p:cNvCxnSpPr>
                <a:cxnSpLocks noChangeShapeType="1"/>
              </p:cNvCxnSpPr>
              <p:nvPr/>
            </p:nvCxnSpPr>
            <p:spPr bwMode="auto">
              <a:xfrm>
                <a:off x="1768861" y="235481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8" name="Straight Connector 453"/>
              <p:cNvCxnSpPr>
                <a:cxnSpLocks noChangeShapeType="1"/>
              </p:cNvCxnSpPr>
              <p:nvPr/>
            </p:nvCxnSpPr>
            <p:spPr bwMode="auto">
              <a:xfrm>
                <a:off x="1704569" y="2457283"/>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89" name="Straight Connector 455"/>
              <p:cNvCxnSpPr>
                <a:cxnSpLocks noChangeShapeType="1"/>
              </p:cNvCxnSpPr>
              <p:nvPr/>
            </p:nvCxnSpPr>
            <p:spPr bwMode="auto">
              <a:xfrm>
                <a:off x="1757160" y="237386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0" name="Straight Connector 458"/>
              <p:cNvCxnSpPr>
                <a:cxnSpLocks noChangeShapeType="1"/>
              </p:cNvCxnSpPr>
              <p:nvPr/>
            </p:nvCxnSpPr>
            <p:spPr bwMode="auto">
              <a:xfrm>
                <a:off x="1756880" y="2403219"/>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1" name="Straight Connector 459"/>
              <p:cNvCxnSpPr>
                <a:cxnSpLocks noChangeShapeType="1"/>
              </p:cNvCxnSpPr>
              <p:nvPr/>
            </p:nvCxnSpPr>
            <p:spPr bwMode="auto">
              <a:xfrm>
                <a:off x="1796531" y="233437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2" name="Straight Connector 460"/>
              <p:cNvCxnSpPr>
                <a:cxnSpLocks noChangeShapeType="1"/>
              </p:cNvCxnSpPr>
              <p:nvPr/>
            </p:nvCxnSpPr>
            <p:spPr bwMode="auto">
              <a:xfrm>
                <a:off x="1734417" y="2509427"/>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3" name="Straight Connector 463"/>
              <p:cNvCxnSpPr>
                <a:cxnSpLocks noChangeShapeType="1"/>
              </p:cNvCxnSpPr>
              <p:nvPr/>
            </p:nvCxnSpPr>
            <p:spPr bwMode="auto">
              <a:xfrm>
                <a:off x="1726567" y="260327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4" name="Straight Connector 464"/>
              <p:cNvCxnSpPr>
                <a:cxnSpLocks noChangeShapeType="1"/>
              </p:cNvCxnSpPr>
              <p:nvPr/>
            </p:nvCxnSpPr>
            <p:spPr bwMode="auto">
              <a:xfrm>
                <a:off x="1766218" y="253442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5" name="Straight Connector 811"/>
              <p:cNvCxnSpPr>
                <a:cxnSpLocks noChangeShapeType="1"/>
              </p:cNvCxnSpPr>
              <p:nvPr/>
            </p:nvCxnSpPr>
            <p:spPr bwMode="auto">
              <a:xfrm>
                <a:off x="1763666" y="237930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6" name="Straight Connector 813"/>
              <p:cNvCxnSpPr>
                <a:cxnSpLocks noChangeShapeType="1"/>
              </p:cNvCxnSpPr>
              <p:nvPr/>
            </p:nvCxnSpPr>
            <p:spPr bwMode="auto">
              <a:xfrm>
                <a:off x="1699374" y="2481776"/>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7" name="Straight Connector 814"/>
              <p:cNvCxnSpPr>
                <a:cxnSpLocks noChangeShapeType="1"/>
              </p:cNvCxnSpPr>
              <p:nvPr/>
            </p:nvCxnSpPr>
            <p:spPr bwMode="auto">
              <a:xfrm>
                <a:off x="1816256" y="229588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8" name="Straight Connector 815"/>
              <p:cNvCxnSpPr>
                <a:cxnSpLocks noChangeShapeType="1"/>
              </p:cNvCxnSpPr>
              <p:nvPr/>
            </p:nvCxnSpPr>
            <p:spPr bwMode="auto">
              <a:xfrm>
                <a:off x="1751964" y="2398357"/>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099" name="Straight Connector 827"/>
              <p:cNvCxnSpPr>
                <a:cxnSpLocks noChangeShapeType="1"/>
              </p:cNvCxnSpPr>
              <p:nvPr/>
            </p:nvCxnSpPr>
            <p:spPr bwMode="auto">
              <a:xfrm>
                <a:off x="1791336" y="2358863"/>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0" name="Straight Connector 833"/>
              <p:cNvCxnSpPr>
                <a:cxnSpLocks noChangeShapeType="1"/>
              </p:cNvCxnSpPr>
              <p:nvPr/>
            </p:nvCxnSpPr>
            <p:spPr bwMode="auto">
              <a:xfrm>
                <a:off x="1761023" y="2558915"/>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1" name="Straight Connector 838"/>
              <p:cNvCxnSpPr>
                <a:cxnSpLocks noChangeShapeType="1"/>
              </p:cNvCxnSpPr>
              <p:nvPr/>
            </p:nvCxnSpPr>
            <p:spPr bwMode="auto">
              <a:xfrm>
                <a:off x="1718117" y="2488998"/>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2" name="Straight Connector 839"/>
              <p:cNvCxnSpPr>
                <a:cxnSpLocks noChangeShapeType="1"/>
              </p:cNvCxnSpPr>
              <p:nvPr/>
            </p:nvCxnSpPr>
            <p:spPr bwMode="auto">
              <a:xfrm>
                <a:off x="1705379" y="233607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3" name="Straight Connector 841"/>
              <p:cNvCxnSpPr>
                <a:cxnSpLocks noChangeShapeType="1"/>
              </p:cNvCxnSpPr>
              <p:nvPr/>
            </p:nvCxnSpPr>
            <p:spPr bwMode="auto">
              <a:xfrm>
                <a:off x="1719488" y="2334631"/>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4" name="Straight Connector 843"/>
              <p:cNvCxnSpPr>
                <a:cxnSpLocks noChangeShapeType="1"/>
              </p:cNvCxnSpPr>
              <p:nvPr/>
            </p:nvCxnSpPr>
            <p:spPr bwMode="auto">
              <a:xfrm>
                <a:off x="1707787" y="2353685"/>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5" name="Straight Connector 845"/>
              <p:cNvCxnSpPr>
                <a:cxnSpLocks noChangeShapeType="1"/>
              </p:cNvCxnSpPr>
              <p:nvPr/>
            </p:nvCxnSpPr>
            <p:spPr bwMode="auto">
              <a:xfrm>
                <a:off x="1822211" y="2456158"/>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6" name="Straight Connector 849"/>
              <p:cNvCxnSpPr>
                <a:cxnSpLocks noChangeShapeType="1"/>
              </p:cNvCxnSpPr>
              <p:nvPr/>
            </p:nvCxnSpPr>
            <p:spPr bwMode="auto">
              <a:xfrm>
                <a:off x="1831735" y="2364519"/>
                <a:ext cx="18141" cy="47555"/>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7" name="Straight Connector 854"/>
              <p:cNvCxnSpPr>
                <a:cxnSpLocks noChangeShapeType="1"/>
              </p:cNvCxnSpPr>
              <p:nvPr/>
            </p:nvCxnSpPr>
            <p:spPr bwMode="auto">
              <a:xfrm>
                <a:off x="1747158" y="2314190"/>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8" name="Straight Connector 857"/>
              <p:cNvCxnSpPr>
                <a:cxnSpLocks noChangeShapeType="1"/>
              </p:cNvCxnSpPr>
              <p:nvPr/>
            </p:nvCxnSpPr>
            <p:spPr bwMode="auto">
              <a:xfrm>
                <a:off x="1861583" y="241666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09" name="Straight Connector 860"/>
              <p:cNvCxnSpPr>
                <a:cxnSpLocks noChangeShapeType="1"/>
              </p:cNvCxnSpPr>
              <p:nvPr/>
            </p:nvCxnSpPr>
            <p:spPr bwMode="auto">
              <a:xfrm>
                <a:off x="1716845" y="2514242"/>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10" name="Straight Connector 861"/>
              <p:cNvCxnSpPr>
                <a:cxnSpLocks noChangeShapeType="1"/>
              </p:cNvCxnSpPr>
              <p:nvPr/>
            </p:nvCxnSpPr>
            <p:spPr bwMode="auto">
              <a:xfrm>
                <a:off x="1853733" y="251050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cxnSp>
            <p:nvCxnSpPr>
              <p:cNvPr id="2111" name="Straight Connector 863"/>
              <p:cNvCxnSpPr>
                <a:cxnSpLocks noChangeShapeType="1"/>
              </p:cNvCxnSpPr>
              <p:nvPr/>
            </p:nvCxnSpPr>
            <p:spPr bwMode="auto">
              <a:xfrm>
                <a:off x="1673939" y="2444326"/>
                <a:ext cx="161447" cy="11211"/>
              </a:xfrm>
              <a:prstGeom prst="line">
                <a:avLst/>
              </a:prstGeom>
              <a:noFill/>
              <a:ln w="9525" cmpd="sng">
                <a:solidFill>
                  <a:srgbClr val="5596D3">
                    <a:alpha val="48000"/>
                  </a:srgbClr>
                </a:solidFill>
                <a:round/>
                <a:headEnd/>
                <a:tailEnd/>
              </a:ln>
              <a:extLst>
                <a:ext uri="{909E8E84-426E-40dd-AFC4-6F175D3DCCD1}">
                  <a14:hiddenFill xmlns="" xmlns:a14="http://schemas.microsoft.com/office/drawing/2010/main">
                    <a:noFill/>
                  </a14:hiddenFill>
                </a:ext>
              </a:extLst>
            </p:spPr>
          </p:cxnSp>
        </p:grpSp>
        <p:pic>
          <p:nvPicPr>
            <p:cNvPr id="2112" name="Picture 2111" descr="spectrum.pdf"/>
            <p:cNvPicPr>
              <a:picLocks noChangeAspect="1"/>
            </p:cNvPicPr>
            <p:nvPr/>
          </p:nvPicPr>
          <p:blipFill>
            <a:blip r:embed="rId5" cstate="screen">
              <a:clrChange>
                <a:clrFrom>
                  <a:srgbClr val="FEFEFE"/>
                </a:clrFrom>
                <a:clrTo>
                  <a:srgbClr val="FEFEFE">
                    <a:alpha val="0"/>
                  </a:srgbClr>
                </a:clrTo>
              </a:clrChange>
              <a:duotone>
                <a:prstClr val="black"/>
                <a:srgbClr val="78C779">
                  <a:tint val="45000"/>
                  <a:satMod val="400000"/>
                </a:srgbClr>
              </a:duotone>
              <a:extLst>
                <a:ext uri="{28A0092B-C50C-407E-A947-70E740481C1C}">
                  <a14:useLocalDpi xmlns:a14="http://schemas.microsoft.com/office/drawing/2010/main"/>
                </a:ext>
              </a:extLst>
            </a:blip>
            <a:stretch>
              <a:fillRect/>
            </a:stretch>
          </p:blipFill>
          <p:spPr>
            <a:xfrm>
              <a:off x="134282" y="2191972"/>
              <a:ext cx="335887" cy="268017"/>
            </a:xfrm>
            <a:prstGeom prst="rect">
              <a:avLst/>
            </a:prstGeom>
          </p:spPr>
        </p:pic>
        <p:pic>
          <p:nvPicPr>
            <p:cNvPr id="2113" name="Picture 2112" descr="spectrum.pdf"/>
            <p:cNvPicPr>
              <a:picLocks noChangeAspect="1"/>
            </p:cNvPicPr>
            <p:nvPr/>
          </p:nvPicPr>
          <p:blipFill>
            <a:blip r:embed="rId6" cstate="screen">
              <a:clrChange>
                <a:clrFrom>
                  <a:srgbClr val="FEFEFE"/>
                </a:clrFrom>
                <a:clrTo>
                  <a:srgbClr val="FEFEFE">
                    <a:alpha val="0"/>
                  </a:srgbClr>
                </a:clrTo>
              </a:clrChange>
              <a:duotone>
                <a:prstClr val="black"/>
                <a:srgbClr val="78C779">
                  <a:tint val="45000"/>
                  <a:satMod val="400000"/>
                </a:srgbClr>
              </a:duotone>
              <a:extLst>
                <a:ext uri="{28A0092B-C50C-407E-A947-70E740481C1C}">
                  <a14:useLocalDpi xmlns:a14="http://schemas.microsoft.com/office/drawing/2010/main"/>
                </a:ext>
              </a:extLst>
            </a:blip>
            <a:stretch>
              <a:fillRect/>
            </a:stretch>
          </p:blipFill>
          <p:spPr>
            <a:xfrm flipH="1">
              <a:off x="370266" y="2036042"/>
              <a:ext cx="244837" cy="268017"/>
            </a:xfrm>
            <a:prstGeom prst="rect">
              <a:avLst/>
            </a:prstGeom>
          </p:spPr>
        </p:pic>
        <p:pic>
          <p:nvPicPr>
            <p:cNvPr id="2114" name="Picture 2113" descr="spectrum.pdf"/>
            <p:cNvPicPr>
              <a:picLocks noChangeAspect="1"/>
            </p:cNvPicPr>
            <p:nvPr/>
          </p:nvPicPr>
          <p:blipFill>
            <a:blip r:embed="rId7" cstate="screen">
              <a:clrChange>
                <a:clrFrom>
                  <a:srgbClr val="FEFEFE"/>
                </a:clrFrom>
                <a:clrTo>
                  <a:srgbClr val="FEFEFE">
                    <a:alpha val="0"/>
                  </a:srgbClr>
                </a:clrTo>
              </a:clrChange>
              <a:duotone>
                <a:prstClr val="black"/>
                <a:srgbClr val="78C779">
                  <a:tint val="45000"/>
                  <a:satMod val="400000"/>
                </a:srgbClr>
              </a:duotone>
              <a:extLst>
                <a:ext uri="{28A0092B-C50C-407E-A947-70E740481C1C}">
                  <a14:useLocalDpi xmlns:a14="http://schemas.microsoft.com/office/drawing/2010/main"/>
                </a:ext>
              </a:extLst>
            </a:blip>
            <a:stretch>
              <a:fillRect/>
            </a:stretch>
          </p:blipFill>
          <p:spPr>
            <a:xfrm flipH="1">
              <a:off x="188530" y="2129377"/>
              <a:ext cx="244837" cy="108501"/>
            </a:xfrm>
            <a:prstGeom prst="rect">
              <a:avLst/>
            </a:prstGeom>
          </p:spPr>
        </p:pic>
        <p:grpSp>
          <p:nvGrpSpPr>
            <p:cNvPr id="2115" name="Group 2114"/>
            <p:cNvGrpSpPr/>
            <p:nvPr/>
          </p:nvGrpSpPr>
          <p:grpSpPr>
            <a:xfrm>
              <a:off x="3286388" y="4454430"/>
              <a:ext cx="548051" cy="182092"/>
              <a:chOff x="3009840" y="2942890"/>
              <a:chExt cx="548051" cy="182092"/>
            </a:xfrm>
          </p:grpSpPr>
          <p:cxnSp>
            <p:nvCxnSpPr>
              <p:cNvPr id="2116" name="Straight Connector 981"/>
              <p:cNvCxnSpPr>
                <a:cxnSpLocks noChangeShapeType="1"/>
              </p:cNvCxnSpPr>
              <p:nvPr/>
            </p:nvCxnSpPr>
            <p:spPr bwMode="auto">
              <a:xfrm>
                <a:off x="3045000"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17" name="Straight Connector 982"/>
              <p:cNvCxnSpPr>
                <a:cxnSpLocks noChangeShapeType="1"/>
              </p:cNvCxnSpPr>
              <p:nvPr/>
            </p:nvCxnSpPr>
            <p:spPr bwMode="auto">
              <a:xfrm>
                <a:off x="3289643"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18" name="Straight Connector 983"/>
              <p:cNvCxnSpPr>
                <a:cxnSpLocks noChangeShapeType="1"/>
              </p:cNvCxnSpPr>
              <p:nvPr/>
            </p:nvCxnSpPr>
            <p:spPr bwMode="auto">
              <a:xfrm>
                <a:off x="3411965"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19" name="Straight Connector 984"/>
              <p:cNvCxnSpPr>
                <a:cxnSpLocks noChangeShapeType="1"/>
              </p:cNvCxnSpPr>
              <p:nvPr/>
            </p:nvCxnSpPr>
            <p:spPr bwMode="auto">
              <a:xfrm>
                <a:off x="3009840" y="2988226"/>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0" name="Straight Connector 985"/>
              <p:cNvCxnSpPr>
                <a:cxnSpLocks noChangeShapeType="1"/>
              </p:cNvCxnSpPr>
              <p:nvPr/>
            </p:nvCxnSpPr>
            <p:spPr bwMode="auto">
              <a:xfrm>
                <a:off x="3136557" y="2988226"/>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1" name="Straight Connector 986"/>
              <p:cNvCxnSpPr>
                <a:cxnSpLocks noChangeShapeType="1"/>
              </p:cNvCxnSpPr>
              <p:nvPr/>
            </p:nvCxnSpPr>
            <p:spPr bwMode="auto">
              <a:xfrm>
                <a:off x="3167322"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2" name="Straight Connector 987"/>
              <p:cNvCxnSpPr>
                <a:cxnSpLocks noChangeShapeType="1"/>
              </p:cNvCxnSpPr>
              <p:nvPr/>
            </p:nvCxnSpPr>
            <p:spPr bwMode="auto">
              <a:xfrm>
                <a:off x="3263273" y="2988226"/>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3" name="Straight Connector 988"/>
              <p:cNvCxnSpPr>
                <a:cxnSpLocks noChangeShapeType="1"/>
              </p:cNvCxnSpPr>
              <p:nvPr/>
            </p:nvCxnSpPr>
            <p:spPr bwMode="auto">
              <a:xfrm>
                <a:off x="3411965" y="2988226"/>
                <a:ext cx="145926" cy="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4" name="Straight Connector 991"/>
              <p:cNvCxnSpPr>
                <a:cxnSpLocks noChangeShapeType="1"/>
              </p:cNvCxnSpPr>
              <p:nvPr/>
            </p:nvCxnSpPr>
            <p:spPr bwMode="auto">
              <a:xfrm>
                <a:off x="3023025"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5" name="Straight Connector 992"/>
              <p:cNvCxnSpPr>
                <a:cxnSpLocks noChangeShapeType="1"/>
              </p:cNvCxnSpPr>
              <p:nvPr/>
            </p:nvCxnSpPr>
            <p:spPr bwMode="auto">
              <a:xfrm>
                <a:off x="3198087"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6" name="Straight Connector 993"/>
              <p:cNvCxnSpPr>
                <a:cxnSpLocks noChangeShapeType="1"/>
              </p:cNvCxnSpPr>
              <p:nvPr/>
            </p:nvCxnSpPr>
            <p:spPr bwMode="auto">
              <a:xfrm>
                <a:off x="3329198"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7" name="Straight Connector 994"/>
              <p:cNvCxnSpPr>
                <a:cxnSpLocks noChangeShapeType="1"/>
              </p:cNvCxnSpPr>
              <p:nvPr/>
            </p:nvCxnSpPr>
            <p:spPr bwMode="auto">
              <a:xfrm>
                <a:off x="3453740"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8" name="Straight Connector 995"/>
              <p:cNvCxnSpPr>
                <a:cxnSpLocks noChangeShapeType="1"/>
              </p:cNvCxnSpPr>
              <p:nvPr/>
            </p:nvCxnSpPr>
            <p:spPr bwMode="auto">
              <a:xfrm flipV="1">
                <a:off x="3093164" y="3079647"/>
                <a:ext cx="55987" cy="575"/>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29" name="Straight Connector 996"/>
              <p:cNvCxnSpPr>
                <a:cxnSpLocks noChangeShapeType="1"/>
              </p:cNvCxnSpPr>
              <p:nvPr/>
            </p:nvCxnSpPr>
            <p:spPr bwMode="auto">
              <a:xfrm>
                <a:off x="3167322" y="3078897"/>
                <a:ext cx="161876" cy="1325"/>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130" name="Straight Connector 997"/>
              <p:cNvCxnSpPr>
                <a:cxnSpLocks noChangeShapeType="1"/>
              </p:cNvCxnSpPr>
              <p:nvPr/>
            </p:nvCxnSpPr>
            <p:spPr bwMode="auto">
              <a:xfrm>
                <a:off x="3045000" y="3124232"/>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grpSp>
        <p:grpSp>
          <p:nvGrpSpPr>
            <p:cNvPr id="2131" name="Group 2130"/>
            <p:cNvGrpSpPr/>
            <p:nvPr/>
          </p:nvGrpSpPr>
          <p:grpSpPr>
            <a:xfrm>
              <a:off x="3445522" y="4058666"/>
              <a:ext cx="548051" cy="182092"/>
              <a:chOff x="3009840" y="2942890"/>
              <a:chExt cx="548051" cy="182092"/>
            </a:xfrm>
          </p:grpSpPr>
          <p:cxnSp>
            <p:nvCxnSpPr>
              <p:cNvPr id="2132" name="Straight Connector 981"/>
              <p:cNvCxnSpPr>
                <a:cxnSpLocks noChangeShapeType="1"/>
              </p:cNvCxnSpPr>
              <p:nvPr/>
            </p:nvCxnSpPr>
            <p:spPr bwMode="auto">
              <a:xfrm>
                <a:off x="3045000" y="2942890"/>
                <a:ext cx="104151" cy="750"/>
              </a:xfrm>
              <a:prstGeom prst="line">
                <a:avLst/>
              </a:prstGeom>
              <a:noFill/>
              <a:ln w="12700" cmpd="sng">
                <a:solidFill>
                  <a:srgbClr val="7D2E4A"/>
                </a:solidFill>
                <a:round/>
                <a:headEnd/>
                <a:tailEnd/>
              </a:ln>
              <a:extLst>
                <a:ext uri="{909E8E84-426E-40dd-AFC4-6F175D3DCCD1}">
                  <a14:hiddenFill xmlns="" xmlns:a14="http://schemas.microsoft.com/office/drawing/2010/main">
                    <a:noFill/>
                  </a14:hiddenFill>
                </a:ext>
              </a:extLst>
            </p:spPr>
          </p:cxnSp>
          <p:cxnSp>
            <p:nvCxnSpPr>
              <p:cNvPr id="2133" name="Straight Connector 982"/>
              <p:cNvCxnSpPr>
                <a:cxnSpLocks noChangeShapeType="1"/>
              </p:cNvCxnSpPr>
              <p:nvPr/>
            </p:nvCxnSpPr>
            <p:spPr bwMode="auto">
              <a:xfrm>
                <a:off x="3289643" y="2942890"/>
                <a:ext cx="104151" cy="750"/>
              </a:xfrm>
              <a:prstGeom prst="line">
                <a:avLst/>
              </a:prstGeom>
              <a:noFill/>
              <a:ln w="12700" cmpd="sng">
                <a:solidFill>
                  <a:srgbClr val="615364"/>
                </a:solidFill>
                <a:round/>
                <a:headEnd/>
                <a:tailEnd/>
              </a:ln>
              <a:extLst>
                <a:ext uri="{909E8E84-426E-40dd-AFC4-6F175D3DCCD1}">
                  <a14:hiddenFill xmlns="" xmlns:a14="http://schemas.microsoft.com/office/drawing/2010/main">
                    <a:noFill/>
                  </a14:hiddenFill>
                </a:ext>
              </a:extLst>
            </p:spPr>
          </p:cxnSp>
          <p:cxnSp>
            <p:nvCxnSpPr>
              <p:cNvPr id="2134" name="Straight Connector 983"/>
              <p:cNvCxnSpPr>
                <a:cxnSpLocks noChangeShapeType="1"/>
              </p:cNvCxnSpPr>
              <p:nvPr/>
            </p:nvCxnSpPr>
            <p:spPr bwMode="auto">
              <a:xfrm>
                <a:off x="3411965" y="2942890"/>
                <a:ext cx="104151" cy="750"/>
              </a:xfrm>
              <a:prstGeom prst="line">
                <a:avLst/>
              </a:prstGeom>
              <a:noFill/>
              <a:ln w="12700" cmpd="sng">
                <a:solidFill>
                  <a:srgbClr val="660066"/>
                </a:solidFill>
                <a:round/>
                <a:headEnd/>
                <a:tailEnd/>
              </a:ln>
              <a:extLst>
                <a:ext uri="{909E8E84-426E-40dd-AFC4-6F175D3DCCD1}">
                  <a14:hiddenFill xmlns="" xmlns:a14="http://schemas.microsoft.com/office/drawing/2010/main">
                    <a:noFill/>
                  </a14:hiddenFill>
                </a:ext>
              </a:extLst>
            </p:spPr>
          </p:cxnSp>
          <p:cxnSp>
            <p:nvCxnSpPr>
              <p:cNvPr id="2135" name="Straight Connector 984"/>
              <p:cNvCxnSpPr>
                <a:cxnSpLocks noChangeShapeType="1"/>
              </p:cNvCxnSpPr>
              <p:nvPr/>
            </p:nvCxnSpPr>
            <p:spPr bwMode="auto">
              <a:xfrm>
                <a:off x="3009840" y="2988226"/>
                <a:ext cx="104151" cy="750"/>
              </a:xfrm>
              <a:prstGeom prst="line">
                <a:avLst/>
              </a:prstGeom>
              <a:noFill/>
              <a:ln w="12700" cmpd="sng">
                <a:solidFill>
                  <a:srgbClr val="008000"/>
                </a:solidFill>
                <a:round/>
                <a:headEnd/>
                <a:tailEnd/>
              </a:ln>
              <a:extLst>
                <a:ext uri="{909E8E84-426E-40dd-AFC4-6F175D3DCCD1}">
                  <a14:hiddenFill xmlns="" xmlns:a14="http://schemas.microsoft.com/office/drawing/2010/main">
                    <a:noFill/>
                  </a14:hiddenFill>
                </a:ext>
              </a:extLst>
            </p:spPr>
          </p:cxnSp>
          <p:cxnSp>
            <p:nvCxnSpPr>
              <p:cNvPr id="2136" name="Straight Connector 985"/>
              <p:cNvCxnSpPr>
                <a:cxnSpLocks noChangeShapeType="1"/>
              </p:cNvCxnSpPr>
              <p:nvPr/>
            </p:nvCxnSpPr>
            <p:spPr bwMode="auto">
              <a:xfrm>
                <a:off x="3136557" y="2988226"/>
                <a:ext cx="104151" cy="750"/>
              </a:xfrm>
              <a:prstGeom prst="line">
                <a:avLst/>
              </a:prstGeom>
              <a:noFill/>
              <a:ln w="12700" cmpd="sng">
                <a:solidFill>
                  <a:srgbClr val="615364"/>
                </a:solidFill>
                <a:round/>
                <a:headEnd/>
                <a:tailEnd/>
              </a:ln>
              <a:extLst>
                <a:ext uri="{909E8E84-426E-40dd-AFC4-6F175D3DCCD1}">
                  <a14:hiddenFill xmlns="" xmlns:a14="http://schemas.microsoft.com/office/drawing/2010/main">
                    <a:noFill/>
                  </a14:hiddenFill>
                </a:ext>
              </a:extLst>
            </p:spPr>
          </p:cxnSp>
          <p:cxnSp>
            <p:nvCxnSpPr>
              <p:cNvPr id="2137" name="Straight Connector 986"/>
              <p:cNvCxnSpPr>
                <a:cxnSpLocks noChangeShapeType="1"/>
              </p:cNvCxnSpPr>
              <p:nvPr/>
            </p:nvCxnSpPr>
            <p:spPr bwMode="auto">
              <a:xfrm>
                <a:off x="3167322" y="2942890"/>
                <a:ext cx="104151" cy="750"/>
              </a:xfrm>
              <a:prstGeom prst="line">
                <a:avLst/>
              </a:prstGeom>
              <a:noFill/>
              <a:ln w="12700" cmpd="sng">
                <a:solidFill>
                  <a:srgbClr val="FF6600"/>
                </a:solidFill>
                <a:round/>
                <a:headEnd/>
                <a:tailEnd/>
              </a:ln>
              <a:extLst>
                <a:ext uri="{909E8E84-426E-40dd-AFC4-6F175D3DCCD1}">
                  <a14:hiddenFill xmlns="" xmlns:a14="http://schemas.microsoft.com/office/drawing/2010/main">
                    <a:noFill/>
                  </a14:hiddenFill>
                </a:ext>
              </a:extLst>
            </p:spPr>
          </p:cxnSp>
          <p:cxnSp>
            <p:nvCxnSpPr>
              <p:cNvPr id="2138" name="Straight Connector 987"/>
              <p:cNvCxnSpPr>
                <a:cxnSpLocks noChangeShapeType="1"/>
              </p:cNvCxnSpPr>
              <p:nvPr/>
            </p:nvCxnSpPr>
            <p:spPr bwMode="auto">
              <a:xfrm>
                <a:off x="3263273" y="2988226"/>
                <a:ext cx="104151" cy="750"/>
              </a:xfrm>
              <a:prstGeom prst="line">
                <a:avLst/>
              </a:prstGeom>
              <a:noFill/>
              <a:ln w="12700" cmpd="sng">
                <a:solidFill>
                  <a:srgbClr val="3366FF"/>
                </a:solidFill>
                <a:round/>
                <a:headEnd/>
                <a:tailEnd/>
              </a:ln>
              <a:extLst>
                <a:ext uri="{909E8E84-426E-40dd-AFC4-6F175D3DCCD1}">
                  <a14:hiddenFill xmlns="" xmlns:a14="http://schemas.microsoft.com/office/drawing/2010/main">
                    <a:noFill/>
                  </a14:hiddenFill>
                </a:ext>
              </a:extLst>
            </p:spPr>
          </p:cxnSp>
          <p:cxnSp>
            <p:nvCxnSpPr>
              <p:cNvPr id="2139" name="Straight Connector 988"/>
              <p:cNvCxnSpPr>
                <a:cxnSpLocks noChangeShapeType="1"/>
              </p:cNvCxnSpPr>
              <p:nvPr/>
            </p:nvCxnSpPr>
            <p:spPr bwMode="auto">
              <a:xfrm>
                <a:off x="3411965" y="2988226"/>
                <a:ext cx="145926" cy="0"/>
              </a:xfrm>
              <a:prstGeom prst="line">
                <a:avLst/>
              </a:prstGeom>
              <a:noFill/>
              <a:ln w="12700" cmpd="sng">
                <a:solidFill>
                  <a:srgbClr val="39B2A3"/>
                </a:solidFill>
                <a:round/>
                <a:headEnd/>
                <a:tailEnd/>
              </a:ln>
              <a:extLst>
                <a:ext uri="{909E8E84-426E-40dd-AFC4-6F175D3DCCD1}">
                  <a14:hiddenFill xmlns="" xmlns:a14="http://schemas.microsoft.com/office/drawing/2010/main">
                    <a:noFill/>
                  </a14:hiddenFill>
                </a:ext>
              </a:extLst>
            </p:spPr>
          </p:cxnSp>
          <p:cxnSp>
            <p:nvCxnSpPr>
              <p:cNvPr id="2140" name="Straight Connector 991"/>
              <p:cNvCxnSpPr>
                <a:cxnSpLocks noChangeShapeType="1"/>
              </p:cNvCxnSpPr>
              <p:nvPr/>
            </p:nvCxnSpPr>
            <p:spPr bwMode="auto">
              <a:xfrm>
                <a:off x="3023025" y="3033561"/>
                <a:ext cx="104151" cy="750"/>
              </a:xfrm>
              <a:prstGeom prst="line">
                <a:avLst/>
              </a:prstGeom>
              <a:noFill/>
              <a:ln w="12700" cmpd="sng">
                <a:solidFill>
                  <a:srgbClr val="615364"/>
                </a:solidFill>
                <a:round/>
                <a:headEnd/>
                <a:tailEnd/>
              </a:ln>
              <a:extLst>
                <a:ext uri="{909E8E84-426E-40dd-AFC4-6F175D3DCCD1}">
                  <a14:hiddenFill xmlns="" xmlns:a14="http://schemas.microsoft.com/office/drawing/2010/main">
                    <a:noFill/>
                  </a14:hiddenFill>
                </a:ext>
              </a:extLst>
            </p:spPr>
          </p:cxnSp>
          <p:cxnSp>
            <p:nvCxnSpPr>
              <p:cNvPr id="2141" name="Straight Connector 992"/>
              <p:cNvCxnSpPr>
                <a:cxnSpLocks noChangeShapeType="1"/>
              </p:cNvCxnSpPr>
              <p:nvPr/>
            </p:nvCxnSpPr>
            <p:spPr bwMode="auto">
              <a:xfrm>
                <a:off x="3198087" y="3033561"/>
                <a:ext cx="104151" cy="750"/>
              </a:xfrm>
              <a:prstGeom prst="line">
                <a:avLst/>
              </a:prstGeom>
              <a:noFill/>
              <a:ln w="12700" cmpd="sng">
                <a:solidFill>
                  <a:srgbClr val="008000"/>
                </a:solidFill>
                <a:round/>
                <a:headEnd/>
                <a:tailEnd/>
              </a:ln>
              <a:extLst>
                <a:ext uri="{909E8E84-426E-40dd-AFC4-6F175D3DCCD1}">
                  <a14:hiddenFill xmlns="" xmlns:a14="http://schemas.microsoft.com/office/drawing/2010/main">
                    <a:noFill/>
                  </a14:hiddenFill>
                </a:ext>
              </a:extLst>
            </p:spPr>
          </p:cxnSp>
          <p:cxnSp>
            <p:nvCxnSpPr>
              <p:cNvPr id="2142" name="Straight Connector 993"/>
              <p:cNvCxnSpPr>
                <a:cxnSpLocks noChangeShapeType="1"/>
              </p:cNvCxnSpPr>
              <p:nvPr/>
            </p:nvCxnSpPr>
            <p:spPr bwMode="auto">
              <a:xfrm>
                <a:off x="3329198" y="3033561"/>
                <a:ext cx="104151" cy="750"/>
              </a:xfrm>
              <a:prstGeom prst="line">
                <a:avLst/>
              </a:prstGeom>
              <a:noFill/>
              <a:ln w="12700" cmpd="sng">
                <a:solidFill>
                  <a:srgbClr val="3366FF"/>
                </a:solidFill>
                <a:round/>
                <a:headEnd/>
                <a:tailEnd/>
              </a:ln>
              <a:extLst>
                <a:ext uri="{909E8E84-426E-40dd-AFC4-6F175D3DCCD1}">
                  <a14:hiddenFill xmlns="" xmlns:a14="http://schemas.microsoft.com/office/drawing/2010/main">
                    <a:noFill/>
                  </a14:hiddenFill>
                </a:ext>
              </a:extLst>
            </p:spPr>
          </p:cxnSp>
          <p:cxnSp>
            <p:nvCxnSpPr>
              <p:cNvPr id="2143" name="Straight Connector 994"/>
              <p:cNvCxnSpPr>
                <a:cxnSpLocks noChangeShapeType="1"/>
              </p:cNvCxnSpPr>
              <p:nvPr/>
            </p:nvCxnSpPr>
            <p:spPr bwMode="auto">
              <a:xfrm>
                <a:off x="3453740" y="3033561"/>
                <a:ext cx="104151" cy="750"/>
              </a:xfrm>
              <a:prstGeom prst="line">
                <a:avLst/>
              </a:prstGeom>
              <a:noFill/>
              <a:ln w="12700" cmpd="sng">
                <a:solidFill>
                  <a:srgbClr val="FFFF00"/>
                </a:solidFill>
                <a:round/>
                <a:headEnd/>
                <a:tailEnd/>
              </a:ln>
              <a:extLst>
                <a:ext uri="{909E8E84-426E-40dd-AFC4-6F175D3DCCD1}">
                  <a14:hiddenFill xmlns="" xmlns:a14="http://schemas.microsoft.com/office/drawing/2010/main">
                    <a:noFill/>
                  </a14:hiddenFill>
                </a:ext>
              </a:extLst>
            </p:spPr>
          </p:cxnSp>
          <p:cxnSp>
            <p:nvCxnSpPr>
              <p:cNvPr id="2144" name="Straight Connector 995"/>
              <p:cNvCxnSpPr>
                <a:cxnSpLocks noChangeShapeType="1"/>
              </p:cNvCxnSpPr>
              <p:nvPr/>
            </p:nvCxnSpPr>
            <p:spPr bwMode="auto">
              <a:xfrm flipV="1">
                <a:off x="3093164" y="3079647"/>
                <a:ext cx="55987" cy="575"/>
              </a:xfrm>
              <a:prstGeom prst="line">
                <a:avLst/>
              </a:prstGeom>
              <a:noFill/>
              <a:ln w="12700" cmpd="sng">
                <a:solidFill>
                  <a:srgbClr val="39B2A3"/>
                </a:solidFill>
                <a:round/>
                <a:headEnd/>
                <a:tailEnd/>
              </a:ln>
              <a:extLst>
                <a:ext uri="{909E8E84-426E-40dd-AFC4-6F175D3DCCD1}">
                  <a14:hiddenFill xmlns="" xmlns:a14="http://schemas.microsoft.com/office/drawing/2010/main">
                    <a:noFill/>
                  </a14:hiddenFill>
                </a:ext>
              </a:extLst>
            </p:spPr>
          </p:cxnSp>
          <p:cxnSp>
            <p:nvCxnSpPr>
              <p:cNvPr id="2145" name="Straight Connector 996"/>
              <p:cNvCxnSpPr>
                <a:cxnSpLocks noChangeShapeType="1"/>
              </p:cNvCxnSpPr>
              <p:nvPr/>
            </p:nvCxnSpPr>
            <p:spPr bwMode="auto">
              <a:xfrm>
                <a:off x="3167322" y="3078897"/>
                <a:ext cx="161876" cy="1325"/>
              </a:xfrm>
              <a:prstGeom prst="line">
                <a:avLst/>
              </a:prstGeom>
              <a:noFill/>
              <a:ln w="12700" cmpd="sng">
                <a:solidFill>
                  <a:srgbClr val="F79646">
                    <a:lumMod val="75000"/>
                  </a:srgbClr>
                </a:solidFill>
                <a:round/>
                <a:headEnd/>
                <a:tailEnd/>
              </a:ln>
              <a:extLst>
                <a:ext uri="{909E8E84-426E-40dd-AFC4-6F175D3DCCD1}">
                  <a14:hiddenFill xmlns="" xmlns:a14="http://schemas.microsoft.com/office/drawing/2010/main">
                    <a:noFill/>
                  </a14:hiddenFill>
                </a:ext>
              </a:extLst>
            </p:spPr>
          </p:cxnSp>
          <p:cxnSp>
            <p:nvCxnSpPr>
              <p:cNvPr id="2146" name="Straight Connector 997"/>
              <p:cNvCxnSpPr>
                <a:cxnSpLocks noChangeShapeType="1"/>
              </p:cNvCxnSpPr>
              <p:nvPr/>
            </p:nvCxnSpPr>
            <p:spPr bwMode="auto">
              <a:xfrm>
                <a:off x="3045000" y="3124232"/>
                <a:ext cx="104151" cy="750"/>
              </a:xfrm>
              <a:prstGeom prst="line">
                <a:avLst/>
              </a:prstGeom>
              <a:noFill/>
              <a:ln w="12700" cmpd="sng">
                <a:solidFill>
                  <a:srgbClr val="615364"/>
                </a:solidFill>
                <a:round/>
                <a:headEnd/>
                <a:tailEnd/>
              </a:ln>
              <a:extLst>
                <a:ext uri="{909E8E84-426E-40dd-AFC4-6F175D3DCCD1}">
                  <a14:hiddenFill xmlns="" xmlns:a14="http://schemas.microsoft.com/office/drawing/2010/main">
                    <a:noFill/>
                  </a14:hiddenFill>
                </a:ext>
              </a:extLst>
            </p:spPr>
          </p:cxnSp>
        </p:grpSp>
        <p:grpSp>
          <p:nvGrpSpPr>
            <p:cNvPr id="2147" name="Group 2146"/>
            <p:cNvGrpSpPr/>
            <p:nvPr/>
          </p:nvGrpSpPr>
          <p:grpSpPr>
            <a:xfrm>
              <a:off x="1828370" y="3828250"/>
              <a:ext cx="780821" cy="293316"/>
              <a:chOff x="1267588" y="3035372"/>
              <a:chExt cx="1669249" cy="417424"/>
            </a:xfrm>
          </p:grpSpPr>
          <p:cxnSp>
            <p:nvCxnSpPr>
              <p:cNvPr id="2148" name="Straight Connector 176"/>
              <p:cNvCxnSpPr>
                <a:cxnSpLocks noChangeShapeType="1"/>
              </p:cNvCxnSpPr>
              <p:nvPr/>
            </p:nvCxnSpPr>
            <p:spPr bwMode="auto">
              <a:xfrm>
                <a:off x="1654256" y="3035372"/>
                <a:ext cx="1057774"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49" name="Straight Connector 177"/>
              <p:cNvCxnSpPr>
                <a:cxnSpLocks noChangeShapeType="1"/>
              </p:cNvCxnSpPr>
              <p:nvPr/>
            </p:nvCxnSpPr>
            <p:spPr bwMode="auto">
              <a:xfrm>
                <a:off x="1722062" y="3106176"/>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0" name="Straight Connector 178"/>
              <p:cNvCxnSpPr>
                <a:cxnSpLocks noChangeShapeType="1"/>
              </p:cNvCxnSpPr>
              <p:nvPr/>
            </p:nvCxnSpPr>
            <p:spPr bwMode="auto">
              <a:xfrm>
                <a:off x="1764930" y="3285374"/>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1" name="Straight Connector 180"/>
              <p:cNvCxnSpPr>
                <a:cxnSpLocks noChangeShapeType="1"/>
              </p:cNvCxnSpPr>
              <p:nvPr/>
            </p:nvCxnSpPr>
            <p:spPr bwMode="auto">
              <a:xfrm>
                <a:off x="2128898" y="3106176"/>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2" name="Straight Connector 185"/>
              <p:cNvCxnSpPr>
                <a:cxnSpLocks noChangeShapeType="1"/>
              </p:cNvCxnSpPr>
              <p:nvPr/>
            </p:nvCxnSpPr>
            <p:spPr bwMode="auto">
              <a:xfrm>
                <a:off x="2413683" y="3143838"/>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3" name="Straight Connector 189"/>
              <p:cNvCxnSpPr>
                <a:cxnSpLocks noChangeShapeType="1"/>
              </p:cNvCxnSpPr>
              <p:nvPr/>
            </p:nvCxnSpPr>
            <p:spPr bwMode="auto">
              <a:xfrm>
                <a:off x="1871235" y="3220222"/>
                <a:ext cx="596693"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4" name="Straight Connector 190"/>
              <p:cNvCxnSpPr>
                <a:cxnSpLocks noChangeShapeType="1"/>
              </p:cNvCxnSpPr>
              <p:nvPr/>
            </p:nvCxnSpPr>
            <p:spPr bwMode="auto">
              <a:xfrm>
                <a:off x="1740623" y="3449782"/>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5" name="Straight Connector 191"/>
              <p:cNvCxnSpPr>
                <a:cxnSpLocks noChangeShapeType="1"/>
              </p:cNvCxnSpPr>
              <p:nvPr/>
            </p:nvCxnSpPr>
            <p:spPr bwMode="auto">
              <a:xfrm>
                <a:off x="2088214" y="3327181"/>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6" name="Straight Connector 176"/>
              <p:cNvCxnSpPr>
                <a:cxnSpLocks noChangeShapeType="1"/>
              </p:cNvCxnSpPr>
              <p:nvPr/>
            </p:nvCxnSpPr>
            <p:spPr bwMode="auto">
              <a:xfrm>
                <a:off x="1267588" y="3382125"/>
                <a:ext cx="1570380" cy="0"/>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7" name="Straight Connector 177"/>
              <p:cNvCxnSpPr>
                <a:cxnSpLocks noChangeShapeType="1"/>
              </p:cNvCxnSpPr>
              <p:nvPr/>
            </p:nvCxnSpPr>
            <p:spPr bwMode="auto">
              <a:xfrm>
                <a:off x="1294343" y="3104669"/>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8" name="Straight Connector 178"/>
              <p:cNvCxnSpPr>
                <a:cxnSpLocks noChangeShapeType="1"/>
              </p:cNvCxnSpPr>
              <p:nvPr/>
            </p:nvCxnSpPr>
            <p:spPr bwMode="auto">
              <a:xfrm>
                <a:off x="1443634" y="3189079"/>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59" name="Straight Connector 180"/>
              <p:cNvCxnSpPr>
                <a:cxnSpLocks noChangeShapeType="1"/>
              </p:cNvCxnSpPr>
              <p:nvPr/>
            </p:nvCxnSpPr>
            <p:spPr bwMode="auto">
              <a:xfrm>
                <a:off x="1741100" y="3143838"/>
                <a:ext cx="471341" cy="0"/>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60" name="Straight Connector 185"/>
              <p:cNvCxnSpPr>
                <a:cxnSpLocks noChangeShapeType="1"/>
              </p:cNvCxnSpPr>
              <p:nvPr/>
            </p:nvCxnSpPr>
            <p:spPr bwMode="auto">
              <a:xfrm>
                <a:off x="2344500" y="3286881"/>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61" name="Straight Connector 189"/>
              <p:cNvCxnSpPr>
                <a:cxnSpLocks noChangeShapeType="1"/>
              </p:cNvCxnSpPr>
              <p:nvPr/>
            </p:nvCxnSpPr>
            <p:spPr bwMode="auto">
              <a:xfrm>
                <a:off x="2144898" y="3451289"/>
                <a:ext cx="79193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62" name="Straight Connector 190"/>
              <p:cNvCxnSpPr>
                <a:cxnSpLocks noChangeShapeType="1"/>
              </p:cNvCxnSpPr>
              <p:nvPr/>
            </p:nvCxnSpPr>
            <p:spPr bwMode="auto">
              <a:xfrm>
                <a:off x="1366069" y="3233981"/>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163" name="Straight Connector 191"/>
              <p:cNvCxnSpPr>
                <a:cxnSpLocks noChangeShapeType="1"/>
              </p:cNvCxnSpPr>
              <p:nvPr/>
            </p:nvCxnSpPr>
            <p:spPr bwMode="auto">
              <a:xfrm>
                <a:off x="2533721" y="3218715"/>
                <a:ext cx="325469" cy="1507"/>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grpSp>
        <p:grpSp>
          <p:nvGrpSpPr>
            <p:cNvPr id="2164" name="Group 2163"/>
            <p:cNvGrpSpPr/>
            <p:nvPr/>
          </p:nvGrpSpPr>
          <p:grpSpPr>
            <a:xfrm>
              <a:off x="2523901" y="2910100"/>
              <a:ext cx="472540" cy="182092"/>
              <a:chOff x="3264445" y="690958"/>
              <a:chExt cx="472540" cy="182092"/>
            </a:xfrm>
          </p:grpSpPr>
          <p:cxnSp>
            <p:nvCxnSpPr>
              <p:cNvPr id="2165" name="Straight Connector 981"/>
              <p:cNvCxnSpPr>
                <a:cxnSpLocks noChangeShapeType="1"/>
              </p:cNvCxnSpPr>
              <p:nvPr/>
            </p:nvCxnSpPr>
            <p:spPr bwMode="auto">
              <a:xfrm>
                <a:off x="3299605" y="690958"/>
                <a:ext cx="65615"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66" name="Straight Connector 982"/>
              <p:cNvCxnSpPr>
                <a:cxnSpLocks noChangeShapeType="1"/>
              </p:cNvCxnSpPr>
              <p:nvPr/>
            </p:nvCxnSpPr>
            <p:spPr bwMode="auto">
              <a:xfrm>
                <a:off x="3534048" y="690958"/>
                <a:ext cx="65615"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67" name="Straight Connector 983"/>
              <p:cNvCxnSpPr>
                <a:cxnSpLocks noChangeShapeType="1"/>
              </p:cNvCxnSpPr>
              <p:nvPr/>
            </p:nvCxnSpPr>
            <p:spPr bwMode="auto">
              <a:xfrm>
                <a:off x="3666570" y="690958"/>
                <a:ext cx="65615"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68" name="Straight Connector 984"/>
              <p:cNvCxnSpPr>
                <a:cxnSpLocks noChangeShapeType="1"/>
              </p:cNvCxnSpPr>
              <p:nvPr/>
            </p:nvCxnSpPr>
            <p:spPr bwMode="auto">
              <a:xfrm>
                <a:off x="3264445" y="736294"/>
                <a:ext cx="65615"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69" name="Straight Connector 988"/>
              <p:cNvCxnSpPr>
                <a:cxnSpLocks noChangeShapeType="1"/>
              </p:cNvCxnSpPr>
              <p:nvPr/>
            </p:nvCxnSpPr>
            <p:spPr bwMode="auto">
              <a:xfrm>
                <a:off x="3457475" y="736294"/>
                <a:ext cx="91934" cy="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70" name="Straight Connector 991"/>
              <p:cNvCxnSpPr>
                <a:cxnSpLocks noChangeShapeType="1"/>
              </p:cNvCxnSpPr>
              <p:nvPr/>
            </p:nvCxnSpPr>
            <p:spPr bwMode="auto">
              <a:xfrm>
                <a:off x="3313330" y="781629"/>
                <a:ext cx="65615"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71" name="Straight Connector 993"/>
              <p:cNvCxnSpPr>
                <a:cxnSpLocks noChangeShapeType="1"/>
              </p:cNvCxnSpPr>
              <p:nvPr/>
            </p:nvCxnSpPr>
            <p:spPr bwMode="auto">
              <a:xfrm>
                <a:off x="3532803" y="781629"/>
                <a:ext cx="65615"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72" name="Straight Connector 994"/>
              <p:cNvCxnSpPr>
                <a:cxnSpLocks noChangeShapeType="1"/>
              </p:cNvCxnSpPr>
              <p:nvPr/>
            </p:nvCxnSpPr>
            <p:spPr bwMode="auto">
              <a:xfrm>
                <a:off x="3708349" y="781629"/>
                <a:ext cx="28636"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73" name="Straight Connector 996"/>
              <p:cNvCxnSpPr>
                <a:cxnSpLocks noChangeShapeType="1"/>
              </p:cNvCxnSpPr>
              <p:nvPr/>
            </p:nvCxnSpPr>
            <p:spPr bwMode="auto">
              <a:xfrm>
                <a:off x="3442332" y="826965"/>
                <a:ext cx="101982" cy="1325"/>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cxnSp>
            <p:nvCxnSpPr>
              <p:cNvPr id="2174" name="Straight Connector 997"/>
              <p:cNvCxnSpPr>
                <a:cxnSpLocks noChangeShapeType="1"/>
              </p:cNvCxnSpPr>
              <p:nvPr/>
            </p:nvCxnSpPr>
            <p:spPr bwMode="auto">
              <a:xfrm>
                <a:off x="3299605" y="872300"/>
                <a:ext cx="65615" cy="750"/>
              </a:xfrm>
              <a:prstGeom prst="line">
                <a:avLst/>
              </a:prstGeom>
              <a:noFill/>
              <a:ln w="12700" cap="rnd" cmpd="sng">
                <a:solidFill>
                  <a:srgbClr val="78C779"/>
                </a:solidFill>
                <a:round/>
                <a:headEnd type="oval" w="sm" len="sm"/>
                <a:tailEnd type="oval" w="sm" len="sm"/>
              </a:ln>
              <a:extLst>
                <a:ext uri="{909E8E84-426E-40dd-AFC4-6F175D3DCCD1}">
                  <a14:hiddenFill xmlns="" xmlns:a14="http://schemas.microsoft.com/office/drawing/2010/main">
                    <a:noFill/>
                  </a14:hiddenFill>
                </a:ext>
              </a:extLst>
            </p:spPr>
          </p:cxnSp>
        </p:grpSp>
        <p:cxnSp>
          <p:nvCxnSpPr>
            <p:cNvPr id="2175" name="Straight Connector 2174"/>
            <p:cNvCxnSpPr/>
            <p:nvPr/>
          </p:nvCxnSpPr>
          <p:spPr>
            <a:xfrm>
              <a:off x="1512892" y="5050575"/>
              <a:ext cx="148546" cy="127538"/>
            </a:xfrm>
            <a:prstGeom prst="line">
              <a:avLst/>
            </a:prstGeom>
            <a:noFill/>
            <a:ln w="57150" cap="rnd" cmpd="sng" algn="ctr">
              <a:solidFill>
                <a:srgbClr val="817584"/>
              </a:solidFill>
              <a:prstDash val="solid"/>
            </a:ln>
            <a:effectLst/>
          </p:spPr>
        </p:cxnSp>
        <p:sp>
          <p:nvSpPr>
            <p:cNvPr id="2176" name="Oval 2175"/>
            <p:cNvSpPr>
              <a:spLocks noChangeAspect="1"/>
            </p:cNvSpPr>
            <p:nvPr/>
          </p:nvSpPr>
          <p:spPr>
            <a:xfrm>
              <a:off x="1605682" y="5127163"/>
              <a:ext cx="115200" cy="114459"/>
            </a:xfrm>
            <a:prstGeom prst="ellipse">
              <a:avLst/>
            </a:prstGeom>
            <a:solidFill>
              <a:srgbClr val="817584"/>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2177" name="TextBox 2176"/>
            <p:cNvSpPr txBox="1"/>
            <p:nvPr/>
          </p:nvSpPr>
          <p:spPr>
            <a:xfrm>
              <a:off x="1599878" y="5215002"/>
              <a:ext cx="1294288" cy="192360"/>
            </a:xfrm>
            <a:prstGeom prst="rect">
              <a:avLst/>
            </a:prstGeom>
            <a:noFill/>
          </p:spPr>
          <p:txBody>
            <a:bodyPr wrap="square" rtlCol="0">
              <a:spAutoFit/>
            </a:bodyPr>
            <a:lstStyle/>
            <a:p>
              <a:r>
                <a:rPr lang="en-US" sz="525" dirty="0">
                  <a:solidFill>
                    <a:schemeClr val="bg1"/>
                  </a:solidFill>
                  <a:latin typeface="Helvetica"/>
                  <a:cs typeface="Helvetica"/>
                </a:rPr>
                <a:t>detected </a:t>
              </a:r>
              <a:r>
                <a:rPr lang="en-US" sz="525" dirty="0" err="1">
                  <a:solidFill>
                    <a:schemeClr val="bg1"/>
                  </a:solidFill>
                  <a:latin typeface="Helvetica"/>
                  <a:cs typeface="Helvetica"/>
                </a:rPr>
                <a:t>mOTU</a:t>
              </a:r>
              <a:r>
                <a:rPr lang="en-US" sz="525" dirty="0">
                  <a:solidFill>
                    <a:schemeClr val="bg1"/>
                  </a:solidFill>
                  <a:latin typeface="Helvetica"/>
                  <a:cs typeface="Helvetica"/>
                </a:rPr>
                <a:t> marker genes</a:t>
              </a:r>
            </a:p>
          </p:txBody>
        </p:sp>
        <p:sp>
          <p:nvSpPr>
            <p:cNvPr id="2178" name="TextBox 2177"/>
            <p:cNvSpPr txBox="1"/>
            <p:nvPr/>
          </p:nvSpPr>
          <p:spPr>
            <a:xfrm>
              <a:off x="726883" y="3305587"/>
              <a:ext cx="818757" cy="192360"/>
            </a:xfrm>
            <a:prstGeom prst="rect">
              <a:avLst/>
            </a:prstGeom>
            <a:noFill/>
          </p:spPr>
          <p:txBody>
            <a:bodyPr wrap="square" rtlCol="0">
              <a:spAutoFit/>
            </a:bodyPr>
            <a:lstStyle/>
            <a:p>
              <a:r>
                <a:rPr lang="en-US" sz="525" dirty="0">
                  <a:solidFill>
                    <a:schemeClr val="bg1"/>
                  </a:solidFill>
                  <a:latin typeface="Helvetica"/>
                  <a:cs typeface="Helvetica"/>
                </a:rPr>
                <a:t>taxonomic profile</a:t>
              </a:r>
            </a:p>
          </p:txBody>
        </p:sp>
        <p:graphicFrame>
          <p:nvGraphicFramePr>
            <p:cNvPr id="2179" name="Chart 2178"/>
            <p:cNvGraphicFramePr/>
            <p:nvPr/>
          </p:nvGraphicFramePr>
          <p:xfrm>
            <a:off x="831763" y="2878927"/>
            <a:ext cx="552744" cy="62996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180" name="Chart 2179"/>
            <p:cNvGraphicFramePr/>
            <p:nvPr/>
          </p:nvGraphicFramePr>
          <p:xfrm>
            <a:off x="843007" y="4253068"/>
            <a:ext cx="552744" cy="629963"/>
          </p:xfrm>
          <a:graphic>
            <a:graphicData uri="http://schemas.openxmlformats.org/drawingml/2006/chart">
              <c:chart xmlns:c="http://schemas.openxmlformats.org/drawingml/2006/chart" xmlns:r="http://schemas.openxmlformats.org/officeDocument/2006/relationships" r:id="rId9"/>
            </a:graphicData>
          </a:graphic>
        </p:graphicFrame>
        <p:sp>
          <p:nvSpPr>
            <p:cNvPr id="2181" name="TextBox 2180"/>
            <p:cNvSpPr txBox="1"/>
            <p:nvPr/>
          </p:nvSpPr>
          <p:spPr>
            <a:xfrm>
              <a:off x="734051" y="4678063"/>
              <a:ext cx="818757" cy="192360"/>
            </a:xfrm>
            <a:prstGeom prst="rect">
              <a:avLst/>
            </a:prstGeom>
            <a:noFill/>
          </p:spPr>
          <p:txBody>
            <a:bodyPr wrap="square" rtlCol="0">
              <a:spAutoFit/>
            </a:bodyPr>
            <a:lstStyle/>
            <a:p>
              <a:r>
                <a:rPr lang="en-US" sz="525" dirty="0">
                  <a:solidFill>
                    <a:schemeClr val="bg1"/>
                  </a:solidFill>
                  <a:latin typeface="Helvetica"/>
                  <a:cs typeface="Helvetica"/>
                </a:rPr>
                <a:t>taxonomic profile</a:t>
              </a:r>
            </a:p>
          </p:txBody>
        </p:sp>
        <p:grpSp>
          <p:nvGrpSpPr>
            <p:cNvPr id="2182" name="Group 2181"/>
            <p:cNvGrpSpPr/>
            <p:nvPr/>
          </p:nvGrpSpPr>
          <p:grpSpPr>
            <a:xfrm>
              <a:off x="5246926" y="3859257"/>
              <a:ext cx="823990" cy="616748"/>
              <a:chOff x="4602353" y="2282591"/>
              <a:chExt cx="823990" cy="616748"/>
            </a:xfrm>
          </p:grpSpPr>
          <p:sp>
            <p:nvSpPr>
              <p:cNvPr id="2183" name="TextBox 2182"/>
              <p:cNvSpPr txBox="1"/>
              <p:nvPr/>
            </p:nvSpPr>
            <p:spPr>
              <a:xfrm>
                <a:off x="4602353" y="2282591"/>
                <a:ext cx="823990" cy="282129"/>
              </a:xfrm>
              <a:prstGeom prst="rect">
                <a:avLst/>
              </a:prstGeom>
              <a:noFill/>
            </p:spPr>
            <p:txBody>
              <a:bodyPr wrap="square" rtlCol="0">
                <a:spAutoFit/>
              </a:bodyPr>
              <a:lstStyle/>
              <a:p>
                <a:pPr algn="ctr"/>
                <a:r>
                  <a:rPr lang="en-US" sz="525" dirty="0">
                    <a:solidFill>
                      <a:schemeClr val="bg1"/>
                    </a:solidFill>
                    <a:latin typeface="Helvetica"/>
                    <a:cs typeface="Helvetica"/>
                  </a:rPr>
                  <a:t>genome reconstructions</a:t>
                </a:r>
              </a:p>
            </p:txBody>
          </p:sp>
          <p:pic>
            <p:nvPicPr>
              <p:cNvPr id="2184" name="Picture 218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11139" y="2496065"/>
                <a:ext cx="394553" cy="403274"/>
              </a:xfrm>
              <a:prstGeom prst="rect">
                <a:avLst/>
              </a:prstGeom>
            </p:spPr>
          </p:pic>
        </p:grpSp>
        <p:cxnSp>
          <p:nvCxnSpPr>
            <p:cNvPr id="2185" name="Straight Connector 2184"/>
            <p:cNvCxnSpPr/>
            <p:nvPr/>
          </p:nvCxnSpPr>
          <p:spPr>
            <a:xfrm>
              <a:off x="3305117" y="2673115"/>
              <a:ext cx="148546" cy="127538"/>
            </a:xfrm>
            <a:prstGeom prst="line">
              <a:avLst/>
            </a:prstGeom>
            <a:noFill/>
            <a:ln w="57150" cap="rnd" cmpd="sng" algn="ctr">
              <a:solidFill>
                <a:srgbClr val="7BAE7F"/>
              </a:solidFill>
              <a:prstDash val="solid"/>
            </a:ln>
            <a:effectLst/>
          </p:spPr>
        </p:cxnSp>
        <p:cxnSp>
          <p:nvCxnSpPr>
            <p:cNvPr id="2186" name="Straight Connector 2185"/>
            <p:cNvCxnSpPr/>
            <p:nvPr/>
          </p:nvCxnSpPr>
          <p:spPr>
            <a:xfrm flipV="1">
              <a:off x="3317318" y="2519429"/>
              <a:ext cx="148546" cy="127538"/>
            </a:xfrm>
            <a:prstGeom prst="line">
              <a:avLst/>
            </a:prstGeom>
            <a:noFill/>
            <a:ln w="57150" cap="rnd" cmpd="sng" algn="ctr">
              <a:solidFill>
                <a:srgbClr val="ADD273"/>
              </a:solidFill>
              <a:prstDash val="solid"/>
            </a:ln>
            <a:effectLst/>
          </p:spPr>
        </p:cxnSp>
        <p:sp>
          <p:nvSpPr>
            <p:cNvPr id="2187" name="Oval 2186"/>
            <p:cNvSpPr>
              <a:spLocks noChangeAspect="1"/>
            </p:cNvSpPr>
            <p:nvPr/>
          </p:nvSpPr>
          <p:spPr>
            <a:xfrm>
              <a:off x="3240911" y="2584001"/>
              <a:ext cx="115200" cy="114459"/>
            </a:xfrm>
            <a:prstGeom prst="ellipse">
              <a:avLst/>
            </a:prstGeom>
            <a:gradFill flip="none" rotWithShape="1">
              <a:gsLst>
                <a:gs pos="13000">
                  <a:srgbClr val="816F8E"/>
                </a:gs>
                <a:gs pos="59000">
                  <a:srgbClr val="78C779"/>
                </a:gs>
                <a:gs pos="35000">
                  <a:srgbClr val="FFE367"/>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2188" name="Oval 2187"/>
            <p:cNvSpPr>
              <a:spLocks noChangeAspect="1"/>
            </p:cNvSpPr>
            <p:nvPr/>
          </p:nvSpPr>
          <p:spPr>
            <a:xfrm>
              <a:off x="3399708" y="2743129"/>
              <a:ext cx="115200" cy="114459"/>
            </a:xfrm>
            <a:prstGeom prst="ellipse">
              <a:avLst/>
            </a:prstGeom>
            <a:solidFill>
              <a:srgbClr val="7BAE7F"/>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2189" name="TextBox 2188"/>
            <p:cNvSpPr txBox="1"/>
            <p:nvPr/>
          </p:nvSpPr>
          <p:spPr>
            <a:xfrm>
              <a:off x="3345251" y="2802719"/>
              <a:ext cx="818757" cy="192360"/>
            </a:xfrm>
            <a:prstGeom prst="rect">
              <a:avLst/>
            </a:prstGeom>
            <a:noFill/>
          </p:spPr>
          <p:txBody>
            <a:bodyPr wrap="square" rtlCol="0">
              <a:spAutoFit/>
            </a:bodyPr>
            <a:lstStyle/>
            <a:p>
              <a:r>
                <a:rPr lang="en-US" sz="525" dirty="0">
                  <a:solidFill>
                    <a:schemeClr val="bg1"/>
                  </a:solidFill>
                  <a:latin typeface="Helvetica"/>
                  <a:cs typeface="Helvetica"/>
                </a:rPr>
                <a:t>microbial proteins</a:t>
              </a:r>
            </a:p>
          </p:txBody>
        </p:sp>
        <p:sp>
          <p:nvSpPr>
            <p:cNvPr id="2190" name="Oval 2189"/>
            <p:cNvSpPr>
              <a:spLocks noChangeAspect="1"/>
            </p:cNvSpPr>
            <p:nvPr/>
          </p:nvSpPr>
          <p:spPr>
            <a:xfrm>
              <a:off x="3401809" y="2464782"/>
              <a:ext cx="115200" cy="114459"/>
            </a:xfrm>
            <a:prstGeom prst="ellipse">
              <a:avLst/>
            </a:prstGeom>
            <a:solidFill>
              <a:srgbClr val="ADD273"/>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nvGrpSpPr>
            <p:cNvPr id="2191" name="Group 2190"/>
            <p:cNvGrpSpPr/>
            <p:nvPr/>
          </p:nvGrpSpPr>
          <p:grpSpPr>
            <a:xfrm>
              <a:off x="3446377" y="1461090"/>
              <a:ext cx="822620" cy="472115"/>
              <a:chOff x="3476357" y="2200012"/>
              <a:chExt cx="822620" cy="472115"/>
            </a:xfrm>
          </p:grpSpPr>
          <p:grpSp>
            <p:nvGrpSpPr>
              <p:cNvPr id="2192" name="Group 2191"/>
              <p:cNvGrpSpPr/>
              <p:nvPr/>
            </p:nvGrpSpPr>
            <p:grpSpPr>
              <a:xfrm>
                <a:off x="3476357" y="2200012"/>
                <a:ext cx="584130" cy="436068"/>
                <a:chOff x="3768782" y="2191656"/>
                <a:chExt cx="584130" cy="436068"/>
              </a:xfrm>
            </p:grpSpPr>
            <p:graphicFrame>
              <p:nvGraphicFramePr>
                <p:cNvPr id="2194" name="Chart 2193"/>
                <p:cNvGraphicFramePr/>
                <p:nvPr/>
              </p:nvGraphicFramePr>
              <p:xfrm>
                <a:off x="3768782" y="2222674"/>
                <a:ext cx="533006" cy="330912"/>
              </p:xfrm>
              <a:graphic>
                <a:graphicData uri="http://schemas.openxmlformats.org/drawingml/2006/chart">
                  <c:chart xmlns:c="http://schemas.openxmlformats.org/drawingml/2006/chart" xmlns:r="http://schemas.openxmlformats.org/officeDocument/2006/relationships" r:id="rId11"/>
                </a:graphicData>
              </a:graphic>
            </p:graphicFrame>
            <p:sp>
              <p:nvSpPr>
                <p:cNvPr id="2195" name="Rectangle 2194"/>
                <p:cNvSpPr/>
                <p:nvPr/>
              </p:nvSpPr>
              <p:spPr>
                <a:xfrm>
                  <a:off x="3841070" y="2191656"/>
                  <a:ext cx="511842" cy="436068"/>
                </a:xfrm>
                <a:prstGeom prst="rect">
                  <a:avLst/>
                </a:prstGeom>
                <a:noFill/>
                <a:ln w="9525" cap="flat" cmpd="sng" algn="ctr">
                  <a:solidFill>
                    <a:srgbClr val="ADD273"/>
                  </a:solid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sp>
            <p:nvSpPr>
              <p:cNvPr id="2193" name="TextBox 2192"/>
              <p:cNvSpPr txBox="1"/>
              <p:nvPr/>
            </p:nvSpPr>
            <p:spPr>
              <a:xfrm>
                <a:off x="3480220" y="2479767"/>
                <a:ext cx="818757" cy="192360"/>
              </a:xfrm>
              <a:prstGeom prst="rect">
                <a:avLst/>
              </a:prstGeom>
              <a:noFill/>
            </p:spPr>
            <p:txBody>
              <a:bodyPr wrap="square" rtlCol="0">
                <a:spAutoFit/>
              </a:bodyPr>
              <a:lstStyle/>
              <a:p>
                <a:pPr defTabSz="685800" eaLnBrk="1" fontAlgn="auto" hangingPunct="1">
                  <a:spcBef>
                    <a:spcPts val="0"/>
                  </a:spcBef>
                  <a:spcAft>
                    <a:spcPts val="0"/>
                  </a:spcAft>
                  <a:defRPr/>
                </a:pPr>
                <a:r>
                  <a:rPr lang="en-US" sz="525" kern="0" dirty="0">
                    <a:solidFill>
                      <a:schemeClr val="bg1"/>
                    </a:solidFill>
                    <a:latin typeface="Helvetica"/>
                    <a:cs typeface="Helvetica"/>
                  </a:rPr>
                  <a:t>protein profile</a:t>
                </a:r>
              </a:p>
            </p:txBody>
          </p:sp>
        </p:grpSp>
        <p:cxnSp>
          <p:nvCxnSpPr>
            <p:cNvPr id="2196" name="Straight Connector 2195"/>
            <p:cNvCxnSpPr/>
            <p:nvPr/>
          </p:nvCxnSpPr>
          <p:spPr>
            <a:xfrm flipV="1">
              <a:off x="3464200" y="2018715"/>
              <a:ext cx="0" cy="462925"/>
            </a:xfrm>
            <a:prstGeom prst="line">
              <a:avLst/>
            </a:prstGeom>
            <a:noFill/>
            <a:ln w="57150" cap="rnd" cmpd="sng" algn="ctr">
              <a:solidFill>
                <a:srgbClr val="ADD273"/>
              </a:solidFill>
              <a:prstDash val="solid"/>
            </a:ln>
            <a:effectLst/>
          </p:spPr>
        </p:cxnSp>
        <p:sp>
          <p:nvSpPr>
            <p:cNvPr id="2197" name="Oval 2196"/>
            <p:cNvSpPr>
              <a:spLocks noChangeAspect="1"/>
            </p:cNvSpPr>
            <p:nvPr/>
          </p:nvSpPr>
          <p:spPr>
            <a:xfrm flipH="1" flipV="1">
              <a:off x="3406048" y="1907458"/>
              <a:ext cx="115200" cy="114459"/>
            </a:xfrm>
            <a:prstGeom prst="ellipse">
              <a:avLst/>
            </a:prstGeom>
            <a:solidFill>
              <a:srgbClr val="ADD273"/>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2198" name="Oval 2197"/>
            <p:cNvSpPr>
              <a:spLocks noChangeAspect="1"/>
            </p:cNvSpPr>
            <p:nvPr/>
          </p:nvSpPr>
          <p:spPr>
            <a:xfrm>
              <a:off x="1697088" y="4223011"/>
              <a:ext cx="115200" cy="114459"/>
            </a:xfrm>
            <a:prstGeom prst="ellipse">
              <a:avLst/>
            </a:prstGeom>
            <a:gradFill flip="none" rotWithShape="1">
              <a:gsLst>
                <a:gs pos="0">
                  <a:srgbClr val="AF4646"/>
                </a:gs>
                <a:gs pos="69000">
                  <a:srgbClr val="816F8E"/>
                </a:gs>
                <a:gs pos="39000">
                  <a:srgbClr val="5596D3"/>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2199" name="Straight Connector 2198"/>
            <p:cNvCxnSpPr/>
            <p:nvPr/>
          </p:nvCxnSpPr>
          <p:spPr>
            <a:xfrm>
              <a:off x="2890959" y="4442712"/>
              <a:ext cx="0" cy="431963"/>
            </a:xfrm>
            <a:prstGeom prst="line">
              <a:avLst/>
            </a:prstGeom>
            <a:noFill/>
            <a:ln w="57150" cap="rnd" cmpd="sng" algn="ctr">
              <a:solidFill>
                <a:srgbClr val="94616A"/>
              </a:solidFill>
              <a:prstDash val="solid"/>
            </a:ln>
            <a:effectLst/>
          </p:spPr>
        </p:cxnSp>
        <p:cxnSp>
          <p:nvCxnSpPr>
            <p:cNvPr id="2200" name="Straight Connector 2199"/>
            <p:cNvCxnSpPr/>
            <p:nvPr/>
          </p:nvCxnSpPr>
          <p:spPr>
            <a:xfrm>
              <a:off x="2888697" y="4892407"/>
              <a:ext cx="148546" cy="127538"/>
            </a:xfrm>
            <a:prstGeom prst="line">
              <a:avLst/>
            </a:prstGeom>
            <a:noFill/>
            <a:ln w="57150" cap="rnd" cmpd="sng" algn="ctr">
              <a:solidFill>
                <a:srgbClr val="94616A"/>
              </a:solidFill>
              <a:prstDash val="solid"/>
            </a:ln>
            <a:effectLst/>
          </p:spPr>
        </p:cxnSp>
        <p:cxnSp>
          <p:nvCxnSpPr>
            <p:cNvPr id="2201" name="Straight Connector 2200"/>
            <p:cNvCxnSpPr/>
            <p:nvPr/>
          </p:nvCxnSpPr>
          <p:spPr>
            <a:xfrm>
              <a:off x="2715946" y="4332260"/>
              <a:ext cx="3192" cy="409517"/>
            </a:xfrm>
            <a:prstGeom prst="line">
              <a:avLst/>
            </a:prstGeom>
            <a:noFill/>
            <a:ln w="57150" cap="rnd" cmpd="sng" algn="ctr">
              <a:solidFill>
                <a:srgbClr val="AF4646"/>
              </a:solidFill>
              <a:prstDash val="solid"/>
            </a:ln>
            <a:effectLst/>
          </p:spPr>
        </p:cxnSp>
        <p:cxnSp>
          <p:nvCxnSpPr>
            <p:cNvPr id="2202" name="Straight Connector 2201"/>
            <p:cNvCxnSpPr/>
            <p:nvPr/>
          </p:nvCxnSpPr>
          <p:spPr>
            <a:xfrm flipV="1">
              <a:off x="2564108" y="4741397"/>
              <a:ext cx="148546" cy="127538"/>
            </a:xfrm>
            <a:prstGeom prst="line">
              <a:avLst/>
            </a:prstGeom>
            <a:noFill/>
            <a:ln w="57150" cap="rnd" cmpd="sng" algn="ctr">
              <a:solidFill>
                <a:srgbClr val="AF4646"/>
              </a:solidFill>
              <a:prstDash val="solid"/>
            </a:ln>
            <a:effectLst/>
          </p:spPr>
        </p:cxnSp>
        <p:cxnSp>
          <p:nvCxnSpPr>
            <p:cNvPr id="2203" name="Straight Connector 2202"/>
            <p:cNvCxnSpPr/>
            <p:nvPr/>
          </p:nvCxnSpPr>
          <p:spPr>
            <a:xfrm>
              <a:off x="2709731" y="3677158"/>
              <a:ext cx="4809" cy="564083"/>
            </a:xfrm>
            <a:prstGeom prst="line">
              <a:avLst/>
            </a:prstGeom>
            <a:noFill/>
            <a:ln w="57150" cap="rnd" cmpd="sng" algn="ctr">
              <a:solidFill>
                <a:srgbClr val="5596D3"/>
              </a:solidFill>
              <a:prstDash val="solid"/>
            </a:ln>
            <a:effectLst/>
          </p:spPr>
        </p:cxnSp>
        <p:cxnSp>
          <p:nvCxnSpPr>
            <p:cNvPr id="2204" name="Straight Connector 2203"/>
            <p:cNvCxnSpPr/>
            <p:nvPr/>
          </p:nvCxnSpPr>
          <p:spPr>
            <a:xfrm>
              <a:off x="2562157" y="3549620"/>
              <a:ext cx="148546" cy="127538"/>
            </a:xfrm>
            <a:prstGeom prst="line">
              <a:avLst/>
            </a:prstGeom>
            <a:noFill/>
            <a:ln w="57150" cap="rnd" cmpd="sng" algn="ctr">
              <a:solidFill>
                <a:srgbClr val="5596D3"/>
              </a:solidFill>
              <a:prstDash val="solid"/>
            </a:ln>
            <a:effectLst/>
          </p:spPr>
        </p:cxnSp>
        <p:cxnSp>
          <p:nvCxnSpPr>
            <p:cNvPr id="2205" name="Straight Connector 2204"/>
            <p:cNvCxnSpPr/>
            <p:nvPr/>
          </p:nvCxnSpPr>
          <p:spPr>
            <a:xfrm flipV="1">
              <a:off x="2756683" y="4119448"/>
              <a:ext cx="148546" cy="127538"/>
            </a:xfrm>
            <a:prstGeom prst="line">
              <a:avLst/>
            </a:prstGeom>
            <a:noFill/>
            <a:ln w="57150" cap="rnd" cmpd="sng" algn="ctr">
              <a:solidFill>
                <a:srgbClr val="664B61"/>
              </a:solidFill>
              <a:prstDash val="solid"/>
            </a:ln>
            <a:effectLst/>
          </p:spPr>
        </p:cxnSp>
        <p:cxnSp>
          <p:nvCxnSpPr>
            <p:cNvPr id="2206" name="Straight Connector 2205"/>
            <p:cNvCxnSpPr/>
            <p:nvPr/>
          </p:nvCxnSpPr>
          <p:spPr>
            <a:xfrm flipV="1">
              <a:off x="2910238" y="3217502"/>
              <a:ext cx="148546" cy="127538"/>
            </a:xfrm>
            <a:prstGeom prst="line">
              <a:avLst/>
            </a:prstGeom>
            <a:noFill/>
            <a:ln w="57150" cap="rnd" cmpd="sng" algn="ctr">
              <a:solidFill>
                <a:srgbClr val="664B61"/>
              </a:solidFill>
              <a:prstDash val="solid"/>
            </a:ln>
            <a:effectLst/>
          </p:spPr>
        </p:cxnSp>
        <p:cxnSp>
          <p:nvCxnSpPr>
            <p:cNvPr id="2207" name="Straight Connector 2206"/>
            <p:cNvCxnSpPr/>
            <p:nvPr/>
          </p:nvCxnSpPr>
          <p:spPr>
            <a:xfrm flipV="1">
              <a:off x="2910876" y="3345040"/>
              <a:ext cx="0" cy="759815"/>
            </a:xfrm>
            <a:prstGeom prst="line">
              <a:avLst/>
            </a:prstGeom>
            <a:noFill/>
            <a:ln w="57150" cap="rnd" cmpd="sng" algn="ctr">
              <a:solidFill>
                <a:srgbClr val="664B61"/>
              </a:solidFill>
              <a:prstDash val="solid"/>
            </a:ln>
            <a:effectLst/>
          </p:spPr>
        </p:cxnSp>
        <p:sp>
          <p:nvSpPr>
            <p:cNvPr id="2208" name="Oval 2207"/>
            <p:cNvSpPr>
              <a:spLocks noChangeAspect="1"/>
            </p:cNvSpPr>
            <p:nvPr/>
          </p:nvSpPr>
          <p:spPr>
            <a:xfrm>
              <a:off x="2657348" y="4211931"/>
              <a:ext cx="115200" cy="114459"/>
            </a:xfrm>
            <a:prstGeom prst="ellipse">
              <a:avLst/>
            </a:prstGeom>
            <a:gradFill flip="none" rotWithShape="1">
              <a:gsLst>
                <a:gs pos="0">
                  <a:srgbClr val="AF4646"/>
                </a:gs>
                <a:gs pos="69000">
                  <a:srgbClr val="816F8E"/>
                </a:gs>
                <a:gs pos="39000">
                  <a:srgbClr val="5596D3"/>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2209" name="Straight Connector 2208"/>
            <p:cNvCxnSpPr/>
            <p:nvPr/>
          </p:nvCxnSpPr>
          <p:spPr>
            <a:xfrm flipV="1">
              <a:off x="3062638" y="3213460"/>
              <a:ext cx="257345" cy="1"/>
            </a:xfrm>
            <a:prstGeom prst="line">
              <a:avLst/>
            </a:prstGeom>
            <a:noFill/>
            <a:ln w="57150" cap="rnd" cmpd="sng" algn="ctr">
              <a:solidFill>
                <a:srgbClr val="664B61"/>
              </a:solidFill>
              <a:prstDash val="solid"/>
            </a:ln>
            <a:effectLst/>
          </p:spPr>
        </p:cxnSp>
        <p:sp>
          <p:nvSpPr>
            <p:cNvPr id="2210" name="Oval 2209"/>
            <p:cNvSpPr>
              <a:spLocks noChangeAspect="1"/>
            </p:cNvSpPr>
            <p:nvPr/>
          </p:nvSpPr>
          <p:spPr>
            <a:xfrm>
              <a:off x="3239638" y="3153528"/>
              <a:ext cx="115200" cy="114459"/>
            </a:xfrm>
            <a:prstGeom prst="ellipse">
              <a:avLst/>
            </a:prstGeom>
            <a:gradFill flip="none" rotWithShape="1">
              <a:gsLst>
                <a:gs pos="66000">
                  <a:srgbClr val="816F8E"/>
                </a:gs>
                <a:gs pos="7000">
                  <a:srgbClr val="664B61"/>
                </a:gs>
              </a:gsLst>
              <a:path path="circle">
                <a:fillToRect l="50000" t="50000" r="50000" b="50000"/>
              </a:path>
              <a:tileRect/>
            </a:gra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cxnSp>
          <p:nvCxnSpPr>
            <p:cNvPr id="2211" name="Straight Connector 2210"/>
            <p:cNvCxnSpPr>
              <a:stCxn id="2212" idx="6"/>
            </p:cNvCxnSpPr>
            <p:nvPr/>
          </p:nvCxnSpPr>
          <p:spPr>
            <a:xfrm>
              <a:off x="285124" y="1839212"/>
              <a:ext cx="2857276" cy="4995"/>
            </a:xfrm>
            <a:prstGeom prst="line">
              <a:avLst/>
            </a:prstGeom>
            <a:noFill/>
            <a:ln w="57150" cap="rnd" cmpd="sng" algn="ctr">
              <a:solidFill>
                <a:srgbClr val="FFE367"/>
              </a:solidFill>
              <a:prstDash val="solid"/>
            </a:ln>
            <a:effectLst/>
          </p:spPr>
        </p:cxnSp>
        <p:sp>
          <p:nvSpPr>
            <p:cNvPr id="2212" name="Oval 2211"/>
            <p:cNvSpPr>
              <a:spLocks noChangeAspect="1"/>
            </p:cNvSpPr>
            <p:nvPr/>
          </p:nvSpPr>
          <p:spPr>
            <a:xfrm>
              <a:off x="169177" y="1781612"/>
              <a:ext cx="115947" cy="115200"/>
            </a:xfrm>
            <a:prstGeom prst="ellipse">
              <a:avLst/>
            </a:prstGeom>
            <a:solidFill>
              <a:srgbClr val="FFE367"/>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2213" name="TextBox 2212"/>
            <p:cNvSpPr txBox="1"/>
            <p:nvPr/>
          </p:nvSpPr>
          <p:spPr>
            <a:xfrm>
              <a:off x="-27271" y="1868458"/>
              <a:ext cx="1009244" cy="192360"/>
            </a:xfrm>
            <a:prstGeom prst="rect">
              <a:avLst/>
            </a:prstGeom>
            <a:noFill/>
          </p:spPr>
          <p:txBody>
            <a:bodyPr wrap="square" rtlCol="0">
              <a:spAutoFit/>
            </a:bodyPr>
            <a:lstStyle/>
            <a:p>
              <a:r>
                <a:rPr lang="en-US" sz="525" dirty="0">
                  <a:solidFill>
                    <a:schemeClr val="bg1"/>
                  </a:solidFill>
                  <a:latin typeface="Helvetica"/>
                  <a:cs typeface="Helvetica"/>
                </a:rPr>
                <a:t>whole human genome</a:t>
              </a:r>
            </a:p>
          </p:txBody>
        </p:sp>
        <p:sp>
          <p:nvSpPr>
            <p:cNvPr id="2214" name="TextBox 2213"/>
            <p:cNvSpPr txBox="1"/>
            <p:nvPr/>
          </p:nvSpPr>
          <p:spPr>
            <a:xfrm>
              <a:off x="200421" y="1630370"/>
              <a:ext cx="818757" cy="192360"/>
            </a:xfrm>
            <a:prstGeom prst="rect">
              <a:avLst/>
            </a:prstGeom>
            <a:noFill/>
          </p:spPr>
          <p:txBody>
            <a:bodyPr wrap="square" rtlCol="0">
              <a:spAutoFit/>
            </a:bodyPr>
            <a:lstStyle/>
            <a:p>
              <a:r>
                <a:rPr lang="en-US" sz="525" dirty="0">
                  <a:solidFill>
                    <a:schemeClr val="bg1"/>
                  </a:solidFill>
                  <a:latin typeface="Helvetica"/>
                  <a:cs typeface="Helvetica"/>
                </a:rPr>
                <a:t>reads</a:t>
              </a:r>
            </a:p>
          </p:txBody>
        </p:sp>
        <p:grpSp>
          <p:nvGrpSpPr>
            <p:cNvPr id="2215" name="Group 2214"/>
            <p:cNvGrpSpPr/>
            <p:nvPr/>
          </p:nvGrpSpPr>
          <p:grpSpPr>
            <a:xfrm rot="20310603" flipH="1">
              <a:off x="292577" y="1520885"/>
              <a:ext cx="196612" cy="149344"/>
              <a:chOff x="1355820" y="2275798"/>
              <a:chExt cx="667210" cy="387093"/>
            </a:xfrm>
          </p:grpSpPr>
          <p:cxnSp>
            <p:nvCxnSpPr>
              <p:cNvPr id="2216" name="Straight Connector 2215"/>
              <p:cNvCxnSpPr>
                <a:cxnSpLocks noChangeShapeType="1"/>
              </p:cNvCxnSpPr>
              <p:nvPr/>
            </p:nvCxnSpPr>
            <p:spPr bwMode="auto">
              <a:xfrm>
                <a:off x="1674676" y="2323554"/>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17" name="Straight Connector 2216"/>
              <p:cNvCxnSpPr>
                <a:cxnSpLocks noChangeShapeType="1"/>
              </p:cNvCxnSpPr>
              <p:nvPr/>
            </p:nvCxnSpPr>
            <p:spPr bwMode="auto">
              <a:xfrm>
                <a:off x="1358792" y="233636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18" name="Straight Connector 2217"/>
              <p:cNvCxnSpPr>
                <a:cxnSpLocks noChangeShapeType="1"/>
              </p:cNvCxnSpPr>
              <p:nvPr/>
            </p:nvCxnSpPr>
            <p:spPr bwMode="auto">
              <a:xfrm>
                <a:off x="1445547" y="245927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19" name="Straight Connector 331"/>
              <p:cNvCxnSpPr>
                <a:cxnSpLocks noChangeShapeType="1"/>
              </p:cNvCxnSpPr>
              <p:nvPr/>
            </p:nvCxnSpPr>
            <p:spPr bwMode="auto">
              <a:xfrm>
                <a:off x="1381255" y="2561750"/>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0" name="Straight Connector 332"/>
              <p:cNvCxnSpPr>
                <a:cxnSpLocks noChangeShapeType="1"/>
              </p:cNvCxnSpPr>
              <p:nvPr/>
            </p:nvCxnSpPr>
            <p:spPr bwMode="auto">
              <a:xfrm>
                <a:off x="1498137" y="237585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1" name="Straight Connector 333"/>
              <p:cNvCxnSpPr>
                <a:cxnSpLocks noChangeShapeType="1"/>
              </p:cNvCxnSpPr>
              <p:nvPr/>
            </p:nvCxnSpPr>
            <p:spPr bwMode="auto">
              <a:xfrm>
                <a:off x="1433845" y="2478331"/>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2" name="Straight Connector 334"/>
              <p:cNvCxnSpPr>
                <a:cxnSpLocks noChangeShapeType="1"/>
              </p:cNvCxnSpPr>
              <p:nvPr/>
            </p:nvCxnSpPr>
            <p:spPr bwMode="auto">
              <a:xfrm>
                <a:off x="1612562" y="247833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3" name="Straight Connector 335"/>
              <p:cNvCxnSpPr>
                <a:cxnSpLocks noChangeShapeType="1"/>
              </p:cNvCxnSpPr>
              <p:nvPr/>
            </p:nvCxnSpPr>
            <p:spPr bwMode="auto">
              <a:xfrm>
                <a:off x="1548270" y="2580804"/>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4" name="Straight Connector 338"/>
              <p:cNvCxnSpPr>
                <a:cxnSpLocks noChangeShapeType="1"/>
              </p:cNvCxnSpPr>
              <p:nvPr/>
            </p:nvCxnSpPr>
            <p:spPr bwMode="auto">
              <a:xfrm>
                <a:off x="1426747" y="228939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5" name="Straight Connector 339"/>
              <p:cNvCxnSpPr>
                <a:cxnSpLocks noChangeShapeType="1"/>
              </p:cNvCxnSpPr>
              <p:nvPr/>
            </p:nvCxnSpPr>
            <p:spPr bwMode="auto">
              <a:xfrm>
                <a:off x="1622086" y="238669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6" name="Straight Connector 340"/>
              <p:cNvCxnSpPr>
                <a:cxnSpLocks noChangeShapeType="1"/>
              </p:cNvCxnSpPr>
              <p:nvPr/>
            </p:nvCxnSpPr>
            <p:spPr bwMode="auto">
              <a:xfrm>
                <a:off x="1557794" y="248916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7" name="Straight Connector 341"/>
              <p:cNvCxnSpPr>
                <a:cxnSpLocks noChangeShapeType="1"/>
              </p:cNvCxnSpPr>
              <p:nvPr/>
            </p:nvCxnSpPr>
            <p:spPr bwMode="auto">
              <a:xfrm>
                <a:off x="1674676" y="230327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8" name="Straight Connector 342"/>
              <p:cNvCxnSpPr>
                <a:cxnSpLocks noChangeShapeType="1"/>
              </p:cNvCxnSpPr>
              <p:nvPr/>
            </p:nvCxnSpPr>
            <p:spPr bwMode="auto">
              <a:xfrm>
                <a:off x="1610385" y="240574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29" name="Straight Connector 343"/>
              <p:cNvCxnSpPr>
                <a:cxnSpLocks noChangeShapeType="1"/>
              </p:cNvCxnSpPr>
              <p:nvPr/>
            </p:nvCxnSpPr>
            <p:spPr bwMode="auto">
              <a:xfrm>
                <a:off x="1789101" y="240574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0" name="Straight Connector 344"/>
              <p:cNvCxnSpPr>
                <a:cxnSpLocks noChangeShapeType="1"/>
              </p:cNvCxnSpPr>
              <p:nvPr/>
            </p:nvCxnSpPr>
            <p:spPr bwMode="auto">
              <a:xfrm>
                <a:off x="1724809" y="250821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1" name="Straight Connector 345"/>
              <p:cNvCxnSpPr>
                <a:cxnSpLocks noChangeShapeType="1"/>
              </p:cNvCxnSpPr>
              <p:nvPr/>
            </p:nvCxnSpPr>
            <p:spPr bwMode="auto">
              <a:xfrm>
                <a:off x="1473217" y="243883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2" name="Straight Connector 346"/>
              <p:cNvCxnSpPr>
                <a:cxnSpLocks noChangeShapeType="1"/>
              </p:cNvCxnSpPr>
              <p:nvPr/>
            </p:nvCxnSpPr>
            <p:spPr bwMode="auto">
              <a:xfrm>
                <a:off x="1610104" y="24351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3" name="Straight Connector 347"/>
              <p:cNvCxnSpPr>
                <a:cxnSpLocks noChangeShapeType="1"/>
              </p:cNvCxnSpPr>
              <p:nvPr/>
            </p:nvCxnSpPr>
            <p:spPr bwMode="auto">
              <a:xfrm>
                <a:off x="1649756" y="236625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4" name="Straight Connector 348"/>
              <p:cNvCxnSpPr>
                <a:cxnSpLocks noChangeShapeType="1"/>
              </p:cNvCxnSpPr>
              <p:nvPr/>
            </p:nvCxnSpPr>
            <p:spPr bwMode="auto">
              <a:xfrm>
                <a:off x="1587641" y="254130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5" name="Straight Connector 349"/>
              <p:cNvCxnSpPr>
                <a:cxnSpLocks noChangeShapeType="1"/>
              </p:cNvCxnSpPr>
              <p:nvPr/>
            </p:nvCxnSpPr>
            <p:spPr bwMode="auto">
              <a:xfrm>
                <a:off x="1724529" y="253757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6" name="Straight Connector 350"/>
              <p:cNvCxnSpPr>
                <a:cxnSpLocks noChangeShapeType="1"/>
              </p:cNvCxnSpPr>
              <p:nvPr/>
            </p:nvCxnSpPr>
            <p:spPr bwMode="auto">
              <a:xfrm>
                <a:off x="1764181" y="246872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7" name="Straight Connector 351"/>
              <p:cNvCxnSpPr>
                <a:cxnSpLocks noChangeShapeType="1"/>
              </p:cNvCxnSpPr>
              <p:nvPr/>
            </p:nvCxnSpPr>
            <p:spPr bwMode="auto">
              <a:xfrm>
                <a:off x="1442904" y="263888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8" name="Straight Connector 352"/>
              <p:cNvCxnSpPr>
                <a:cxnSpLocks noChangeShapeType="1"/>
              </p:cNvCxnSpPr>
              <p:nvPr/>
            </p:nvCxnSpPr>
            <p:spPr bwMode="auto">
              <a:xfrm>
                <a:off x="1579792" y="263515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39" name="Straight Connector 353"/>
              <p:cNvCxnSpPr>
                <a:cxnSpLocks noChangeShapeType="1"/>
              </p:cNvCxnSpPr>
              <p:nvPr/>
            </p:nvCxnSpPr>
            <p:spPr bwMode="auto">
              <a:xfrm>
                <a:off x="1619443" y="256630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0" name="Straight Connector 354"/>
              <p:cNvCxnSpPr>
                <a:cxnSpLocks noChangeShapeType="1"/>
              </p:cNvCxnSpPr>
              <p:nvPr/>
            </p:nvCxnSpPr>
            <p:spPr bwMode="auto">
              <a:xfrm>
                <a:off x="1398678" y="229686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1" name="Straight Connector 356"/>
              <p:cNvCxnSpPr>
                <a:cxnSpLocks noChangeShapeType="1"/>
              </p:cNvCxnSpPr>
              <p:nvPr/>
            </p:nvCxnSpPr>
            <p:spPr bwMode="auto">
              <a:xfrm>
                <a:off x="1399998" y="256897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2" name="Straight Connector 357"/>
              <p:cNvCxnSpPr>
                <a:cxnSpLocks noChangeShapeType="1"/>
              </p:cNvCxnSpPr>
              <p:nvPr/>
            </p:nvCxnSpPr>
            <p:spPr bwMode="auto">
              <a:xfrm>
                <a:off x="1387261" y="241604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3" name="Straight Connector 358"/>
              <p:cNvCxnSpPr>
                <a:cxnSpLocks noChangeShapeType="1"/>
              </p:cNvCxnSpPr>
              <p:nvPr/>
            </p:nvCxnSpPr>
            <p:spPr bwMode="auto">
              <a:xfrm>
                <a:off x="1630499" y="2278882"/>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4" name="Straight Connector 359"/>
              <p:cNvCxnSpPr>
                <a:cxnSpLocks noChangeShapeType="1"/>
              </p:cNvCxnSpPr>
              <p:nvPr/>
            </p:nvCxnSpPr>
            <p:spPr bwMode="auto">
              <a:xfrm>
                <a:off x="1401369" y="241460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5" name="Straight Connector 360"/>
              <p:cNvCxnSpPr>
                <a:cxnSpLocks noChangeShapeType="1"/>
              </p:cNvCxnSpPr>
              <p:nvPr/>
            </p:nvCxnSpPr>
            <p:spPr bwMode="auto">
              <a:xfrm>
                <a:off x="1453960" y="233118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6" name="Straight Connector 361"/>
              <p:cNvCxnSpPr>
                <a:cxnSpLocks noChangeShapeType="1"/>
              </p:cNvCxnSpPr>
              <p:nvPr/>
            </p:nvCxnSpPr>
            <p:spPr bwMode="auto">
              <a:xfrm>
                <a:off x="1389668" y="243365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7" name="Straight Connector 362"/>
              <p:cNvCxnSpPr>
                <a:cxnSpLocks noChangeShapeType="1"/>
              </p:cNvCxnSpPr>
              <p:nvPr/>
            </p:nvCxnSpPr>
            <p:spPr bwMode="auto">
              <a:xfrm>
                <a:off x="1568384" y="243365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8" name="Straight Connector 363"/>
              <p:cNvCxnSpPr>
                <a:cxnSpLocks noChangeShapeType="1"/>
              </p:cNvCxnSpPr>
              <p:nvPr/>
            </p:nvCxnSpPr>
            <p:spPr bwMode="auto">
              <a:xfrm>
                <a:off x="1504092" y="2536132"/>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49" name="Straight Connector 366"/>
              <p:cNvCxnSpPr>
                <a:cxnSpLocks noChangeShapeType="1"/>
              </p:cNvCxnSpPr>
              <p:nvPr/>
            </p:nvCxnSpPr>
            <p:spPr bwMode="auto">
              <a:xfrm>
                <a:off x="1577908" y="234201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0" name="Straight Connector 367"/>
              <p:cNvCxnSpPr>
                <a:cxnSpLocks noChangeShapeType="1"/>
              </p:cNvCxnSpPr>
              <p:nvPr/>
            </p:nvCxnSpPr>
            <p:spPr bwMode="auto">
              <a:xfrm>
                <a:off x="1513617" y="244449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1" name="Straight Connector 369"/>
              <p:cNvCxnSpPr>
                <a:cxnSpLocks noChangeShapeType="1"/>
              </p:cNvCxnSpPr>
              <p:nvPr/>
            </p:nvCxnSpPr>
            <p:spPr bwMode="auto">
              <a:xfrm>
                <a:off x="1566207" y="2361074"/>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2" name="Straight Connector 370"/>
              <p:cNvCxnSpPr>
                <a:cxnSpLocks noChangeShapeType="1"/>
              </p:cNvCxnSpPr>
              <p:nvPr/>
            </p:nvCxnSpPr>
            <p:spPr bwMode="auto">
              <a:xfrm>
                <a:off x="1744924" y="236107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3" name="Straight Connector 371"/>
              <p:cNvCxnSpPr>
                <a:cxnSpLocks noChangeShapeType="1"/>
              </p:cNvCxnSpPr>
              <p:nvPr/>
            </p:nvCxnSpPr>
            <p:spPr bwMode="auto">
              <a:xfrm>
                <a:off x="1680632" y="246354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4" name="Straight Connector 372"/>
              <p:cNvCxnSpPr>
                <a:cxnSpLocks noChangeShapeType="1"/>
              </p:cNvCxnSpPr>
              <p:nvPr/>
            </p:nvCxnSpPr>
            <p:spPr bwMode="auto">
              <a:xfrm>
                <a:off x="1429039" y="239416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5" name="Straight Connector 373"/>
              <p:cNvCxnSpPr>
                <a:cxnSpLocks noChangeShapeType="1"/>
              </p:cNvCxnSpPr>
              <p:nvPr/>
            </p:nvCxnSpPr>
            <p:spPr bwMode="auto">
              <a:xfrm>
                <a:off x="1565927" y="239042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6" name="Straight Connector 374"/>
              <p:cNvCxnSpPr>
                <a:cxnSpLocks noChangeShapeType="1"/>
              </p:cNvCxnSpPr>
              <p:nvPr/>
            </p:nvCxnSpPr>
            <p:spPr bwMode="auto">
              <a:xfrm>
                <a:off x="1605578" y="232157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7" name="Straight Connector 375"/>
              <p:cNvCxnSpPr>
                <a:cxnSpLocks noChangeShapeType="1"/>
              </p:cNvCxnSpPr>
              <p:nvPr/>
            </p:nvCxnSpPr>
            <p:spPr bwMode="auto">
              <a:xfrm>
                <a:off x="1543464" y="249663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8" name="Straight Connector 376"/>
              <p:cNvCxnSpPr>
                <a:cxnSpLocks noChangeShapeType="1"/>
              </p:cNvCxnSpPr>
              <p:nvPr/>
            </p:nvCxnSpPr>
            <p:spPr bwMode="auto">
              <a:xfrm>
                <a:off x="1680352" y="249290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59" name="Straight Connector 377"/>
              <p:cNvCxnSpPr>
                <a:cxnSpLocks noChangeShapeType="1"/>
              </p:cNvCxnSpPr>
              <p:nvPr/>
            </p:nvCxnSpPr>
            <p:spPr bwMode="auto">
              <a:xfrm>
                <a:off x="1720003" y="242405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0" name="Straight Connector 378"/>
              <p:cNvCxnSpPr>
                <a:cxnSpLocks noChangeShapeType="1"/>
              </p:cNvCxnSpPr>
              <p:nvPr/>
            </p:nvCxnSpPr>
            <p:spPr bwMode="auto">
              <a:xfrm>
                <a:off x="1398727" y="259421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1" name="Straight Connector 379"/>
              <p:cNvCxnSpPr>
                <a:cxnSpLocks noChangeShapeType="1"/>
              </p:cNvCxnSpPr>
              <p:nvPr/>
            </p:nvCxnSpPr>
            <p:spPr bwMode="auto">
              <a:xfrm>
                <a:off x="1535614" y="259048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2" name="Straight Connector 380"/>
              <p:cNvCxnSpPr>
                <a:cxnSpLocks noChangeShapeType="1"/>
              </p:cNvCxnSpPr>
              <p:nvPr/>
            </p:nvCxnSpPr>
            <p:spPr bwMode="auto">
              <a:xfrm>
                <a:off x="1575266" y="252163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3" name="Straight Connector 381"/>
              <p:cNvCxnSpPr>
                <a:cxnSpLocks noChangeShapeType="1"/>
              </p:cNvCxnSpPr>
              <p:nvPr/>
            </p:nvCxnSpPr>
            <p:spPr bwMode="auto">
              <a:xfrm>
                <a:off x="1355820" y="25243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4" name="Straight Connector 382"/>
              <p:cNvCxnSpPr>
                <a:cxnSpLocks noChangeShapeType="1"/>
              </p:cNvCxnSpPr>
              <p:nvPr/>
            </p:nvCxnSpPr>
            <p:spPr bwMode="auto">
              <a:xfrm>
                <a:off x="1742267" y="231529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5" name="Straight Connector 383"/>
              <p:cNvCxnSpPr>
                <a:cxnSpLocks noChangeShapeType="1"/>
              </p:cNvCxnSpPr>
              <p:nvPr/>
            </p:nvCxnSpPr>
            <p:spPr bwMode="auto">
              <a:xfrm>
                <a:off x="1741986" y="234464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6" name="Straight Connector 384"/>
              <p:cNvCxnSpPr>
                <a:cxnSpLocks noChangeShapeType="1"/>
              </p:cNvCxnSpPr>
              <p:nvPr/>
            </p:nvCxnSpPr>
            <p:spPr bwMode="auto">
              <a:xfrm>
                <a:off x="1781638" y="227579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7" name="Straight Connector 386"/>
              <p:cNvCxnSpPr>
                <a:cxnSpLocks noChangeShapeType="1"/>
              </p:cNvCxnSpPr>
              <p:nvPr/>
            </p:nvCxnSpPr>
            <p:spPr bwMode="auto">
              <a:xfrm>
                <a:off x="1697809" y="229997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8" name="Straight Connector 388"/>
              <p:cNvCxnSpPr>
                <a:cxnSpLocks noChangeShapeType="1"/>
              </p:cNvCxnSpPr>
              <p:nvPr/>
            </p:nvCxnSpPr>
            <p:spPr bwMode="auto">
              <a:xfrm>
                <a:off x="1749342" y="2500221"/>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69" name="Straight Connector 426"/>
              <p:cNvCxnSpPr>
                <a:cxnSpLocks noChangeShapeType="1"/>
              </p:cNvCxnSpPr>
              <p:nvPr/>
            </p:nvCxnSpPr>
            <p:spPr bwMode="auto">
              <a:xfrm>
                <a:off x="1636500" y="247206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0" name="Straight Connector 427"/>
              <p:cNvCxnSpPr>
                <a:cxnSpLocks noChangeShapeType="1"/>
              </p:cNvCxnSpPr>
              <p:nvPr/>
            </p:nvCxnSpPr>
            <p:spPr bwMode="auto">
              <a:xfrm>
                <a:off x="1689090" y="238865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1" name="Straight Connector 428"/>
              <p:cNvCxnSpPr>
                <a:cxnSpLocks noChangeShapeType="1"/>
              </p:cNvCxnSpPr>
              <p:nvPr/>
            </p:nvCxnSpPr>
            <p:spPr bwMode="auto">
              <a:xfrm>
                <a:off x="1803514" y="249112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2" name="Straight Connector 429"/>
              <p:cNvCxnSpPr>
                <a:cxnSpLocks noChangeShapeType="1"/>
              </p:cNvCxnSpPr>
              <p:nvPr/>
            </p:nvCxnSpPr>
            <p:spPr bwMode="auto">
              <a:xfrm>
                <a:off x="1739223" y="259359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3" name="Straight Connector 431"/>
              <p:cNvCxnSpPr>
                <a:cxnSpLocks noChangeShapeType="1"/>
              </p:cNvCxnSpPr>
              <p:nvPr/>
            </p:nvCxnSpPr>
            <p:spPr bwMode="auto">
              <a:xfrm>
                <a:off x="1726284" y="227657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4" name="Straight Connector 432"/>
              <p:cNvCxnSpPr>
                <a:cxnSpLocks noChangeShapeType="1"/>
              </p:cNvCxnSpPr>
              <p:nvPr/>
            </p:nvCxnSpPr>
            <p:spPr bwMode="auto">
              <a:xfrm>
                <a:off x="1813038" y="239948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5" name="Straight Connector 433"/>
              <p:cNvCxnSpPr>
                <a:cxnSpLocks noChangeShapeType="1"/>
              </p:cNvCxnSpPr>
              <p:nvPr/>
            </p:nvCxnSpPr>
            <p:spPr bwMode="auto">
              <a:xfrm>
                <a:off x="1748747" y="250195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6" name="Straight Connector 435"/>
              <p:cNvCxnSpPr>
                <a:cxnSpLocks noChangeShapeType="1"/>
              </p:cNvCxnSpPr>
              <p:nvPr/>
            </p:nvCxnSpPr>
            <p:spPr bwMode="auto">
              <a:xfrm>
                <a:off x="1801337" y="241853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7" name="Straight Connector 438"/>
              <p:cNvCxnSpPr>
                <a:cxnSpLocks noChangeShapeType="1"/>
              </p:cNvCxnSpPr>
              <p:nvPr/>
            </p:nvCxnSpPr>
            <p:spPr bwMode="auto">
              <a:xfrm>
                <a:off x="1664169" y="245162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8" name="Straight Connector 439"/>
              <p:cNvCxnSpPr>
                <a:cxnSpLocks noChangeShapeType="1"/>
              </p:cNvCxnSpPr>
              <p:nvPr/>
            </p:nvCxnSpPr>
            <p:spPr bwMode="auto">
              <a:xfrm>
                <a:off x="1801057" y="244789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79" name="Straight Connector 440"/>
              <p:cNvCxnSpPr>
                <a:cxnSpLocks noChangeShapeType="1"/>
              </p:cNvCxnSpPr>
              <p:nvPr/>
            </p:nvCxnSpPr>
            <p:spPr bwMode="auto">
              <a:xfrm>
                <a:off x="1840708" y="237904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0" name="Straight Connector 441"/>
              <p:cNvCxnSpPr>
                <a:cxnSpLocks noChangeShapeType="1"/>
              </p:cNvCxnSpPr>
              <p:nvPr/>
            </p:nvCxnSpPr>
            <p:spPr bwMode="auto">
              <a:xfrm>
                <a:off x="1778594" y="25541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1" name="Straight Connector 444"/>
              <p:cNvCxnSpPr>
                <a:cxnSpLocks noChangeShapeType="1"/>
              </p:cNvCxnSpPr>
              <p:nvPr/>
            </p:nvCxnSpPr>
            <p:spPr bwMode="auto">
              <a:xfrm>
                <a:off x="1633857" y="265168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2" name="Straight Connector 445"/>
              <p:cNvCxnSpPr>
                <a:cxnSpLocks noChangeShapeType="1"/>
              </p:cNvCxnSpPr>
              <p:nvPr/>
            </p:nvCxnSpPr>
            <p:spPr bwMode="auto">
              <a:xfrm>
                <a:off x="1770745" y="264794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3" name="Straight Connector 446"/>
              <p:cNvCxnSpPr>
                <a:cxnSpLocks noChangeShapeType="1"/>
              </p:cNvCxnSpPr>
              <p:nvPr/>
            </p:nvCxnSpPr>
            <p:spPr bwMode="auto">
              <a:xfrm>
                <a:off x="1810396" y="257909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4" name="Straight Connector 447"/>
              <p:cNvCxnSpPr>
                <a:cxnSpLocks noChangeShapeType="1"/>
              </p:cNvCxnSpPr>
              <p:nvPr/>
            </p:nvCxnSpPr>
            <p:spPr bwMode="auto">
              <a:xfrm>
                <a:off x="1821451" y="2291673"/>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5" name="Straight Connector 448"/>
              <p:cNvCxnSpPr>
                <a:cxnSpLocks noChangeShapeType="1"/>
              </p:cNvCxnSpPr>
              <p:nvPr/>
            </p:nvCxnSpPr>
            <p:spPr bwMode="auto">
              <a:xfrm>
                <a:off x="1644913" y="234397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6" name="Straight Connector 449"/>
              <p:cNvCxnSpPr>
                <a:cxnSpLocks noChangeShapeType="1"/>
              </p:cNvCxnSpPr>
              <p:nvPr/>
            </p:nvCxnSpPr>
            <p:spPr bwMode="auto">
              <a:xfrm>
                <a:off x="1759337" y="244645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7" name="Straight Connector 450"/>
              <p:cNvCxnSpPr>
                <a:cxnSpLocks noChangeShapeType="1"/>
              </p:cNvCxnSpPr>
              <p:nvPr/>
            </p:nvCxnSpPr>
            <p:spPr bwMode="auto">
              <a:xfrm>
                <a:off x="1695045" y="2548922"/>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8" name="Straight Connector 452"/>
              <p:cNvCxnSpPr>
                <a:cxnSpLocks noChangeShapeType="1"/>
              </p:cNvCxnSpPr>
              <p:nvPr/>
            </p:nvCxnSpPr>
            <p:spPr bwMode="auto">
              <a:xfrm>
                <a:off x="1768861" y="235481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89" name="Straight Connector 453"/>
              <p:cNvCxnSpPr>
                <a:cxnSpLocks noChangeShapeType="1"/>
              </p:cNvCxnSpPr>
              <p:nvPr/>
            </p:nvCxnSpPr>
            <p:spPr bwMode="auto">
              <a:xfrm>
                <a:off x="1704569" y="245728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0" name="Straight Connector 455"/>
              <p:cNvCxnSpPr>
                <a:cxnSpLocks noChangeShapeType="1"/>
              </p:cNvCxnSpPr>
              <p:nvPr/>
            </p:nvCxnSpPr>
            <p:spPr bwMode="auto">
              <a:xfrm>
                <a:off x="1757160" y="237386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1" name="Straight Connector 458"/>
              <p:cNvCxnSpPr>
                <a:cxnSpLocks noChangeShapeType="1"/>
              </p:cNvCxnSpPr>
              <p:nvPr/>
            </p:nvCxnSpPr>
            <p:spPr bwMode="auto">
              <a:xfrm>
                <a:off x="1756880" y="240321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2" name="Straight Connector 459"/>
              <p:cNvCxnSpPr>
                <a:cxnSpLocks noChangeShapeType="1"/>
              </p:cNvCxnSpPr>
              <p:nvPr/>
            </p:nvCxnSpPr>
            <p:spPr bwMode="auto">
              <a:xfrm>
                <a:off x="1796531" y="233437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3" name="Straight Connector 460"/>
              <p:cNvCxnSpPr>
                <a:cxnSpLocks noChangeShapeType="1"/>
              </p:cNvCxnSpPr>
              <p:nvPr/>
            </p:nvCxnSpPr>
            <p:spPr bwMode="auto">
              <a:xfrm>
                <a:off x="1734417" y="250942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4" name="Straight Connector 463"/>
              <p:cNvCxnSpPr>
                <a:cxnSpLocks noChangeShapeType="1"/>
              </p:cNvCxnSpPr>
              <p:nvPr/>
            </p:nvCxnSpPr>
            <p:spPr bwMode="auto">
              <a:xfrm>
                <a:off x="1726567" y="260327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5" name="Straight Connector 464"/>
              <p:cNvCxnSpPr>
                <a:cxnSpLocks noChangeShapeType="1"/>
              </p:cNvCxnSpPr>
              <p:nvPr/>
            </p:nvCxnSpPr>
            <p:spPr bwMode="auto">
              <a:xfrm>
                <a:off x="1766218" y="253442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6" name="Straight Connector 811"/>
              <p:cNvCxnSpPr>
                <a:cxnSpLocks noChangeShapeType="1"/>
              </p:cNvCxnSpPr>
              <p:nvPr/>
            </p:nvCxnSpPr>
            <p:spPr bwMode="auto">
              <a:xfrm>
                <a:off x="1763666" y="237930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7" name="Straight Connector 813"/>
              <p:cNvCxnSpPr>
                <a:cxnSpLocks noChangeShapeType="1"/>
              </p:cNvCxnSpPr>
              <p:nvPr/>
            </p:nvCxnSpPr>
            <p:spPr bwMode="auto">
              <a:xfrm>
                <a:off x="1699374" y="248177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8" name="Straight Connector 814"/>
              <p:cNvCxnSpPr>
                <a:cxnSpLocks noChangeShapeType="1"/>
              </p:cNvCxnSpPr>
              <p:nvPr/>
            </p:nvCxnSpPr>
            <p:spPr bwMode="auto">
              <a:xfrm>
                <a:off x="1816256" y="229588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299" name="Straight Connector 815"/>
              <p:cNvCxnSpPr>
                <a:cxnSpLocks noChangeShapeType="1"/>
              </p:cNvCxnSpPr>
              <p:nvPr/>
            </p:nvCxnSpPr>
            <p:spPr bwMode="auto">
              <a:xfrm>
                <a:off x="1751964" y="239835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0" name="Straight Connector 827"/>
              <p:cNvCxnSpPr>
                <a:cxnSpLocks noChangeShapeType="1"/>
              </p:cNvCxnSpPr>
              <p:nvPr/>
            </p:nvCxnSpPr>
            <p:spPr bwMode="auto">
              <a:xfrm>
                <a:off x="1791336" y="235886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1" name="Straight Connector 833"/>
              <p:cNvCxnSpPr>
                <a:cxnSpLocks noChangeShapeType="1"/>
              </p:cNvCxnSpPr>
              <p:nvPr/>
            </p:nvCxnSpPr>
            <p:spPr bwMode="auto">
              <a:xfrm>
                <a:off x="1761023" y="255891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2" name="Straight Connector 838"/>
              <p:cNvCxnSpPr>
                <a:cxnSpLocks noChangeShapeType="1"/>
              </p:cNvCxnSpPr>
              <p:nvPr/>
            </p:nvCxnSpPr>
            <p:spPr bwMode="auto">
              <a:xfrm>
                <a:off x="1718117" y="248899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3" name="Straight Connector 839"/>
              <p:cNvCxnSpPr>
                <a:cxnSpLocks noChangeShapeType="1"/>
              </p:cNvCxnSpPr>
              <p:nvPr/>
            </p:nvCxnSpPr>
            <p:spPr bwMode="auto">
              <a:xfrm>
                <a:off x="1705379" y="233607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4" name="Straight Connector 841"/>
              <p:cNvCxnSpPr>
                <a:cxnSpLocks noChangeShapeType="1"/>
              </p:cNvCxnSpPr>
              <p:nvPr/>
            </p:nvCxnSpPr>
            <p:spPr bwMode="auto">
              <a:xfrm>
                <a:off x="1719488" y="233463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5" name="Straight Connector 843"/>
              <p:cNvCxnSpPr>
                <a:cxnSpLocks noChangeShapeType="1"/>
              </p:cNvCxnSpPr>
              <p:nvPr/>
            </p:nvCxnSpPr>
            <p:spPr bwMode="auto">
              <a:xfrm>
                <a:off x="1707787" y="235368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6" name="Straight Connector 845"/>
              <p:cNvCxnSpPr>
                <a:cxnSpLocks noChangeShapeType="1"/>
              </p:cNvCxnSpPr>
              <p:nvPr/>
            </p:nvCxnSpPr>
            <p:spPr bwMode="auto">
              <a:xfrm>
                <a:off x="1822211" y="2456158"/>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7" name="Straight Connector 849"/>
              <p:cNvCxnSpPr>
                <a:cxnSpLocks noChangeShapeType="1"/>
              </p:cNvCxnSpPr>
              <p:nvPr/>
            </p:nvCxnSpPr>
            <p:spPr bwMode="auto">
              <a:xfrm>
                <a:off x="1831735" y="236451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8" name="Straight Connector 854"/>
              <p:cNvCxnSpPr>
                <a:cxnSpLocks noChangeShapeType="1"/>
              </p:cNvCxnSpPr>
              <p:nvPr/>
            </p:nvCxnSpPr>
            <p:spPr bwMode="auto">
              <a:xfrm>
                <a:off x="1747158" y="231419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09" name="Straight Connector 857"/>
              <p:cNvCxnSpPr>
                <a:cxnSpLocks noChangeShapeType="1"/>
              </p:cNvCxnSpPr>
              <p:nvPr/>
            </p:nvCxnSpPr>
            <p:spPr bwMode="auto">
              <a:xfrm>
                <a:off x="1861583" y="241666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0" name="Straight Connector 860"/>
              <p:cNvCxnSpPr>
                <a:cxnSpLocks noChangeShapeType="1"/>
              </p:cNvCxnSpPr>
              <p:nvPr/>
            </p:nvCxnSpPr>
            <p:spPr bwMode="auto">
              <a:xfrm>
                <a:off x="1716845" y="251424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1" name="Straight Connector 861"/>
              <p:cNvCxnSpPr>
                <a:cxnSpLocks noChangeShapeType="1"/>
              </p:cNvCxnSpPr>
              <p:nvPr/>
            </p:nvCxnSpPr>
            <p:spPr bwMode="auto">
              <a:xfrm>
                <a:off x="1853733" y="251050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2" name="Straight Connector 863"/>
              <p:cNvCxnSpPr>
                <a:cxnSpLocks noChangeShapeType="1"/>
              </p:cNvCxnSpPr>
              <p:nvPr/>
            </p:nvCxnSpPr>
            <p:spPr bwMode="auto">
              <a:xfrm>
                <a:off x="1673939" y="244432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grpSp>
        <p:grpSp>
          <p:nvGrpSpPr>
            <p:cNvPr id="2313" name="Group 2312"/>
            <p:cNvGrpSpPr/>
            <p:nvPr/>
          </p:nvGrpSpPr>
          <p:grpSpPr>
            <a:xfrm rot="20310603" flipH="1">
              <a:off x="394900" y="1514416"/>
              <a:ext cx="196612" cy="149344"/>
              <a:chOff x="1355820" y="2275798"/>
              <a:chExt cx="667210" cy="387093"/>
            </a:xfrm>
          </p:grpSpPr>
          <p:cxnSp>
            <p:nvCxnSpPr>
              <p:cNvPr id="2314" name="Straight Connector 2313"/>
              <p:cNvCxnSpPr>
                <a:cxnSpLocks noChangeShapeType="1"/>
              </p:cNvCxnSpPr>
              <p:nvPr/>
            </p:nvCxnSpPr>
            <p:spPr bwMode="auto">
              <a:xfrm>
                <a:off x="1674676" y="2323554"/>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5" name="Straight Connector 2314"/>
              <p:cNvCxnSpPr>
                <a:cxnSpLocks noChangeShapeType="1"/>
              </p:cNvCxnSpPr>
              <p:nvPr/>
            </p:nvCxnSpPr>
            <p:spPr bwMode="auto">
              <a:xfrm>
                <a:off x="1358792" y="233636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6" name="Straight Connector 2315"/>
              <p:cNvCxnSpPr>
                <a:cxnSpLocks noChangeShapeType="1"/>
              </p:cNvCxnSpPr>
              <p:nvPr/>
            </p:nvCxnSpPr>
            <p:spPr bwMode="auto">
              <a:xfrm>
                <a:off x="1445547" y="245927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7" name="Straight Connector 331"/>
              <p:cNvCxnSpPr>
                <a:cxnSpLocks noChangeShapeType="1"/>
              </p:cNvCxnSpPr>
              <p:nvPr/>
            </p:nvCxnSpPr>
            <p:spPr bwMode="auto">
              <a:xfrm>
                <a:off x="1381255" y="2561750"/>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8" name="Straight Connector 332"/>
              <p:cNvCxnSpPr>
                <a:cxnSpLocks noChangeShapeType="1"/>
              </p:cNvCxnSpPr>
              <p:nvPr/>
            </p:nvCxnSpPr>
            <p:spPr bwMode="auto">
              <a:xfrm>
                <a:off x="1498137" y="237585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19" name="Straight Connector 333"/>
              <p:cNvCxnSpPr>
                <a:cxnSpLocks noChangeShapeType="1"/>
              </p:cNvCxnSpPr>
              <p:nvPr/>
            </p:nvCxnSpPr>
            <p:spPr bwMode="auto">
              <a:xfrm>
                <a:off x="1433845" y="2478331"/>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0" name="Straight Connector 334"/>
              <p:cNvCxnSpPr>
                <a:cxnSpLocks noChangeShapeType="1"/>
              </p:cNvCxnSpPr>
              <p:nvPr/>
            </p:nvCxnSpPr>
            <p:spPr bwMode="auto">
              <a:xfrm>
                <a:off x="1612562" y="247833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1" name="Straight Connector 335"/>
              <p:cNvCxnSpPr>
                <a:cxnSpLocks noChangeShapeType="1"/>
              </p:cNvCxnSpPr>
              <p:nvPr/>
            </p:nvCxnSpPr>
            <p:spPr bwMode="auto">
              <a:xfrm>
                <a:off x="1548270" y="2580804"/>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2" name="Straight Connector 338"/>
              <p:cNvCxnSpPr>
                <a:cxnSpLocks noChangeShapeType="1"/>
              </p:cNvCxnSpPr>
              <p:nvPr/>
            </p:nvCxnSpPr>
            <p:spPr bwMode="auto">
              <a:xfrm>
                <a:off x="1426747" y="228939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3" name="Straight Connector 339"/>
              <p:cNvCxnSpPr>
                <a:cxnSpLocks noChangeShapeType="1"/>
              </p:cNvCxnSpPr>
              <p:nvPr/>
            </p:nvCxnSpPr>
            <p:spPr bwMode="auto">
              <a:xfrm>
                <a:off x="1622086" y="238669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4" name="Straight Connector 340"/>
              <p:cNvCxnSpPr>
                <a:cxnSpLocks noChangeShapeType="1"/>
              </p:cNvCxnSpPr>
              <p:nvPr/>
            </p:nvCxnSpPr>
            <p:spPr bwMode="auto">
              <a:xfrm>
                <a:off x="1557794" y="248916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5" name="Straight Connector 341"/>
              <p:cNvCxnSpPr>
                <a:cxnSpLocks noChangeShapeType="1"/>
              </p:cNvCxnSpPr>
              <p:nvPr/>
            </p:nvCxnSpPr>
            <p:spPr bwMode="auto">
              <a:xfrm>
                <a:off x="1674676" y="230327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6" name="Straight Connector 342"/>
              <p:cNvCxnSpPr>
                <a:cxnSpLocks noChangeShapeType="1"/>
              </p:cNvCxnSpPr>
              <p:nvPr/>
            </p:nvCxnSpPr>
            <p:spPr bwMode="auto">
              <a:xfrm>
                <a:off x="1610385" y="240574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7" name="Straight Connector 343"/>
              <p:cNvCxnSpPr>
                <a:cxnSpLocks noChangeShapeType="1"/>
              </p:cNvCxnSpPr>
              <p:nvPr/>
            </p:nvCxnSpPr>
            <p:spPr bwMode="auto">
              <a:xfrm>
                <a:off x="1789101" y="240574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8" name="Straight Connector 344"/>
              <p:cNvCxnSpPr>
                <a:cxnSpLocks noChangeShapeType="1"/>
              </p:cNvCxnSpPr>
              <p:nvPr/>
            </p:nvCxnSpPr>
            <p:spPr bwMode="auto">
              <a:xfrm>
                <a:off x="1724809" y="250821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29" name="Straight Connector 345"/>
              <p:cNvCxnSpPr>
                <a:cxnSpLocks noChangeShapeType="1"/>
              </p:cNvCxnSpPr>
              <p:nvPr/>
            </p:nvCxnSpPr>
            <p:spPr bwMode="auto">
              <a:xfrm>
                <a:off x="1473217" y="243883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0" name="Straight Connector 346"/>
              <p:cNvCxnSpPr>
                <a:cxnSpLocks noChangeShapeType="1"/>
              </p:cNvCxnSpPr>
              <p:nvPr/>
            </p:nvCxnSpPr>
            <p:spPr bwMode="auto">
              <a:xfrm>
                <a:off x="1610104" y="24351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1" name="Straight Connector 347"/>
              <p:cNvCxnSpPr>
                <a:cxnSpLocks noChangeShapeType="1"/>
              </p:cNvCxnSpPr>
              <p:nvPr/>
            </p:nvCxnSpPr>
            <p:spPr bwMode="auto">
              <a:xfrm>
                <a:off x="1649756" y="236625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2" name="Straight Connector 348"/>
              <p:cNvCxnSpPr>
                <a:cxnSpLocks noChangeShapeType="1"/>
              </p:cNvCxnSpPr>
              <p:nvPr/>
            </p:nvCxnSpPr>
            <p:spPr bwMode="auto">
              <a:xfrm>
                <a:off x="1587641" y="254130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3" name="Straight Connector 349"/>
              <p:cNvCxnSpPr>
                <a:cxnSpLocks noChangeShapeType="1"/>
              </p:cNvCxnSpPr>
              <p:nvPr/>
            </p:nvCxnSpPr>
            <p:spPr bwMode="auto">
              <a:xfrm>
                <a:off x="1724529" y="253757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4" name="Straight Connector 350"/>
              <p:cNvCxnSpPr>
                <a:cxnSpLocks noChangeShapeType="1"/>
              </p:cNvCxnSpPr>
              <p:nvPr/>
            </p:nvCxnSpPr>
            <p:spPr bwMode="auto">
              <a:xfrm>
                <a:off x="1764181" y="246872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5" name="Straight Connector 351"/>
              <p:cNvCxnSpPr>
                <a:cxnSpLocks noChangeShapeType="1"/>
              </p:cNvCxnSpPr>
              <p:nvPr/>
            </p:nvCxnSpPr>
            <p:spPr bwMode="auto">
              <a:xfrm>
                <a:off x="1442904" y="263888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6" name="Straight Connector 352"/>
              <p:cNvCxnSpPr>
                <a:cxnSpLocks noChangeShapeType="1"/>
              </p:cNvCxnSpPr>
              <p:nvPr/>
            </p:nvCxnSpPr>
            <p:spPr bwMode="auto">
              <a:xfrm>
                <a:off x="1579792" y="263515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7" name="Straight Connector 353"/>
              <p:cNvCxnSpPr>
                <a:cxnSpLocks noChangeShapeType="1"/>
              </p:cNvCxnSpPr>
              <p:nvPr/>
            </p:nvCxnSpPr>
            <p:spPr bwMode="auto">
              <a:xfrm>
                <a:off x="1619443" y="256630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8" name="Straight Connector 354"/>
              <p:cNvCxnSpPr>
                <a:cxnSpLocks noChangeShapeType="1"/>
              </p:cNvCxnSpPr>
              <p:nvPr/>
            </p:nvCxnSpPr>
            <p:spPr bwMode="auto">
              <a:xfrm>
                <a:off x="1398678" y="229686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39" name="Straight Connector 356"/>
              <p:cNvCxnSpPr>
                <a:cxnSpLocks noChangeShapeType="1"/>
              </p:cNvCxnSpPr>
              <p:nvPr/>
            </p:nvCxnSpPr>
            <p:spPr bwMode="auto">
              <a:xfrm>
                <a:off x="1399998" y="256897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0" name="Straight Connector 357"/>
              <p:cNvCxnSpPr>
                <a:cxnSpLocks noChangeShapeType="1"/>
              </p:cNvCxnSpPr>
              <p:nvPr/>
            </p:nvCxnSpPr>
            <p:spPr bwMode="auto">
              <a:xfrm>
                <a:off x="1387261" y="241604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1" name="Straight Connector 358"/>
              <p:cNvCxnSpPr>
                <a:cxnSpLocks noChangeShapeType="1"/>
              </p:cNvCxnSpPr>
              <p:nvPr/>
            </p:nvCxnSpPr>
            <p:spPr bwMode="auto">
              <a:xfrm>
                <a:off x="1630499" y="2278882"/>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2" name="Straight Connector 359"/>
              <p:cNvCxnSpPr>
                <a:cxnSpLocks noChangeShapeType="1"/>
              </p:cNvCxnSpPr>
              <p:nvPr/>
            </p:nvCxnSpPr>
            <p:spPr bwMode="auto">
              <a:xfrm>
                <a:off x="1401369" y="241460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3" name="Straight Connector 360"/>
              <p:cNvCxnSpPr>
                <a:cxnSpLocks noChangeShapeType="1"/>
              </p:cNvCxnSpPr>
              <p:nvPr/>
            </p:nvCxnSpPr>
            <p:spPr bwMode="auto">
              <a:xfrm>
                <a:off x="1453960" y="233118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4" name="Straight Connector 361"/>
              <p:cNvCxnSpPr>
                <a:cxnSpLocks noChangeShapeType="1"/>
              </p:cNvCxnSpPr>
              <p:nvPr/>
            </p:nvCxnSpPr>
            <p:spPr bwMode="auto">
              <a:xfrm>
                <a:off x="1389668" y="243365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5" name="Straight Connector 362"/>
              <p:cNvCxnSpPr>
                <a:cxnSpLocks noChangeShapeType="1"/>
              </p:cNvCxnSpPr>
              <p:nvPr/>
            </p:nvCxnSpPr>
            <p:spPr bwMode="auto">
              <a:xfrm>
                <a:off x="1568384" y="243365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6" name="Straight Connector 363"/>
              <p:cNvCxnSpPr>
                <a:cxnSpLocks noChangeShapeType="1"/>
              </p:cNvCxnSpPr>
              <p:nvPr/>
            </p:nvCxnSpPr>
            <p:spPr bwMode="auto">
              <a:xfrm>
                <a:off x="1504092" y="2536132"/>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7" name="Straight Connector 366"/>
              <p:cNvCxnSpPr>
                <a:cxnSpLocks noChangeShapeType="1"/>
              </p:cNvCxnSpPr>
              <p:nvPr/>
            </p:nvCxnSpPr>
            <p:spPr bwMode="auto">
              <a:xfrm>
                <a:off x="1577908" y="234201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8" name="Straight Connector 367"/>
              <p:cNvCxnSpPr>
                <a:cxnSpLocks noChangeShapeType="1"/>
              </p:cNvCxnSpPr>
              <p:nvPr/>
            </p:nvCxnSpPr>
            <p:spPr bwMode="auto">
              <a:xfrm>
                <a:off x="1513617" y="244449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49" name="Straight Connector 369"/>
              <p:cNvCxnSpPr>
                <a:cxnSpLocks noChangeShapeType="1"/>
              </p:cNvCxnSpPr>
              <p:nvPr/>
            </p:nvCxnSpPr>
            <p:spPr bwMode="auto">
              <a:xfrm>
                <a:off x="1566207" y="2361074"/>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0" name="Straight Connector 370"/>
              <p:cNvCxnSpPr>
                <a:cxnSpLocks noChangeShapeType="1"/>
              </p:cNvCxnSpPr>
              <p:nvPr/>
            </p:nvCxnSpPr>
            <p:spPr bwMode="auto">
              <a:xfrm>
                <a:off x="1744924" y="236107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1" name="Straight Connector 371"/>
              <p:cNvCxnSpPr>
                <a:cxnSpLocks noChangeShapeType="1"/>
              </p:cNvCxnSpPr>
              <p:nvPr/>
            </p:nvCxnSpPr>
            <p:spPr bwMode="auto">
              <a:xfrm>
                <a:off x="1680632" y="246354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2" name="Straight Connector 372"/>
              <p:cNvCxnSpPr>
                <a:cxnSpLocks noChangeShapeType="1"/>
              </p:cNvCxnSpPr>
              <p:nvPr/>
            </p:nvCxnSpPr>
            <p:spPr bwMode="auto">
              <a:xfrm>
                <a:off x="1429039" y="239416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3" name="Straight Connector 373"/>
              <p:cNvCxnSpPr>
                <a:cxnSpLocks noChangeShapeType="1"/>
              </p:cNvCxnSpPr>
              <p:nvPr/>
            </p:nvCxnSpPr>
            <p:spPr bwMode="auto">
              <a:xfrm>
                <a:off x="1565927" y="239042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4" name="Straight Connector 374"/>
              <p:cNvCxnSpPr>
                <a:cxnSpLocks noChangeShapeType="1"/>
              </p:cNvCxnSpPr>
              <p:nvPr/>
            </p:nvCxnSpPr>
            <p:spPr bwMode="auto">
              <a:xfrm>
                <a:off x="1605578" y="232157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5" name="Straight Connector 375"/>
              <p:cNvCxnSpPr>
                <a:cxnSpLocks noChangeShapeType="1"/>
              </p:cNvCxnSpPr>
              <p:nvPr/>
            </p:nvCxnSpPr>
            <p:spPr bwMode="auto">
              <a:xfrm>
                <a:off x="1543464" y="249663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6" name="Straight Connector 376"/>
              <p:cNvCxnSpPr>
                <a:cxnSpLocks noChangeShapeType="1"/>
              </p:cNvCxnSpPr>
              <p:nvPr/>
            </p:nvCxnSpPr>
            <p:spPr bwMode="auto">
              <a:xfrm>
                <a:off x="1680352" y="249290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7" name="Straight Connector 377"/>
              <p:cNvCxnSpPr>
                <a:cxnSpLocks noChangeShapeType="1"/>
              </p:cNvCxnSpPr>
              <p:nvPr/>
            </p:nvCxnSpPr>
            <p:spPr bwMode="auto">
              <a:xfrm>
                <a:off x="1720003" y="242405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8" name="Straight Connector 378"/>
              <p:cNvCxnSpPr>
                <a:cxnSpLocks noChangeShapeType="1"/>
              </p:cNvCxnSpPr>
              <p:nvPr/>
            </p:nvCxnSpPr>
            <p:spPr bwMode="auto">
              <a:xfrm>
                <a:off x="1398727" y="259421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59" name="Straight Connector 379"/>
              <p:cNvCxnSpPr>
                <a:cxnSpLocks noChangeShapeType="1"/>
              </p:cNvCxnSpPr>
              <p:nvPr/>
            </p:nvCxnSpPr>
            <p:spPr bwMode="auto">
              <a:xfrm>
                <a:off x="1535614" y="259048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0" name="Straight Connector 380"/>
              <p:cNvCxnSpPr>
                <a:cxnSpLocks noChangeShapeType="1"/>
              </p:cNvCxnSpPr>
              <p:nvPr/>
            </p:nvCxnSpPr>
            <p:spPr bwMode="auto">
              <a:xfrm>
                <a:off x="1575266" y="252163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1" name="Straight Connector 381"/>
              <p:cNvCxnSpPr>
                <a:cxnSpLocks noChangeShapeType="1"/>
              </p:cNvCxnSpPr>
              <p:nvPr/>
            </p:nvCxnSpPr>
            <p:spPr bwMode="auto">
              <a:xfrm>
                <a:off x="1355820" y="25243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2" name="Straight Connector 382"/>
              <p:cNvCxnSpPr>
                <a:cxnSpLocks noChangeShapeType="1"/>
              </p:cNvCxnSpPr>
              <p:nvPr/>
            </p:nvCxnSpPr>
            <p:spPr bwMode="auto">
              <a:xfrm>
                <a:off x="1742267" y="231529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3" name="Straight Connector 383"/>
              <p:cNvCxnSpPr>
                <a:cxnSpLocks noChangeShapeType="1"/>
              </p:cNvCxnSpPr>
              <p:nvPr/>
            </p:nvCxnSpPr>
            <p:spPr bwMode="auto">
              <a:xfrm>
                <a:off x="1741986" y="234464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4" name="Straight Connector 384"/>
              <p:cNvCxnSpPr>
                <a:cxnSpLocks noChangeShapeType="1"/>
              </p:cNvCxnSpPr>
              <p:nvPr/>
            </p:nvCxnSpPr>
            <p:spPr bwMode="auto">
              <a:xfrm>
                <a:off x="1781638" y="227579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5" name="Straight Connector 386"/>
              <p:cNvCxnSpPr>
                <a:cxnSpLocks noChangeShapeType="1"/>
              </p:cNvCxnSpPr>
              <p:nvPr/>
            </p:nvCxnSpPr>
            <p:spPr bwMode="auto">
              <a:xfrm>
                <a:off x="1697809" y="229997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6" name="Straight Connector 388"/>
              <p:cNvCxnSpPr>
                <a:cxnSpLocks noChangeShapeType="1"/>
              </p:cNvCxnSpPr>
              <p:nvPr/>
            </p:nvCxnSpPr>
            <p:spPr bwMode="auto">
              <a:xfrm>
                <a:off x="1749342" y="2500221"/>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7" name="Straight Connector 426"/>
              <p:cNvCxnSpPr>
                <a:cxnSpLocks noChangeShapeType="1"/>
              </p:cNvCxnSpPr>
              <p:nvPr/>
            </p:nvCxnSpPr>
            <p:spPr bwMode="auto">
              <a:xfrm>
                <a:off x="1636500" y="247206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8" name="Straight Connector 427"/>
              <p:cNvCxnSpPr>
                <a:cxnSpLocks noChangeShapeType="1"/>
              </p:cNvCxnSpPr>
              <p:nvPr/>
            </p:nvCxnSpPr>
            <p:spPr bwMode="auto">
              <a:xfrm>
                <a:off x="1689090" y="238865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69" name="Straight Connector 428"/>
              <p:cNvCxnSpPr>
                <a:cxnSpLocks noChangeShapeType="1"/>
              </p:cNvCxnSpPr>
              <p:nvPr/>
            </p:nvCxnSpPr>
            <p:spPr bwMode="auto">
              <a:xfrm>
                <a:off x="1803514" y="249112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0" name="Straight Connector 429"/>
              <p:cNvCxnSpPr>
                <a:cxnSpLocks noChangeShapeType="1"/>
              </p:cNvCxnSpPr>
              <p:nvPr/>
            </p:nvCxnSpPr>
            <p:spPr bwMode="auto">
              <a:xfrm>
                <a:off x="1739223" y="259359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1" name="Straight Connector 431"/>
              <p:cNvCxnSpPr>
                <a:cxnSpLocks noChangeShapeType="1"/>
              </p:cNvCxnSpPr>
              <p:nvPr/>
            </p:nvCxnSpPr>
            <p:spPr bwMode="auto">
              <a:xfrm>
                <a:off x="1726284" y="227657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2" name="Straight Connector 432"/>
              <p:cNvCxnSpPr>
                <a:cxnSpLocks noChangeShapeType="1"/>
              </p:cNvCxnSpPr>
              <p:nvPr/>
            </p:nvCxnSpPr>
            <p:spPr bwMode="auto">
              <a:xfrm>
                <a:off x="1813038" y="239948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3" name="Straight Connector 433"/>
              <p:cNvCxnSpPr>
                <a:cxnSpLocks noChangeShapeType="1"/>
              </p:cNvCxnSpPr>
              <p:nvPr/>
            </p:nvCxnSpPr>
            <p:spPr bwMode="auto">
              <a:xfrm>
                <a:off x="1748747" y="250195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4" name="Straight Connector 435"/>
              <p:cNvCxnSpPr>
                <a:cxnSpLocks noChangeShapeType="1"/>
              </p:cNvCxnSpPr>
              <p:nvPr/>
            </p:nvCxnSpPr>
            <p:spPr bwMode="auto">
              <a:xfrm>
                <a:off x="1801337" y="241853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5" name="Straight Connector 438"/>
              <p:cNvCxnSpPr>
                <a:cxnSpLocks noChangeShapeType="1"/>
              </p:cNvCxnSpPr>
              <p:nvPr/>
            </p:nvCxnSpPr>
            <p:spPr bwMode="auto">
              <a:xfrm>
                <a:off x="1664169" y="245162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6" name="Straight Connector 439"/>
              <p:cNvCxnSpPr>
                <a:cxnSpLocks noChangeShapeType="1"/>
              </p:cNvCxnSpPr>
              <p:nvPr/>
            </p:nvCxnSpPr>
            <p:spPr bwMode="auto">
              <a:xfrm>
                <a:off x="1801057" y="244789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7" name="Straight Connector 440"/>
              <p:cNvCxnSpPr>
                <a:cxnSpLocks noChangeShapeType="1"/>
              </p:cNvCxnSpPr>
              <p:nvPr/>
            </p:nvCxnSpPr>
            <p:spPr bwMode="auto">
              <a:xfrm>
                <a:off x="1840708" y="237904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8" name="Straight Connector 441"/>
              <p:cNvCxnSpPr>
                <a:cxnSpLocks noChangeShapeType="1"/>
              </p:cNvCxnSpPr>
              <p:nvPr/>
            </p:nvCxnSpPr>
            <p:spPr bwMode="auto">
              <a:xfrm>
                <a:off x="1778594" y="25541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79" name="Straight Connector 444"/>
              <p:cNvCxnSpPr>
                <a:cxnSpLocks noChangeShapeType="1"/>
              </p:cNvCxnSpPr>
              <p:nvPr/>
            </p:nvCxnSpPr>
            <p:spPr bwMode="auto">
              <a:xfrm>
                <a:off x="1633857" y="265168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0" name="Straight Connector 445"/>
              <p:cNvCxnSpPr>
                <a:cxnSpLocks noChangeShapeType="1"/>
              </p:cNvCxnSpPr>
              <p:nvPr/>
            </p:nvCxnSpPr>
            <p:spPr bwMode="auto">
              <a:xfrm>
                <a:off x="1770745" y="264794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1" name="Straight Connector 446"/>
              <p:cNvCxnSpPr>
                <a:cxnSpLocks noChangeShapeType="1"/>
              </p:cNvCxnSpPr>
              <p:nvPr/>
            </p:nvCxnSpPr>
            <p:spPr bwMode="auto">
              <a:xfrm>
                <a:off x="1810396" y="257909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2" name="Straight Connector 447"/>
              <p:cNvCxnSpPr>
                <a:cxnSpLocks noChangeShapeType="1"/>
              </p:cNvCxnSpPr>
              <p:nvPr/>
            </p:nvCxnSpPr>
            <p:spPr bwMode="auto">
              <a:xfrm>
                <a:off x="1821451" y="2291673"/>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3" name="Straight Connector 448"/>
              <p:cNvCxnSpPr>
                <a:cxnSpLocks noChangeShapeType="1"/>
              </p:cNvCxnSpPr>
              <p:nvPr/>
            </p:nvCxnSpPr>
            <p:spPr bwMode="auto">
              <a:xfrm>
                <a:off x="1644913" y="234397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4" name="Straight Connector 449"/>
              <p:cNvCxnSpPr>
                <a:cxnSpLocks noChangeShapeType="1"/>
              </p:cNvCxnSpPr>
              <p:nvPr/>
            </p:nvCxnSpPr>
            <p:spPr bwMode="auto">
              <a:xfrm>
                <a:off x="1759337" y="244645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5" name="Straight Connector 450"/>
              <p:cNvCxnSpPr>
                <a:cxnSpLocks noChangeShapeType="1"/>
              </p:cNvCxnSpPr>
              <p:nvPr/>
            </p:nvCxnSpPr>
            <p:spPr bwMode="auto">
              <a:xfrm>
                <a:off x="1695045" y="2548922"/>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6" name="Straight Connector 452"/>
              <p:cNvCxnSpPr>
                <a:cxnSpLocks noChangeShapeType="1"/>
              </p:cNvCxnSpPr>
              <p:nvPr/>
            </p:nvCxnSpPr>
            <p:spPr bwMode="auto">
              <a:xfrm>
                <a:off x="1768861" y="235481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7" name="Straight Connector 453"/>
              <p:cNvCxnSpPr>
                <a:cxnSpLocks noChangeShapeType="1"/>
              </p:cNvCxnSpPr>
              <p:nvPr/>
            </p:nvCxnSpPr>
            <p:spPr bwMode="auto">
              <a:xfrm>
                <a:off x="1704569" y="245728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8" name="Straight Connector 455"/>
              <p:cNvCxnSpPr>
                <a:cxnSpLocks noChangeShapeType="1"/>
              </p:cNvCxnSpPr>
              <p:nvPr/>
            </p:nvCxnSpPr>
            <p:spPr bwMode="auto">
              <a:xfrm>
                <a:off x="1757160" y="237386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89" name="Straight Connector 458"/>
              <p:cNvCxnSpPr>
                <a:cxnSpLocks noChangeShapeType="1"/>
              </p:cNvCxnSpPr>
              <p:nvPr/>
            </p:nvCxnSpPr>
            <p:spPr bwMode="auto">
              <a:xfrm>
                <a:off x="1756880" y="240321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0" name="Straight Connector 459"/>
              <p:cNvCxnSpPr>
                <a:cxnSpLocks noChangeShapeType="1"/>
              </p:cNvCxnSpPr>
              <p:nvPr/>
            </p:nvCxnSpPr>
            <p:spPr bwMode="auto">
              <a:xfrm>
                <a:off x="1796531" y="233437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1" name="Straight Connector 460"/>
              <p:cNvCxnSpPr>
                <a:cxnSpLocks noChangeShapeType="1"/>
              </p:cNvCxnSpPr>
              <p:nvPr/>
            </p:nvCxnSpPr>
            <p:spPr bwMode="auto">
              <a:xfrm>
                <a:off x="1734417" y="250942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2" name="Straight Connector 463"/>
              <p:cNvCxnSpPr>
                <a:cxnSpLocks noChangeShapeType="1"/>
              </p:cNvCxnSpPr>
              <p:nvPr/>
            </p:nvCxnSpPr>
            <p:spPr bwMode="auto">
              <a:xfrm>
                <a:off x="1726567" y="260327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3" name="Straight Connector 464"/>
              <p:cNvCxnSpPr>
                <a:cxnSpLocks noChangeShapeType="1"/>
              </p:cNvCxnSpPr>
              <p:nvPr/>
            </p:nvCxnSpPr>
            <p:spPr bwMode="auto">
              <a:xfrm>
                <a:off x="1766218" y="253442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4" name="Straight Connector 811"/>
              <p:cNvCxnSpPr>
                <a:cxnSpLocks noChangeShapeType="1"/>
              </p:cNvCxnSpPr>
              <p:nvPr/>
            </p:nvCxnSpPr>
            <p:spPr bwMode="auto">
              <a:xfrm>
                <a:off x="1763666" y="237930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5" name="Straight Connector 813"/>
              <p:cNvCxnSpPr>
                <a:cxnSpLocks noChangeShapeType="1"/>
              </p:cNvCxnSpPr>
              <p:nvPr/>
            </p:nvCxnSpPr>
            <p:spPr bwMode="auto">
              <a:xfrm>
                <a:off x="1699374" y="248177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6" name="Straight Connector 814"/>
              <p:cNvCxnSpPr>
                <a:cxnSpLocks noChangeShapeType="1"/>
              </p:cNvCxnSpPr>
              <p:nvPr/>
            </p:nvCxnSpPr>
            <p:spPr bwMode="auto">
              <a:xfrm>
                <a:off x="1816256" y="229588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7" name="Straight Connector 815"/>
              <p:cNvCxnSpPr>
                <a:cxnSpLocks noChangeShapeType="1"/>
              </p:cNvCxnSpPr>
              <p:nvPr/>
            </p:nvCxnSpPr>
            <p:spPr bwMode="auto">
              <a:xfrm>
                <a:off x="1751964" y="239835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8" name="Straight Connector 827"/>
              <p:cNvCxnSpPr>
                <a:cxnSpLocks noChangeShapeType="1"/>
              </p:cNvCxnSpPr>
              <p:nvPr/>
            </p:nvCxnSpPr>
            <p:spPr bwMode="auto">
              <a:xfrm>
                <a:off x="1791336" y="235886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399" name="Straight Connector 833"/>
              <p:cNvCxnSpPr>
                <a:cxnSpLocks noChangeShapeType="1"/>
              </p:cNvCxnSpPr>
              <p:nvPr/>
            </p:nvCxnSpPr>
            <p:spPr bwMode="auto">
              <a:xfrm>
                <a:off x="1761023" y="255891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0" name="Straight Connector 838"/>
              <p:cNvCxnSpPr>
                <a:cxnSpLocks noChangeShapeType="1"/>
              </p:cNvCxnSpPr>
              <p:nvPr/>
            </p:nvCxnSpPr>
            <p:spPr bwMode="auto">
              <a:xfrm>
                <a:off x="1718117" y="248899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1" name="Straight Connector 839"/>
              <p:cNvCxnSpPr>
                <a:cxnSpLocks noChangeShapeType="1"/>
              </p:cNvCxnSpPr>
              <p:nvPr/>
            </p:nvCxnSpPr>
            <p:spPr bwMode="auto">
              <a:xfrm>
                <a:off x="1705379" y="233607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2" name="Straight Connector 841"/>
              <p:cNvCxnSpPr>
                <a:cxnSpLocks noChangeShapeType="1"/>
              </p:cNvCxnSpPr>
              <p:nvPr/>
            </p:nvCxnSpPr>
            <p:spPr bwMode="auto">
              <a:xfrm>
                <a:off x="1719488" y="233463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3" name="Straight Connector 2402"/>
              <p:cNvCxnSpPr>
                <a:cxnSpLocks noChangeShapeType="1"/>
              </p:cNvCxnSpPr>
              <p:nvPr/>
            </p:nvCxnSpPr>
            <p:spPr bwMode="auto">
              <a:xfrm>
                <a:off x="1707787" y="235368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4" name="Straight Connector 845"/>
              <p:cNvCxnSpPr>
                <a:cxnSpLocks noChangeShapeType="1"/>
              </p:cNvCxnSpPr>
              <p:nvPr/>
            </p:nvCxnSpPr>
            <p:spPr bwMode="auto">
              <a:xfrm>
                <a:off x="1822211" y="2456158"/>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5" name="Straight Connector 849"/>
              <p:cNvCxnSpPr>
                <a:cxnSpLocks noChangeShapeType="1"/>
              </p:cNvCxnSpPr>
              <p:nvPr/>
            </p:nvCxnSpPr>
            <p:spPr bwMode="auto">
              <a:xfrm>
                <a:off x="1831735" y="236451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6" name="Straight Connector 854"/>
              <p:cNvCxnSpPr>
                <a:cxnSpLocks noChangeShapeType="1"/>
              </p:cNvCxnSpPr>
              <p:nvPr/>
            </p:nvCxnSpPr>
            <p:spPr bwMode="auto">
              <a:xfrm>
                <a:off x="1747158" y="231419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7" name="Straight Connector 857"/>
              <p:cNvCxnSpPr>
                <a:cxnSpLocks noChangeShapeType="1"/>
              </p:cNvCxnSpPr>
              <p:nvPr/>
            </p:nvCxnSpPr>
            <p:spPr bwMode="auto">
              <a:xfrm>
                <a:off x="1861583" y="241666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8" name="Straight Connector 860"/>
              <p:cNvCxnSpPr>
                <a:cxnSpLocks noChangeShapeType="1"/>
              </p:cNvCxnSpPr>
              <p:nvPr/>
            </p:nvCxnSpPr>
            <p:spPr bwMode="auto">
              <a:xfrm>
                <a:off x="1716845" y="251424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09" name="Straight Connector 861"/>
              <p:cNvCxnSpPr>
                <a:cxnSpLocks noChangeShapeType="1"/>
              </p:cNvCxnSpPr>
              <p:nvPr/>
            </p:nvCxnSpPr>
            <p:spPr bwMode="auto">
              <a:xfrm>
                <a:off x="1853733" y="251050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0" name="Straight Connector 863"/>
              <p:cNvCxnSpPr>
                <a:cxnSpLocks noChangeShapeType="1"/>
              </p:cNvCxnSpPr>
              <p:nvPr/>
            </p:nvCxnSpPr>
            <p:spPr bwMode="auto">
              <a:xfrm>
                <a:off x="1673939" y="244432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grpSp>
        <p:grpSp>
          <p:nvGrpSpPr>
            <p:cNvPr id="2411" name="Group 2410"/>
            <p:cNvGrpSpPr/>
            <p:nvPr/>
          </p:nvGrpSpPr>
          <p:grpSpPr>
            <a:xfrm rot="9510603" flipH="1">
              <a:off x="328020" y="1414210"/>
              <a:ext cx="196612" cy="149344"/>
              <a:chOff x="1355820" y="2275798"/>
              <a:chExt cx="667210" cy="387093"/>
            </a:xfrm>
          </p:grpSpPr>
          <p:cxnSp>
            <p:nvCxnSpPr>
              <p:cNvPr id="2412" name="Straight Connector 2411"/>
              <p:cNvCxnSpPr>
                <a:cxnSpLocks noChangeShapeType="1"/>
              </p:cNvCxnSpPr>
              <p:nvPr/>
            </p:nvCxnSpPr>
            <p:spPr bwMode="auto">
              <a:xfrm>
                <a:off x="1674676" y="2323554"/>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3" name="Straight Connector 2412"/>
              <p:cNvCxnSpPr>
                <a:cxnSpLocks noChangeShapeType="1"/>
              </p:cNvCxnSpPr>
              <p:nvPr/>
            </p:nvCxnSpPr>
            <p:spPr bwMode="auto">
              <a:xfrm>
                <a:off x="1358792" y="233636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4" name="Straight Connector 2413"/>
              <p:cNvCxnSpPr>
                <a:cxnSpLocks noChangeShapeType="1"/>
              </p:cNvCxnSpPr>
              <p:nvPr/>
            </p:nvCxnSpPr>
            <p:spPr bwMode="auto">
              <a:xfrm>
                <a:off x="1445547" y="245927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5" name="Straight Connector 331"/>
              <p:cNvCxnSpPr>
                <a:cxnSpLocks noChangeShapeType="1"/>
              </p:cNvCxnSpPr>
              <p:nvPr/>
            </p:nvCxnSpPr>
            <p:spPr bwMode="auto">
              <a:xfrm>
                <a:off x="1381255" y="2561750"/>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6" name="Straight Connector 332"/>
              <p:cNvCxnSpPr>
                <a:cxnSpLocks noChangeShapeType="1"/>
              </p:cNvCxnSpPr>
              <p:nvPr/>
            </p:nvCxnSpPr>
            <p:spPr bwMode="auto">
              <a:xfrm>
                <a:off x="1498137" y="237585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7" name="Straight Connector 333"/>
              <p:cNvCxnSpPr>
                <a:cxnSpLocks noChangeShapeType="1"/>
              </p:cNvCxnSpPr>
              <p:nvPr/>
            </p:nvCxnSpPr>
            <p:spPr bwMode="auto">
              <a:xfrm>
                <a:off x="1433845" y="2478331"/>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8" name="Straight Connector 334"/>
              <p:cNvCxnSpPr>
                <a:cxnSpLocks noChangeShapeType="1"/>
              </p:cNvCxnSpPr>
              <p:nvPr/>
            </p:nvCxnSpPr>
            <p:spPr bwMode="auto">
              <a:xfrm>
                <a:off x="1612562" y="247833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19" name="Straight Connector 335"/>
              <p:cNvCxnSpPr>
                <a:cxnSpLocks noChangeShapeType="1"/>
              </p:cNvCxnSpPr>
              <p:nvPr/>
            </p:nvCxnSpPr>
            <p:spPr bwMode="auto">
              <a:xfrm>
                <a:off x="1548270" y="2580804"/>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0" name="Straight Connector 338"/>
              <p:cNvCxnSpPr>
                <a:cxnSpLocks noChangeShapeType="1"/>
              </p:cNvCxnSpPr>
              <p:nvPr/>
            </p:nvCxnSpPr>
            <p:spPr bwMode="auto">
              <a:xfrm>
                <a:off x="1426747" y="228939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1" name="Straight Connector 339"/>
              <p:cNvCxnSpPr>
                <a:cxnSpLocks noChangeShapeType="1"/>
              </p:cNvCxnSpPr>
              <p:nvPr/>
            </p:nvCxnSpPr>
            <p:spPr bwMode="auto">
              <a:xfrm>
                <a:off x="1622086" y="238669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2" name="Straight Connector 340"/>
              <p:cNvCxnSpPr>
                <a:cxnSpLocks noChangeShapeType="1"/>
              </p:cNvCxnSpPr>
              <p:nvPr/>
            </p:nvCxnSpPr>
            <p:spPr bwMode="auto">
              <a:xfrm>
                <a:off x="1557794" y="248916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3" name="Straight Connector 341"/>
              <p:cNvCxnSpPr>
                <a:cxnSpLocks noChangeShapeType="1"/>
              </p:cNvCxnSpPr>
              <p:nvPr/>
            </p:nvCxnSpPr>
            <p:spPr bwMode="auto">
              <a:xfrm>
                <a:off x="1674676" y="230327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4" name="Straight Connector 342"/>
              <p:cNvCxnSpPr>
                <a:cxnSpLocks noChangeShapeType="1"/>
              </p:cNvCxnSpPr>
              <p:nvPr/>
            </p:nvCxnSpPr>
            <p:spPr bwMode="auto">
              <a:xfrm>
                <a:off x="1610385" y="240574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5" name="Straight Connector 343"/>
              <p:cNvCxnSpPr>
                <a:cxnSpLocks noChangeShapeType="1"/>
              </p:cNvCxnSpPr>
              <p:nvPr/>
            </p:nvCxnSpPr>
            <p:spPr bwMode="auto">
              <a:xfrm>
                <a:off x="1789101" y="240574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6" name="Straight Connector 344"/>
              <p:cNvCxnSpPr>
                <a:cxnSpLocks noChangeShapeType="1"/>
              </p:cNvCxnSpPr>
              <p:nvPr/>
            </p:nvCxnSpPr>
            <p:spPr bwMode="auto">
              <a:xfrm>
                <a:off x="1724809" y="250821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7" name="Straight Connector 345"/>
              <p:cNvCxnSpPr>
                <a:cxnSpLocks noChangeShapeType="1"/>
              </p:cNvCxnSpPr>
              <p:nvPr/>
            </p:nvCxnSpPr>
            <p:spPr bwMode="auto">
              <a:xfrm>
                <a:off x="1473217" y="243883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8" name="Straight Connector 346"/>
              <p:cNvCxnSpPr>
                <a:cxnSpLocks noChangeShapeType="1"/>
              </p:cNvCxnSpPr>
              <p:nvPr/>
            </p:nvCxnSpPr>
            <p:spPr bwMode="auto">
              <a:xfrm>
                <a:off x="1610104" y="24351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29" name="Straight Connector 347"/>
              <p:cNvCxnSpPr>
                <a:cxnSpLocks noChangeShapeType="1"/>
              </p:cNvCxnSpPr>
              <p:nvPr/>
            </p:nvCxnSpPr>
            <p:spPr bwMode="auto">
              <a:xfrm>
                <a:off x="1649756" y="236625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0" name="Straight Connector 348"/>
              <p:cNvCxnSpPr>
                <a:cxnSpLocks noChangeShapeType="1"/>
              </p:cNvCxnSpPr>
              <p:nvPr/>
            </p:nvCxnSpPr>
            <p:spPr bwMode="auto">
              <a:xfrm>
                <a:off x="1587641" y="254130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1" name="Straight Connector 349"/>
              <p:cNvCxnSpPr>
                <a:cxnSpLocks noChangeShapeType="1"/>
              </p:cNvCxnSpPr>
              <p:nvPr/>
            </p:nvCxnSpPr>
            <p:spPr bwMode="auto">
              <a:xfrm>
                <a:off x="1724529" y="253757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2" name="Straight Connector 350"/>
              <p:cNvCxnSpPr>
                <a:cxnSpLocks noChangeShapeType="1"/>
              </p:cNvCxnSpPr>
              <p:nvPr/>
            </p:nvCxnSpPr>
            <p:spPr bwMode="auto">
              <a:xfrm>
                <a:off x="1764181" y="246872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3" name="Straight Connector 351"/>
              <p:cNvCxnSpPr>
                <a:cxnSpLocks noChangeShapeType="1"/>
              </p:cNvCxnSpPr>
              <p:nvPr/>
            </p:nvCxnSpPr>
            <p:spPr bwMode="auto">
              <a:xfrm>
                <a:off x="1442904" y="263888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4" name="Straight Connector 352"/>
              <p:cNvCxnSpPr>
                <a:cxnSpLocks noChangeShapeType="1"/>
              </p:cNvCxnSpPr>
              <p:nvPr/>
            </p:nvCxnSpPr>
            <p:spPr bwMode="auto">
              <a:xfrm>
                <a:off x="1579792" y="263515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5" name="Straight Connector 353"/>
              <p:cNvCxnSpPr>
                <a:cxnSpLocks noChangeShapeType="1"/>
              </p:cNvCxnSpPr>
              <p:nvPr/>
            </p:nvCxnSpPr>
            <p:spPr bwMode="auto">
              <a:xfrm>
                <a:off x="1619443" y="256630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6" name="Straight Connector 354"/>
              <p:cNvCxnSpPr>
                <a:cxnSpLocks noChangeShapeType="1"/>
              </p:cNvCxnSpPr>
              <p:nvPr/>
            </p:nvCxnSpPr>
            <p:spPr bwMode="auto">
              <a:xfrm>
                <a:off x="1398678" y="229686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7" name="Straight Connector 356"/>
              <p:cNvCxnSpPr>
                <a:cxnSpLocks noChangeShapeType="1"/>
              </p:cNvCxnSpPr>
              <p:nvPr/>
            </p:nvCxnSpPr>
            <p:spPr bwMode="auto">
              <a:xfrm>
                <a:off x="1399998" y="256897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8" name="Straight Connector 357"/>
              <p:cNvCxnSpPr>
                <a:cxnSpLocks noChangeShapeType="1"/>
              </p:cNvCxnSpPr>
              <p:nvPr/>
            </p:nvCxnSpPr>
            <p:spPr bwMode="auto">
              <a:xfrm>
                <a:off x="1387261" y="241604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39" name="Straight Connector 358"/>
              <p:cNvCxnSpPr>
                <a:cxnSpLocks noChangeShapeType="1"/>
              </p:cNvCxnSpPr>
              <p:nvPr/>
            </p:nvCxnSpPr>
            <p:spPr bwMode="auto">
              <a:xfrm>
                <a:off x="1630499" y="2278882"/>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0" name="Straight Connector 359"/>
              <p:cNvCxnSpPr>
                <a:cxnSpLocks noChangeShapeType="1"/>
              </p:cNvCxnSpPr>
              <p:nvPr/>
            </p:nvCxnSpPr>
            <p:spPr bwMode="auto">
              <a:xfrm>
                <a:off x="1401369" y="241460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1" name="Straight Connector 360"/>
              <p:cNvCxnSpPr>
                <a:cxnSpLocks noChangeShapeType="1"/>
              </p:cNvCxnSpPr>
              <p:nvPr/>
            </p:nvCxnSpPr>
            <p:spPr bwMode="auto">
              <a:xfrm>
                <a:off x="1453960" y="233118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2" name="Straight Connector 361"/>
              <p:cNvCxnSpPr>
                <a:cxnSpLocks noChangeShapeType="1"/>
              </p:cNvCxnSpPr>
              <p:nvPr/>
            </p:nvCxnSpPr>
            <p:spPr bwMode="auto">
              <a:xfrm>
                <a:off x="1389668" y="243365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3" name="Straight Connector 362"/>
              <p:cNvCxnSpPr>
                <a:cxnSpLocks noChangeShapeType="1"/>
              </p:cNvCxnSpPr>
              <p:nvPr/>
            </p:nvCxnSpPr>
            <p:spPr bwMode="auto">
              <a:xfrm>
                <a:off x="1568384" y="243365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4" name="Straight Connector 363"/>
              <p:cNvCxnSpPr>
                <a:cxnSpLocks noChangeShapeType="1"/>
              </p:cNvCxnSpPr>
              <p:nvPr/>
            </p:nvCxnSpPr>
            <p:spPr bwMode="auto">
              <a:xfrm>
                <a:off x="1504092" y="2536132"/>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5" name="Straight Connector 366"/>
              <p:cNvCxnSpPr>
                <a:cxnSpLocks noChangeShapeType="1"/>
              </p:cNvCxnSpPr>
              <p:nvPr/>
            </p:nvCxnSpPr>
            <p:spPr bwMode="auto">
              <a:xfrm>
                <a:off x="1577908" y="234201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6" name="Straight Connector 367"/>
              <p:cNvCxnSpPr>
                <a:cxnSpLocks noChangeShapeType="1"/>
              </p:cNvCxnSpPr>
              <p:nvPr/>
            </p:nvCxnSpPr>
            <p:spPr bwMode="auto">
              <a:xfrm>
                <a:off x="1513617" y="244449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7" name="Straight Connector 369"/>
              <p:cNvCxnSpPr>
                <a:cxnSpLocks noChangeShapeType="1"/>
              </p:cNvCxnSpPr>
              <p:nvPr/>
            </p:nvCxnSpPr>
            <p:spPr bwMode="auto">
              <a:xfrm>
                <a:off x="1566207" y="2361074"/>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8" name="Straight Connector 370"/>
              <p:cNvCxnSpPr>
                <a:cxnSpLocks noChangeShapeType="1"/>
              </p:cNvCxnSpPr>
              <p:nvPr/>
            </p:nvCxnSpPr>
            <p:spPr bwMode="auto">
              <a:xfrm>
                <a:off x="1744924" y="236107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49" name="Straight Connector 371"/>
              <p:cNvCxnSpPr>
                <a:cxnSpLocks noChangeShapeType="1"/>
              </p:cNvCxnSpPr>
              <p:nvPr/>
            </p:nvCxnSpPr>
            <p:spPr bwMode="auto">
              <a:xfrm>
                <a:off x="1680632" y="246354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0" name="Straight Connector 372"/>
              <p:cNvCxnSpPr>
                <a:cxnSpLocks noChangeShapeType="1"/>
              </p:cNvCxnSpPr>
              <p:nvPr/>
            </p:nvCxnSpPr>
            <p:spPr bwMode="auto">
              <a:xfrm>
                <a:off x="1429039" y="239416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1" name="Straight Connector 373"/>
              <p:cNvCxnSpPr>
                <a:cxnSpLocks noChangeShapeType="1"/>
              </p:cNvCxnSpPr>
              <p:nvPr/>
            </p:nvCxnSpPr>
            <p:spPr bwMode="auto">
              <a:xfrm>
                <a:off x="1565927" y="239042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2" name="Straight Connector 374"/>
              <p:cNvCxnSpPr>
                <a:cxnSpLocks noChangeShapeType="1"/>
              </p:cNvCxnSpPr>
              <p:nvPr/>
            </p:nvCxnSpPr>
            <p:spPr bwMode="auto">
              <a:xfrm>
                <a:off x="1605578" y="232157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3" name="Straight Connector 375"/>
              <p:cNvCxnSpPr>
                <a:cxnSpLocks noChangeShapeType="1"/>
              </p:cNvCxnSpPr>
              <p:nvPr/>
            </p:nvCxnSpPr>
            <p:spPr bwMode="auto">
              <a:xfrm>
                <a:off x="1543464" y="249663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4" name="Straight Connector 376"/>
              <p:cNvCxnSpPr>
                <a:cxnSpLocks noChangeShapeType="1"/>
              </p:cNvCxnSpPr>
              <p:nvPr/>
            </p:nvCxnSpPr>
            <p:spPr bwMode="auto">
              <a:xfrm>
                <a:off x="1680352" y="249290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5" name="Straight Connector 377"/>
              <p:cNvCxnSpPr>
                <a:cxnSpLocks noChangeShapeType="1"/>
              </p:cNvCxnSpPr>
              <p:nvPr/>
            </p:nvCxnSpPr>
            <p:spPr bwMode="auto">
              <a:xfrm>
                <a:off x="1720003" y="242405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6" name="Straight Connector 378"/>
              <p:cNvCxnSpPr>
                <a:cxnSpLocks noChangeShapeType="1"/>
              </p:cNvCxnSpPr>
              <p:nvPr/>
            </p:nvCxnSpPr>
            <p:spPr bwMode="auto">
              <a:xfrm>
                <a:off x="1398727" y="259421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7" name="Straight Connector 379"/>
              <p:cNvCxnSpPr>
                <a:cxnSpLocks noChangeShapeType="1"/>
              </p:cNvCxnSpPr>
              <p:nvPr/>
            </p:nvCxnSpPr>
            <p:spPr bwMode="auto">
              <a:xfrm>
                <a:off x="1535614" y="259048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8" name="Straight Connector 380"/>
              <p:cNvCxnSpPr>
                <a:cxnSpLocks noChangeShapeType="1"/>
              </p:cNvCxnSpPr>
              <p:nvPr/>
            </p:nvCxnSpPr>
            <p:spPr bwMode="auto">
              <a:xfrm>
                <a:off x="1575266" y="252163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59" name="Straight Connector 381"/>
              <p:cNvCxnSpPr>
                <a:cxnSpLocks noChangeShapeType="1"/>
              </p:cNvCxnSpPr>
              <p:nvPr/>
            </p:nvCxnSpPr>
            <p:spPr bwMode="auto">
              <a:xfrm>
                <a:off x="1355820" y="25243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0" name="Straight Connector 382"/>
              <p:cNvCxnSpPr>
                <a:cxnSpLocks noChangeShapeType="1"/>
              </p:cNvCxnSpPr>
              <p:nvPr/>
            </p:nvCxnSpPr>
            <p:spPr bwMode="auto">
              <a:xfrm>
                <a:off x="1742267" y="231529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1" name="Straight Connector 383"/>
              <p:cNvCxnSpPr>
                <a:cxnSpLocks noChangeShapeType="1"/>
              </p:cNvCxnSpPr>
              <p:nvPr/>
            </p:nvCxnSpPr>
            <p:spPr bwMode="auto">
              <a:xfrm>
                <a:off x="1741986" y="234464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2" name="Straight Connector 384"/>
              <p:cNvCxnSpPr>
                <a:cxnSpLocks noChangeShapeType="1"/>
              </p:cNvCxnSpPr>
              <p:nvPr/>
            </p:nvCxnSpPr>
            <p:spPr bwMode="auto">
              <a:xfrm>
                <a:off x="1781638" y="227579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3" name="Straight Connector 386"/>
              <p:cNvCxnSpPr>
                <a:cxnSpLocks noChangeShapeType="1"/>
              </p:cNvCxnSpPr>
              <p:nvPr/>
            </p:nvCxnSpPr>
            <p:spPr bwMode="auto">
              <a:xfrm>
                <a:off x="1697809" y="229997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4" name="Straight Connector 388"/>
              <p:cNvCxnSpPr>
                <a:cxnSpLocks noChangeShapeType="1"/>
              </p:cNvCxnSpPr>
              <p:nvPr/>
            </p:nvCxnSpPr>
            <p:spPr bwMode="auto">
              <a:xfrm>
                <a:off x="1749342" y="2500221"/>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5" name="Straight Connector 426"/>
              <p:cNvCxnSpPr>
                <a:cxnSpLocks noChangeShapeType="1"/>
              </p:cNvCxnSpPr>
              <p:nvPr/>
            </p:nvCxnSpPr>
            <p:spPr bwMode="auto">
              <a:xfrm>
                <a:off x="1636500" y="247206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6" name="Straight Connector 427"/>
              <p:cNvCxnSpPr>
                <a:cxnSpLocks noChangeShapeType="1"/>
              </p:cNvCxnSpPr>
              <p:nvPr/>
            </p:nvCxnSpPr>
            <p:spPr bwMode="auto">
              <a:xfrm>
                <a:off x="1689090" y="238865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7" name="Straight Connector 428"/>
              <p:cNvCxnSpPr>
                <a:cxnSpLocks noChangeShapeType="1"/>
              </p:cNvCxnSpPr>
              <p:nvPr/>
            </p:nvCxnSpPr>
            <p:spPr bwMode="auto">
              <a:xfrm>
                <a:off x="1803514" y="249112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8" name="Straight Connector 429"/>
              <p:cNvCxnSpPr>
                <a:cxnSpLocks noChangeShapeType="1"/>
              </p:cNvCxnSpPr>
              <p:nvPr/>
            </p:nvCxnSpPr>
            <p:spPr bwMode="auto">
              <a:xfrm>
                <a:off x="1739223" y="259359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69" name="Straight Connector 431"/>
              <p:cNvCxnSpPr>
                <a:cxnSpLocks noChangeShapeType="1"/>
              </p:cNvCxnSpPr>
              <p:nvPr/>
            </p:nvCxnSpPr>
            <p:spPr bwMode="auto">
              <a:xfrm>
                <a:off x="1726284" y="227657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0" name="Straight Connector 432"/>
              <p:cNvCxnSpPr>
                <a:cxnSpLocks noChangeShapeType="1"/>
              </p:cNvCxnSpPr>
              <p:nvPr/>
            </p:nvCxnSpPr>
            <p:spPr bwMode="auto">
              <a:xfrm>
                <a:off x="1813038" y="239948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1" name="Straight Connector 433"/>
              <p:cNvCxnSpPr>
                <a:cxnSpLocks noChangeShapeType="1"/>
              </p:cNvCxnSpPr>
              <p:nvPr/>
            </p:nvCxnSpPr>
            <p:spPr bwMode="auto">
              <a:xfrm>
                <a:off x="1748747" y="250195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2" name="Straight Connector 435"/>
              <p:cNvCxnSpPr>
                <a:cxnSpLocks noChangeShapeType="1"/>
              </p:cNvCxnSpPr>
              <p:nvPr/>
            </p:nvCxnSpPr>
            <p:spPr bwMode="auto">
              <a:xfrm>
                <a:off x="1801337" y="241853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3" name="Straight Connector 438"/>
              <p:cNvCxnSpPr>
                <a:cxnSpLocks noChangeShapeType="1"/>
              </p:cNvCxnSpPr>
              <p:nvPr/>
            </p:nvCxnSpPr>
            <p:spPr bwMode="auto">
              <a:xfrm>
                <a:off x="1664169" y="245162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4" name="Straight Connector 439"/>
              <p:cNvCxnSpPr>
                <a:cxnSpLocks noChangeShapeType="1"/>
              </p:cNvCxnSpPr>
              <p:nvPr/>
            </p:nvCxnSpPr>
            <p:spPr bwMode="auto">
              <a:xfrm>
                <a:off x="1801057" y="244789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5" name="Straight Connector 440"/>
              <p:cNvCxnSpPr>
                <a:cxnSpLocks noChangeShapeType="1"/>
              </p:cNvCxnSpPr>
              <p:nvPr/>
            </p:nvCxnSpPr>
            <p:spPr bwMode="auto">
              <a:xfrm>
                <a:off x="1840708" y="237904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6" name="Straight Connector 441"/>
              <p:cNvCxnSpPr>
                <a:cxnSpLocks noChangeShapeType="1"/>
              </p:cNvCxnSpPr>
              <p:nvPr/>
            </p:nvCxnSpPr>
            <p:spPr bwMode="auto">
              <a:xfrm>
                <a:off x="1778594" y="255410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7" name="Straight Connector 444"/>
              <p:cNvCxnSpPr>
                <a:cxnSpLocks noChangeShapeType="1"/>
              </p:cNvCxnSpPr>
              <p:nvPr/>
            </p:nvCxnSpPr>
            <p:spPr bwMode="auto">
              <a:xfrm>
                <a:off x="1633857" y="265168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8" name="Straight Connector 445"/>
              <p:cNvCxnSpPr>
                <a:cxnSpLocks noChangeShapeType="1"/>
              </p:cNvCxnSpPr>
              <p:nvPr/>
            </p:nvCxnSpPr>
            <p:spPr bwMode="auto">
              <a:xfrm>
                <a:off x="1770745" y="2647944"/>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79" name="Straight Connector 446"/>
              <p:cNvCxnSpPr>
                <a:cxnSpLocks noChangeShapeType="1"/>
              </p:cNvCxnSpPr>
              <p:nvPr/>
            </p:nvCxnSpPr>
            <p:spPr bwMode="auto">
              <a:xfrm>
                <a:off x="1810396" y="257909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0" name="Straight Connector 447"/>
              <p:cNvCxnSpPr>
                <a:cxnSpLocks noChangeShapeType="1"/>
              </p:cNvCxnSpPr>
              <p:nvPr/>
            </p:nvCxnSpPr>
            <p:spPr bwMode="auto">
              <a:xfrm>
                <a:off x="1821451" y="2291673"/>
                <a:ext cx="51974" cy="25648"/>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1" name="Straight Connector 448"/>
              <p:cNvCxnSpPr>
                <a:cxnSpLocks noChangeShapeType="1"/>
              </p:cNvCxnSpPr>
              <p:nvPr/>
            </p:nvCxnSpPr>
            <p:spPr bwMode="auto">
              <a:xfrm>
                <a:off x="1644913" y="234397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2" name="Straight Connector 449"/>
              <p:cNvCxnSpPr>
                <a:cxnSpLocks noChangeShapeType="1"/>
              </p:cNvCxnSpPr>
              <p:nvPr/>
            </p:nvCxnSpPr>
            <p:spPr bwMode="auto">
              <a:xfrm>
                <a:off x="1759337" y="244645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3" name="Straight Connector 450"/>
              <p:cNvCxnSpPr>
                <a:cxnSpLocks noChangeShapeType="1"/>
              </p:cNvCxnSpPr>
              <p:nvPr/>
            </p:nvCxnSpPr>
            <p:spPr bwMode="auto">
              <a:xfrm>
                <a:off x="1695045" y="2548922"/>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4" name="Straight Connector 452"/>
              <p:cNvCxnSpPr>
                <a:cxnSpLocks noChangeShapeType="1"/>
              </p:cNvCxnSpPr>
              <p:nvPr/>
            </p:nvCxnSpPr>
            <p:spPr bwMode="auto">
              <a:xfrm>
                <a:off x="1768861" y="235481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5" name="Straight Connector 453"/>
              <p:cNvCxnSpPr>
                <a:cxnSpLocks noChangeShapeType="1"/>
              </p:cNvCxnSpPr>
              <p:nvPr/>
            </p:nvCxnSpPr>
            <p:spPr bwMode="auto">
              <a:xfrm>
                <a:off x="1704569" y="2457283"/>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6" name="Straight Connector 455"/>
              <p:cNvCxnSpPr>
                <a:cxnSpLocks noChangeShapeType="1"/>
              </p:cNvCxnSpPr>
              <p:nvPr/>
            </p:nvCxnSpPr>
            <p:spPr bwMode="auto">
              <a:xfrm>
                <a:off x="1757160" y="237386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7" name="Straight Connector 458"/>
              <p:cNvCxnSpPr>
                <a:cxnSpLocks noChangeShapeType="1"/>
              </p:cNvCxnSpPr>
              <p:nvPr/>
            </p:nvCxnSpPr>
            <p:spPr bwMode="auto">
              <a:xfrm>
                <a:off x="1756880" y="2403219"/>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8" name="Straight Connector 459"/>
              <p:cNvCxnSpPr>
                <a:cxnSpLocks noChangeShapeType="1"/>
              </p:cNvCxnSpPr>
              <p:nvPr/>
            </p:nvCxnSpPr>
            <p:spPr bwMode="auto">
              <a:xfrm>
                <a:off x="1796531" y="233437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89" name="Straight Connector 460"/>
              <p:cNvCxnSpPr>
                <a:cxnSpLocks noChangeShapeType="1"/>
              </p:cNvCxnSpPr>
              <p:nvPr/>
            </p:nvCxnSpPr>
            <p:spPr bwMode="auto">
              <a:xfrm>
                <a:off x="1734417" y="2509427"/>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0" name="Straight Connector 463"/>
              <p:cNvCxnSpPr>
                <a:cxnSpLocks noChangeShapeType="1"/>
              </p:cNvCxnSpPr>
              <p:nvPr/>
            </p:nvCxnSpPr>
            <p:spPr bwMode="auto">
              <a:xfrm>
                <a:off x="1726567" y="260327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1" name="Straight Connector 464"/>
              <p:cNvCxnSpPr>
                <a:cxnSpLocks noChangeShapeType="1"/>
              </p:cNvCxnSpPr>
              <p:nvPr/>
            </p:nvCxnSpPr>
            <p:spPr bwMode="auto">
              <a:xfrm>
                <a:off x="1766218" y="253442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2" name="Straight Connector 811"/>
              <p:cNvCxnSpPr>
                <a:cxnSpLocks noChangeShapeType="1"/>
              </p:cNvCxnSpPr>
              <p:nvPr/>
            </p:nvCxnSpPr>
            <p:spPr bwMode="auto">
              <a:xfrm>
                <a:off x="1763666" y="237930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3" name="Straight Connector 813"/>
              <p:cNvCxnSpPr>
                <a:cxnSpLocks noChangeShapeType="1"/>
              </p:cNvCxnSpPr>
              <p:nvPr/>
            </p:nvCxnSpPr>
            <p:spPr bwMode="auto">
              <a:xfrm>
                <a:off x="1699374" y="2481776"/>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4" name="Straight Connector 814"/>
              <p:cNvCxnSpPr>
                <a:cxnSpLocks noChangeShapeType="1"/>
              </p:cNvCxnSpPr>
              <p:nvPr/>
            </p:nvCxnSpPr>
            <p:spPr bwMode="auto">
              <a:xfrm>
                <a:off x="1816256" y="229588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5" name="Straight Connector 815"/>
              <p:cNvCxnSpPr>
                <a:cxnSpLocks noChangeShapeType="1"/>
              </p:cNvCxnSpPr>
              <p:nvPr/>
            </p:nvCxnSpPr>
            <p:spPr bwMode="auto">
              <a:xfrm>
                <a:off x="1751964" y="2398357"/>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6" name="Straight Connector 827"/>
              <p:cNvCxnSpPr>
                <a:cxnSpLocks noChangeShapeType="1"/>
              </p:cNvCxnSpPr>
              <p:nvPr/>
            </p:nvCxnSpPr>
            <p:spPr bwMode="auto">
              <a:xfrm>
                <a:off x="1791336" y="2358863"/>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7" name="Straight Connector 833"/>
              <p:cNvCxnSpPr>
                <a:cxnSpLocks noChangeShapeType="1"/>
              </p:cNvCxnSpPr>
              <p:nvPr/>
            </p:nvCxnSpPr>
            <p:spPr bwMode="auto">
              <a:xfrm>
                <a:off x="1761023" y="2558915"/>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8" name="Straight Connector 838"/>
              <p:cNvCxnSpPr>
                <a:cxnSpLocks noChangeShapeType="1"/>
              </p:cNvCxnSpPr>
              <p:nvPr/>
            </p:nvCxnSpPr>
            <p:spPr bwMode="auto">
              <a:xfrm>
                <a:off x="1718117" y="2488998"/>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499" name="Straight Connector 839"/>
              <p:cNvCxnSpPr>
                <a:cxnSpLocks noChangeShapeType="1"/>
              </p:cNvCxnSpPr>
              <p:nvPr/>
            </p:nvCxnSpPr>
            <p:spPr bwMode="auto">
              <a:xfrm>
                <a:off x="1705379" y="233607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0" name="Straight Connector 841"/>
              <p:cNvCxnSpPr>
                <a:cxnSpLocks noChangeShapeType="1"/>
              </p:cNvCxnSpPr>
              <p:nvPr/>
            </p:nvCxnSpPr>
            <p:spPr bwMode="auto">
              <a:xfrm>
                <a:off x="1719488" y="2334631"/>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1" name="Straight Connector 843"/>
              <p:cNvCxnSpPr>
                <a:cxnSpLocks noChangeShapeType="1"/>
              </p:cNvCxnSpPr>
              <p:nvPr/>
            </p:nvCxnSpPr>
            <p:spPr bwMode="auto">
              <a:xfrm>
                <a:off x="1707787" y="2353685"/>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2" name="Straight Connector 845"/>
              <p:cNvCxnSpPr>
                <a:cxnSpLocks noChangeShapeType="1"/>
              </p:cNvCxnSpPr>
              <p:nvPr/>
            </p:nvCxnSpPr>
            <p:spPr bwMode="auto">
              <a:xfrm>
                <a:off x="1822211" y="2456158"/>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3" name="Straight Connector 849"/>
              <p:cNvCxnSpPr>
                <a:cxnSpLocks noChangeShapeType="1"/>
              </p:cNvCxnSpPr>
              <p:nvPr/>
            </p:nvCxnSpPr>
            <p:spPr bwMode="auto">
              <a:xfrm>
                <a:off x="1831735" y="2364519"/>
                <a:ext cx="18141" cy="47555"/>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4" name="Straight Connector 854"/>
              <p:cNvCxnSpPr>
                <a:cxnSpLocks noChangeShapeType="1"/>
              </p:cNvCxnSpPr>
              <p:nvPr/>
            </p:nvCxnSpPr>
            <p:spPr bwMode="auto">
              <a:xfrm>
                <a:off x="1747158" y="2314190"/>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5" name="Straight Connector 857"/>
              <p:cNvCxnSpPr>
                <a:cxnSpLocks noChangeShapeType="1"/>
              </p:cNvCxnSpPr>
              <p:nvPr/>
            </p:nvCxnSpPr>
            <p:spPr bwMode="auto">
              <a:xfrm>
                <a:off x="1861583" y="241666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6" name="Straight Connector 860"/>
              <p:cNvCxnSpPr>
                <a:cxnSpLocks noChangeShapeType="1"/>
              </p:cNvCxnSpPr>
              <p:nvPr/>
            </p:nvCxnSpPr>
            <p:spPr bwMode="auto">
              <a:xfrm>
                <a:off x="1716845" y="2514242"/>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7" name="Straight Connector 861"/>
              <p:cNvCxnSpPr>
                <a:cxnSpLocks noChangeShapeType="1"/>
              </p:cNvCxnSpPr>
              <p:nvPr/>
            </p:nvCxnSpPr>
            <p:spPr bwMode="auto">
              <a:xfrm>
                <a:off x="1853733" y="251050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cxnSp>
            <p:nvCxnSpPr>
              <p:cNvPr id="2508" name="Straight Connector 863"/>
              <p:cNvCxnSpPr>
                <a:cxnSpLocks noChangeShapeType="1"/>
              </p:cNvCxnSpPr>
              <p:nvPr/>
            </p:nvCxnSpPr>
            <p:spPr bwMode="auto">
              <a:xfrm>
                <a:off x="1673939" y="2444326"/>
                <a:ext cx="161447" cy="11211"/>
              </a:xfrm>
              <a:prstGeom prst="line">
                <a:avLst/>
              </a:prstGeom>
              <a:noFill/>
              <a:ln w="9525" cmpd="sng">
                <a:solidFill>
                  <a:srgbClr val="FFE367">
                    <a:alpha val="48000"/>
                  </a:srgbClr>
                </a:solidFill>
                <a:round/>
                <a:headEnd/>
                <a:tailEnd/>
              </a:ln>
              <a:extLst>
                <a:ext uri="{909E8E84-426E-40dd-AFC4-6F175D3DCCD1}">
                  <a14:hiddenFill xmlns="" xmlns:a14="http://schemas.microsoft.com/office/drawing/2010/main">
                    <a:noFill/>
                  </a14:hiddenFill>
                </a:ext>
              </a:extLst>
            </p:spPr>
          </p:cxnSp>
        </p:grpSp>
        <p:sp>
          <p:nvSpPr>
            <p:cNvPr id="2509" name="Oval 2508"/>
            <p:cNvSpPr>
              <a:spLocks noChangeAspect="1"/>
            </p:cNvSpPr>
            <p:nvPr/>
          </p:nvSpPr>
          <p:spPr>
            <a:xfrm flipV="1">
              <a:off x="1639488" y="1779067"/>
              <a:ext cx="115200" cy="114459"/>
            </a:xfrm>
            <a:prstGeom prst="ellipse">
              <a:avLst/>
            </a:prstGeom>
            <a:solidFill>
              <a:srgbClr val="FFE367"/>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sp>
          <p:nvSpPr>
            <p:cNvPr id="2510" name="TextBox 2509"/>
            <p:cNvSpPr txBox="1"/>
            <p:nvPr/>
          </p:nvSpPr>
          <p:spPr>
            <a:xfrm>
              <a:off x="1662448" y="1633084"/>
              <a:ext cx="1593541" cy="192360"/>
            </a:xfrm>
            <a:prstGeom prst="rect">
              <a:avLst/>
            </a:prstGeom>
            <a:noFill/>
          </p:spPr>
          <p:txBody>
            <a:bodyPr wrap="square" rtlCol="0">
              <a:spAutoFit/>
            </a:bodyPr>
            <a:lstStyle/>
            <a:p>
              <a:r>
                <a:rPr lang="en-US" sz="525" dirty="0">
                  <a:solidFill>
                    <a:schemeClr val="bg1"/>
                  </a:solidFill>
                  <a:latin typeface="Helvetica"/>
                  <a:cs typeface="Helvetica"/>
                </a:rPr>
                <a:t>variant calling</a:t>
              </a:r>
            </a:p>
          </p:txBody>
        </p:sp>
        <p:sp>
          <p:nvSpPr>
            <p:cNvPr id="2511" name="Oval 2510"/>
            <p:cNvSpPr>
              <a:spLocks noChangeAspect="1"/>
            </p:cNvSpPr>
            <p:nvPr/>
          </p:nvSpPr>
          <p:spPr>
            <a:xfrm>
              <a:off x="2847876" y="3604474"/>
              <a:ext cx="115200" cy="114459"/>
            </a:xfrm>
            <a:prstGeom prst="ellipse">
              <a:avLst/>
            </a:prstGeom>
            <a:solidFill>
              <a:srgbClr val="664462"/>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nvGrpSpPr>
            <p:cNvPr id="2512" name="Group 2511"/>
            <p:cNvGrpSpPr/>
            <p:nvPr/>
          </p:nvGrpSpPr>
          <p:grpSpPr>
            <a:xfrm>
              <a:off x="4141902" y="2170503"/>
              <a:ext cx="818757" cy="594548"/>
              <a:chOff x="4179797" y="2349647"/>
              <a:chExt cx="818757" cy="594548"/>
            </a:xfrm>
          </p:grpSpPr>
          <p:grpSp>
            <p:nvGrpSpPr>
              <p:cNvPr id="2513" name="Group 2512"/>
              <p:cNvGrpSpPr/>
              <p:nvPr/>
            </p:nvGrpSpPr>
            <p:grpSpPr>
              <a:xfrm>
                <a:off x="4254614" y="2349647"/>
                <a:ext cx="590393" cy="557936"/>
                <a:chOff x="4727655" y="1389657"/>
                <a:chExt cx="590393" cy="557936"/>
              </a:xfrm>
            </p:grpSpPr>
            <p:graphicFrame>
              <p:nvGraphicFramePr>
                <p:cNvPr id="2515" name="Chart 2514"/>
                <p:cNvGraphicFramePr/>
                <p:nvPr/>
              </p:nvGraphicFramePr>
              <p:xfrm>
                <a:off x="4727655" y="1408235"/>
                <a:ext cx="541797" cy="454895"/>
              </p:xfrm>
              <a:graphic>
                <a:graphicData uri="http://schemas.openxmlformats.org/drawingml/2006/chart">
                  <c:chart xmlns:c="http://schemas.openxmlformats.org/drawingml/2006/chart" xmlns:r="http://schemas.openxmlformats.org/officeDocument/2006/relationships" r:id="rId12"/>
                </a:graphicData>
              </a:graphic>
            </p:graphicFrame>
            <p:sp>
              <p:nvSpPr>
                <p:cNvPr id="2516" name="Rectangle 2515"/>
                <p:cNvSpPr/>
                <p:nvPr/>
              </p:nvSpPr>
              <p:spPr>
                <a:xfrm>
                  <a:off x="4727655" y="1389657"/>
                  <a:ext cx="590393" cy="557936"/>
                </a:xfrm>
                <a:prstGeom prst="rect">
                  <a:avLst/>
                </a:prstGeom>
                <a:noFill/>
                <a:ln w="9525" cap="flat" cmpd="sng" algn="ctr">
                  <a:solidFill>
                    <a:srgbClr val="6F8A74"/>
                  </a:solid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sp>
            <p:nvSpPr>
              <p:cNvPr id="2514" name="TextBox 2513"/>
              <p:cNvSpPr txBox="1"/>
              <p:nvPr/>
            </p:nvSpPr>
            <p:spPr>
              <a:xfrm>
                <a:off x="4179797" y="2751835"/>
                <a:ext cx="818757" cy="192360"/>
              </a:xfrm>
              <a:prstGeom prst="rect">
                <a:avLst/>
              </a:prstGeom>
              <a:noFill/>
            </p:spPr>
            <p:txBody>
              <a:bodyPr wrap="square" rtlCol="0">
                <a:spAutoFit/>
              </a:bodyPr>
              <a:lstStyle/>
              <a:p>
                <a:pPr defTabSz="685800" eaLnBrk="1" fontAlgn="auto" hangingPunct="1">
                  <a:spcBef>
                    <a:spcPts val="0"/>
                  </a:spcBef>
                  <a:spcAft>
                    <a:spcPts val="0"/>
                  </a:spcAft>
                  <a:defRPr/>
                </a:pPr>
                <a:r>
                  <a:rPr lang="en-US" sz="525" kern="0" dirty="0">
                    <a:solidFill>
                      <a:schemeClr val="bg1"/>
                    </a:solidFill>
                    <a:latin typeface="Helvetica"/>
                    <a:cs typeface="Helvetica"/>
                  </a:rPr>
                  <a:t>functional profile</a:t>
                </a:r>
              </a:p>
            </p:txBody>
          </p:sp>
        </p:grpSp>
        <p:grpSp>
          <p:nvGrpSpPr>
            <p:cNvPr id="2517" name="Group 2516"/>
            <p:cNvGrpSpPr/>
            <p:nvPr/>
          </p:nvGrpSpPr>
          <p:grpSpPr>
            <a:xfrm>
              <a:off x="4327420" y="2899228"/>
              <a:ext cx="818757" cy="602339"/>
              <a:chOff x="3985753" y="2756937"/>
              <a:chExt cx="818757" cy="602339"/>
            </a:xfrm>
          </p:grpSpPr>
          <p:sp>
            <p:nvSpPr>
              <p:cNvPr id="2518" name="TextBox 2517"/>
              <p:cNvSpPr txBox="1"/>
              <p:nvPr/>
            </p:nvSpPr>
            <p:spPr>
              <a:xfrm>
                <a:off x="3985753" y="3166916"/>
                <a:ext cx="818757" cy="192360"/>
              </a:xfrm>
              <a:prstGeom prst="rect">
                <a:avLst/>
              </a:prstGeom>
              <a:noFill/>
            </p:spPr>
            <p:txBody>
              <a:bodyPr wrap="square" rtlCol="0">
                <a:spAutoFit/>
              </a:bodyPr>
              <a:lstStyle/>
              <a:p>
                <a:pPr defTabSz="685800" eaLnBrk="1" fontAlgn="auto" hangingPunct="1">
                  <a:spcBef>
                    <a:spcPts val="0"/>
                  </a:spcBef>
                  <a:spcAft>
                    <a:spcPts val="0"/>
                  </a:spcAft>
                  <a:defRPr/>
                </a:pPr>
                <a:r>
                  <a:rPr lang="en-US" sz="525" kern="0" dirty="0">
                    <a:solidFill>
                      <a:schemeClr val="bg1"/>
                    </a:solidFill>
                    <a:latin typeface="Helvetica"/>
                    <a:cs typeface="Helvetica"/>
                  </a:rPr>
                  <a:t>functional profile</a:t>
                </a:r>
              </a:p>
            </p:txBody>
          </p:sp>
          <p:graphicFrame>
            <p:nvGraphicFramePr>
              <p:cNvPr id="2519" name="Chart 2518"/>
              <p:cNvGraphicFramePr/>
              <p:nvPr/>
            </p:nvGraphicFramePr>
            <p:xfrm>
              <a:off x="4058040" y="2775515"/>
              <a:ext cx="541797" cy="454895"/>
            </p:xfrm>
            <a:graphic>
              <a:graphicData uri="http://schemas.openxmlformats.org/drawingml/2006/chart">
                <c:chart xmlns:c="http://schemas.openxmlformats.org/drawingml/2006/chart" xmlns:r="http://schemas.openxmlformats.org/officeDocument/2006/relationships" r:id="rId13"/>
              </a:graphicData>
            </a:graphic>
          </p:graphicFrame>
          <p:sp>
            <p:nvSpPr>
              <p:cNvPr id="2520" name="Rectangle 2519"/>
              <p:cNvSpPr/>
              <p:nvPr/>
            </p:nvSpPr>
            <p:spPr>
              <a:xfrm>
                <a:off x="4058040" y="2756937"/>
                <a:ext cx="590393" cy="557936"/>
              </a:xfrm>
              <a:prstGeom prst="rect">
                <a:avLst/>
              </a:prstGeom>
              <a:noFill/>
              <a:ln w="9525" cap="flat" cmpd="sng" algn="ctr">
                <a:solidFill>
                  <a:srgbClr val="5B7AA4"/>
                </a:solid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grpSp>
          <p:nvGrpSpPr>
            <p:cNvPr id="2521" name="Group 2520"/>
            <p:cNvGrpSpPr/>
            <p:nvPr/>
          </p:nvGrpSpPr>
          <p:grpSpPr>
            <a:xfrm>
              <a:off x="4209708" y="4285606"/>
              <a:ext cx="818757" cy="602339"/>
              <a:chOff x="3985753" y="2756937"/>
              <a:chExt cx="818757" cy="602339"/>
            </a:xfrm>
          </p:grpSpPr>
          <p:sp>
            <p:nvSpPr>
              <p:cNvPr id="2522" name="TextBox 2521"/>
              <p:cNvSpPr txBox="1"/>
              <p:nvPr/>
            </p:nvSpPr>
            <p:spPr>
              <a:xfrm>
                <a:off x="3985753" y="3166916"/>
                <a:ext cx="818757" cy="192360"/>
              </a:xfrm>
              <a:prstGeom prst="rect">
                <a:avLst/>
              </a:prstGeom>
              <a:noFill/>
            </p:spPr>
            <p:txBody>
              <a:bodyPr wrap="square" rtlCol="0">
                <a:spAutoFit/>
              </a:bodyPr>
              <a:lstStyle/>
              <a:p>
                <a:pPr defTabSz="685800" eaLnBrk="1" fontAlgn="auto" hangingPunct="1">
                  <a:spcBef>
                    <a:spcPts val="0"/>
                  </a:spcBef>
                  <a:spcAft>
                    <a:spcPts val="0"/>
                  </a:spcAft>
                  <a:defRPr/>
                </a:pPr>
                <a:r>
                  <a:rPr lang="en-US" sz="525" kern="0" dirty="0">
                    <a:solidFill>
                      <a:schemeClr val="bg1"/>
                    </a:solidFill>
                    <a:latin typeface="Helvetica"/>
                    <a:cs typeface="Helvetica"/>
                  </a:rPr>
                  <a:t>functional profile</a:t>
                </a:r>
              </a:p>
            </p:txBody>
          </p:sp>
          <p:graphicFrame>
            <p:nvGraphicFramePr>
              <p:cNvPr id="2523" name="Chart 2522"/>
              <p:cNvGraphicFramePr/>
              <p:nvPr/>
            </p:nvGraphicFramePr>
            <p:xfrm>
              <a:off x="4058040" y="2775515"/>
              <a:ext cx="541797" cy="454895"/>
            </p:xfrm>
            <a:graphic>
              <a:graphicData uri="http://schemas.openxmlformats.org/drawingml/2006/chart">
                <c:chart xmlns:c="http://schemas.openxmlformats.org/drawingml/2006/chart" xmlns:r="http://schemas.openxmlformats.org/officeDocument/2006/relationships" r:id="rId14"/>
              </a:graphicData>
            </a:graphic>
          </p:graphicFrame>
          <p:sp>
            <p:nvSpPr>
              <p:cNvPr id="2524" name="Rectangle 2523"/>
              <p:cNvSpPr/>
              <p:nvPr/>
            </p:nvSpPr>
            <p:spPr>
              <a:xfrm>
                <a:off x="4058040" y="2756937"/>
                <a:ext cx="590393" cy="557936"/>
              </a:xfrm>
              <a:prstGeom prst="rect">
                <a:avLst/>
              </a:prstGeom>
              <a:noFill/>
              <a:ln w="9525" cap="flat" cmpd="sng" algn="ctr">
                <a:solidFill>
                  <a:srgbClr val="904B51"/>
                </a:solid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cxnSp>
          <p:nvCxnSpPr>
            <p:cNvPr id="2525" name="Straight Connector 180"/>
            <p:cNvCxnSpPr>
              <a:cxnSpLocks noChangeShapeType="1"/>
            </p:cNvCxnSpPr>
            <p:nvPr/>
          </p:nvCxnSpPr>
          <p:spPr bwMode="auto">
            <a:xfrm>
              <a:off x="2148204" y="4520441"/>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26" name="Straight Connector 176"/>
            <p:cNvCxnSpPr>
              <a:cxnSpLocks noChangeShapeType="1"/>
            </p:cNvCxnSpPr>
            <p:nvPr/>
          </p:nvCxnSpPr>
          <p:spPr bwMode="auto">
            <a:xfrm>
              <a:off x="2073890" y="4559072"/>
              <a:ext cx="544745" cy="0"/>
            </a:xfrm>
            <a:prstGeom prst="line">
              <a:avLst/>
            </a:prstGeom>
            <a:noFill/>
            <a:ln w="12700" cmpd="sng">
              <a:solidFill>
                <a:srgbClr val="746581"/>
              </a:solidFill>
              <a:round/>
              <a:headEnd/>
              <a:tailEnd/>
            </a:ln>
            <a:extLst>
              <a:ext uri="{909E8E84-426E-40dd-AFC4-6F175D3DCCD1}">
                <a14:hiddenFill xmlns="" xmlns:a14="http://schemas.microsoft.com/office/drawing/2010/main">
                  <a:noFill/>
                </a14:hiddenFill>
              </a:ext>
            </a:extLst>
          </p:spPr>
        </p:cxnSp>
        <p:cxnSp>
          <p:nvCxnSpPr>
            <p:cNvPr id="2527" name="Straight Connector 180"/>
            <p:cNvCxnSpPr>
              <a:cxnSpLocks noChangeShapeType="1"/>
            </p:cNvCxnSpPr>
            <p:nvPr/>
          </p:nvCxnSpPr>
          <p:spPr bwMode="auto">
            <a:xfrm>
              <a:off x="2221567" y="4521844"/>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28" name="Straight Connector 180"/>
            <p:cNvCxnSpPr>
              <a:cxnSpLocks noChangeShapeType="1"/>
            </p:cNvCxnSpPr>
            <p:nvPr/>
          </p:nvCxnSpPr>
          <p:spPr bwMode="auto">
            <a:xfrm>
              <a:off x="2174901" y="4487070"/>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29" name="Straight Connector 180"/>
            <p:cNvCxnSpPr>
              <a:cxnSpLocks noChangeShapeType="1"/>
            </p:cNvCxnSpPr>
            <p:nvPr/>
          </p:nvCxnSpPr>
          <p:spPr bwMode="auto">
            <a:xfrm>
              <a:off x="2248264" y="4488473"/>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0" name="Straight Connector 180"/>
            <p:cNvCxnSpPr>
              <a:cxnSpLocks noChangeShapeType="1"/>
            </p:cNvCxnSpPr>
            <p:nvPr/>
          </p:nvCxnSpPr>
          <p:spPr bwMode="auto">
            <a:xfrm>
              <a:off x="2132400" y="4446596"/>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1" name="Straight Connector 180"/>
            <p:cNvCxnSpPr>
              <a:cxnSpLocks noChangeShapeType="1"/>
            </p:cNvCxnSpPr>
            <p:nvPr/>
          </p:nvCxnSpPr>
          <p:spPr bwMode="auto">
            <a:xfrm>
              <a:off x="2205763" y="4447999"/>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2" name="Straight Connector 180"/>
            <p:cNvCxnSpPr>
              <a:cxnSpLocks noChangeShapeType="1"/>
            </p:cNvCxnSpPr>
            <p:nvPr/>
          </p:nvCxnSpPr>
          <p:spPr bwMode="auto">
            <a:xfrm>
              <a:off x="2165656" y="4413372"/>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3" name="Straight Connector 180"/>
            <p:cNvCxnSpPr>
              <a:cxnSpLocks noChangeShapeType="1"/>
            </p:cNvCxnSpPr>
            <p:nvPr/>
          </p:nvCxnSpPr>
          <p:spPr bwMode="auto">
            <a:xfrm>
              <a:off x="2239019" y="4414775"/>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4" name="Straight Connector 180"/>
            <p:cNvCxnSpPr>
              <a:cxnSpLocks noChangeShapeType="1"/>
            </p:cNvCxnSpPr>
            <p:nvPr/>
          </p:nvCxnSpPr>
          <p:spPr bwMode="auto">
            <a:xfrm>
              <a:off x="2413227" y="4528822"/>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5" name="Straight Connector 180"/>
            <p:cNvCxnSpPr>
              <a:cxnSpLocks noChangeShapeType="1"/>
            </p:cNvCxnSpPr>
            <p:nvPr/>
          </p:nvCxnSpPr>
          <p:spPr bwMode="auto">
            <a:xfrm>
              <a:off x="2486590" y="4530225"/>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6" name="Straight Connector 180"/>
            <p:cNvCxnSpPr>
              <a:cxnSpLocks noChangeShapeType="1"/>
            </p:cNvCxnSpPr>
            <p:nvPr/>
          </p:nvCxnSpPr>
          <p:spPr bwMode="auto">
            <a:xfrm>
              <a:off x="2439924" y="4495451"/>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7" name="Straight Connector 180"/>
            <p:cNvCxnSpPr>
              <a:cxnSpLocks noChangeShapeType="1"/>
            </p:cNvCxnSpPr>
            <p:nvPr/>
          </p:nvCxnSpPr>
          <p:spPr bwMode="auto">
            <a:xfrm>
              <a:off x="2513287" y="4496854"/>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8" name="Straight Connector 180"/>
            <p:cNvCxnSpPr>
              <a:cxnSpLocks noChangeShapeType="1"/>
            </p:cNvCxnSpPr>
            <p:nvPr/>
          </p:nvCxnSpPr>
          <p:spPr bwMode="auto">
            <a:xfrm>
              <a:off x="2397423" y="4454977"/>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39" name="Straight Connector 180"/>
            <p:cNvCxnSpPr>
              <a:cxnSpLocks noChangeShapeType="1"/>
            </p:cNvCxnSpPr>
            <p:nvPr/>
          </p:nvCxnSpPr>
          <p:spPr bwMode="auto">
            <a:xfrm>
              <a:off x="2470786" y="4456380"/>
              <a:ext cx="53394" cy="1658"/>
            </a:xfrm>
            <a:prstGeom prst="line">
              <a:avLst/>
            </a:prstGeom>
            <a:noFill/>
            <a:ln w="9525" cmpd="sng">
              <a:solidFill>
                <a:srgbClr val="5596D3"/>
              </a:solidFill>
              <a:round/>
              <a:headEnd/>
              <a:tailEnd/>
            </a:ln>
            <a:extLst>
              <a:ext uri="{909E8E84-426E-40dd-AFC4-6F175D3DCCD1}">
                <a14:hiddenFill xmlns="" xmlns:a14="http://schemas.microsoft.com/office/drawing/2010/main">
                  <a:noFill/>
                </a14:hiddenFill>
              </a:ext>
            </a:extLst>
          </p:spPr>
        </p:cxnSp>
        <p:cxnSp>
          <p:nvCxnSpPr>
            <p:cNvPr id="2540" name="Straight Connector 180"/>
            <p:cNvCxnSpPr>
              <a:cxnSpLocks noChangeShapeType="1"/>
            </p:cNvCxnSpPr>
            <p:nvPr/>
          </p:nvCxnSpPr>
          <p:spPr bwMode="auto">
            <a:xfrm>
              <a:off x="2099301" y="4675360"/>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1" name="Straight Connector 180"/>
            <p:cNvCxnSpPr>
              <a:cxnSpLocks noChangeShapeType="1"/>
            </p:cNvCxnSpPr>
            <p:nvPr/>
          </p:nvCxnSpPr>
          <p:spPr bwMode="auto">
            <a:xfrm>
              <a:off x="2172664" y="4676763"/>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2" name="Straight Connector 180"/>
            <p:cNvCxnSpPr>
              <a:cxnSpLocks noChangeShapeType="1"/>
            </p:cNvCxnSpPr>
            <p:nvPr/>
          </p:nvCxnSpPr>
          <p:spPr bwMode="auto">
            <a:xfrm>
              <a:off x="2125998" y="4641989"/>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3" name="Straight Connector 180"/>
            <p:cNvCxnSpPr>
              <a:cxnSpLocks noChangeShapeType="1"/>
            </p:cNvCxnSpPr>
            <p:nvPr/>
          </p:nvCxnSpPr>
          <p:spPr bwMode="auto">
            <a:xfrm>
              <a:off x="2199361" y="4643392"/>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4" name="Straight Connector 180"/>
            <p:cNvCxnSpPr>
              <a:cxnSpLocks noChangeShapeType="1"/>
            </p:cNvCxnSpPr>
            <p:nvPr/>
          </p:nvCxnSpPr>
          <p:spPr bwMode="auto">
            <a:xfrm>
              <a:off x="2083497" y="4601515"/>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5" name="Straight Connector 180"/>
            <p:cNvCxnSpPr>
              <a:cxnSpLocks noChangeShapeType="1"/>
            </p:cNvCxnSpPr>
            <p:nvPr/>
          </p:nvCxnSpPr>
          <p:spPr bwMode="auto">
            <a:xfrm>
              <a:off x="2156860" y="4602918"/>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6" name="Straight Connector 180"/>
            <p:cNvCxnSpPr>
              <a:cxnSpLocks noChangeShapeType="1"/>
            </p:cNvCxnSpPr>
            <p:nvPr/>
          </p:nvCxnSpPr>
          <p:spPr bwMode="auto">
            <a:xfrm>
              <a:off x="2232145" y="4676763"/>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7" name="Straight Connector 180"/>
            <p:cNvCxnSpPr>
              <a:cxnSpLocks noChangeShapeType="1"/>
            </p:cNvCxnSpPr>
            <p:nvPr/>
          </p:nvCxnSpPr>
          <p:spPr bwMode="auto">
            <a:xfrm>
              <a:off x="2305508" y="4678167"/>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8" name="Straight Connector 180"/>
            <p:cNvCxnSpPr>
              <a:cxnSpLocks noChangeShapeType="1"/>
            </p:cNvCxnSpPr>
            <p:nvPr/>
          </p:nvCxnSpPr>
          <p:spPr bwMode="auto">
            <a:xfrm>
              <a:off x="2258842" y="4643392"/>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49" name="Straight Connector 180"/>
            <p:cNvCxnSpPr>
              <a:cxnSpLocks noChangeShapeType="1"/>
            </p:cNvCxnSpPr>
            <p:nvPr/>
          </p:nvCxnSpPr>
          <p:spPr bwMode="auto">
            <a:xfrm>
              <a:off x="2332205" y="4644795"/>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0" name="Straight Connector 180"/>
            <p:cNvCxnSpPr>
              <a:cxnSpLocks noChangeShapeType="1"/>
            </p:cNvCxnSpPr>
            <p:nvPr/>
          </p:nvCxnSpPr>
          <p:spPr bwMode="auto">
            <a:xfrm>
              <a:off x="2216341" y="4602918"/>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1" name="Straight Connector 180"/>
            <p:cNvCxnSpPr>
              <a:cxnSpLocks noChangeShapeType="1"/>
            </p:cNvCxnSpPr>
            <p:nvPr/>
          </p:nvCxnSpPr>
          <p:spPr bwMode="auto">
            <a:xfrm>
              <a:off x="2289704" y="4604321"/>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2" name="Straight Connector 180"/>
            <p:cNvCxnSpPr>
              <a:cxnSpLocks noChangeShapeType="1"/>
            </p:cNvCxnSpPr>
            <p:nvPr/>
          </p:nvCxnSpPr>
          <p:spPr bwMode="auto">
            <a:xfrm>
              <a:off x="2384815" y="4678167"/>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3" name="Straight Connector 180"/>
            <p:cNvCxnSpPr>
              <a:cxnSpLocks noChangeShapeType="1"/>
            </p:cNvCxnSpPr>
            <p:nvPr/>
          </p:nvCxnSpPr>
          <p:spPr bwMode="auto">
            <a:xfrm>
              <a:off x="2458178" y="4679570"/>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4" name="Straight Connector 180"/>
            <p:cNvCxnSpPr>
              <a:cxnSpLocks noChangeShapeType="1"/>
            </p:cNvCxnSpPr>
            <p:nvPr/>
          </p:nvCxnSpPr>
          <p:spPr bwMode="auto">
            <a:xfrm>
              <a:off x="2411512" y="4644795"/>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5" name="Straight Connector 180"/>
            <p:cNvCxnSpPr>
              <a:cxnSpLocks noChangeShapeType="1"/>
            </p:cNvCxnSpPr>
            <p:nvPr/>
          </p:nvCxnSpPr>
          <p:spPr bwMode="auto">
            <a:xfrm>
              <a:off x="2504702" y="4646199"/>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6" name="Straight Connector 180"/>
            <p:cNvCxnSpPr>
              <a:cxnSpLocks noChangeShapeType="1"/>
            </p:cNvCxnSpPr>
            <p:nvPr/>
          </p:nvCxnSpPr>
          <p:spPr bwMode="auto">
            <a:xfrm>
              <a:off x="2369012" y="4604321"/>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7" name="Straight Connector 180"/>
            <p:cNvCxnSpPr>
              <a:cxnSpLocks noChangeShapeType="1"/>
            </p:cNvCxnSpPr>
            <p:nvPr/>
          </p:nvCxnSpPr>
          <p:spPr bwMode="auto">
            <a:xfrm>
              <a:off x="2442375" y="4605724"/>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8" name="Straight Connector 180"/>
            <p:cNvCxnSpPr>
              <a:cxnSpLocks noChangeShapeType="1"/>
            </p:cNvCxnSpPr>
            <p:nvPr/>
          </p:nvCxnSpPr>
          <p:spPr bwMode="auto">
            <a:xfrm>
              <a:off x="2558238" y="4605734"/>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cxnSp>
          <p:nvCxnSpPr>
            <p:cNvPr id="2559" name="Straight Connector 180"/>
            <p:cNvCxnSpPr>
              <a:cxnSpLocks noChangeShapeType="1"/>
            </p:cNvCxnSpPr>
            <p:nvPr/>
          </p:nvCxnSpPr>
          <p:spPr bwMode="auto">
            <a:xfrm>
              <a:off x="2273388" y="4709001"/>
              <a:ext cx="53394" cy="1658"/>
            </a:xfrm>
            <a:prstGeom prst="line">
              <a:avLst/>
            </a:prstGeom>
            <a:noFill/>
            <a:ln w="9525" cmpd="sng">
              <a:solidFill>
                <a:srgbClr val="AF4646"/>
              </a:solidFill>
              <a:round/>
              <a:headEnd/>
              <a:tailEnd/>
            </a:ln>
            <a:extLst>
              <a:ext uri="{909E8E84-426E-40dd-AFC4-6F175D3DCCD1}">
                <a14:hiddenFill xmlns="" xmlns:a14="http://schemas.microsoft.com/office/drawing/2010/main">
                  <a:noFill/>
                </a14:hiddenFill>
              </a:ext>
            </a:extLst>
          </p:spPr>
        </p:cxnSp>
        <p:grpSp>
          <p:nvGrpSpPr>
            <p:cNvPr id="2560" name="Group 2559"/>
            <p:cNvGrpSpPr/>
            <p:nvPr/>
          </p:nvGrpSpPr>
          <p:grpSpPr>
            <a:xfrm>
              <a:off x="3451353" y="3243022"/>
              <a:ext cx="548051" cy="182092"/>
              <a:chOff x="3009840" y="2942890"/>
              <a:chExt cx="548051" cy="182092"/>
            </a:xfrm>
          </p:grpSpPr>
          <p:cxnSp>
            <p:nvCxnSpPr>
              <p:cNvPr id="2561" name="Straight Connector 981"/>
              <p:cNvCxnSpPr>
                <a:cxnSpLocks noChangeShapeType="1"/>
              </p:cNvCxnSpPr>
              <p:nvPr/>
            </p:nvCxnSpPr>
            <p:spPr bwMode="auto">
              <a:xfrm>
                <a:off x="3045000"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62" name="Straight Connector 982"/>
              <p:cNvCxnSpPr>
                <a:cxnSpLocks noChangeShapeType="1"/>
              </p:cNvCxnSpPr>
              <p:nvPr/>
            </p:nvCxnSpPr>
            <p:spPr bwMode="auto">
              <a:xfrm>
                <a:off x="3289643"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63" name="Straight Connector 983"/>
              <p:cNvCxnSpPr>
                <a:cxnSpLocks noChangeShapeType="1"/>
              </p:cNvCxnSpPr>
              <p:nvPr/>
            </p:nvCxnSpPr>
            <p:spPr bwMode="auto">
              <a:xfrm>
                <a:off x="3411965"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64" name="Straight Connector 984"/>
              <p:cNvCxnSpPr>
                <a:cxnSpLocks noChangeShapeType="1"/>
              </p:cNvCxnSpPr>
              <p:nvPr/>
            </p:nvCxnSpPr>
            <p:spPr bwMode="auto">
              <a:xfrm>
                <a:off x="3009840" y="2988226"/>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65" name="Straight Connector 985"/>
              <p:cNvCxnSpPr>
                <a:cxnSpLocks noChangeShapeType="1"/>
              </p:cNvCxnSpPr>
              <p:nvPr/>
            </p:nvCxnSpPr>
            <p:spPr bwMode="auto">
              <a:xfrm>
                <a:off x="3136557" y="2988226"/>
                <a:ext cx="104151" cy="750"/>
              </a:xfrm>
              <a:prstGeom prst="line">
                <a:avLst/>
              </a:prstGeom>
              <a:noFill/>
              <a:ln w="12700" cmpd="sng">
                <a:gradFill flip="none" rotWithShape="1">
                  <a:gsLst>
                    <a:gs pos="0">
                      <a:srgbClr val="483F4E"/>
                    </a:gs>
                    <a:gs pos="100000">
                      <a:srgbClr val="483F4E"/>
                    </a:gs>
                    <a:gs pos="27000">
                      <a:srgbClr val="FF0000"/>
                    </a:gs>
                    <a:gs pos="33000">
                      <a:srgbClr val="483F4E"/>
                    </a:gs>
                    <a:gs pos="21000">
                      <a:srgbClr val="483F4E"/>
                    </a:gs>
                  </a:gsLst>
                  <a:lin ang="0" scaled="1"/>
                  <a:tileRect/>
                </a:gradFill>
                <a:round/>
                <a:headEnd/>
                <a:tailEnd/>
              </a:ln>
              <a:extLst>
                <a:ext uri="{909E8E84-426E-40dd-AFC4-6F175D3DCCD1}">
                  <a14:hiddenFill xmlns="" xmlns:a14="http://schemas.microsoft.com/office/drawing/2010/main">
                    <a:noFill/>
                  </a14:hiddenFill>
                </a:ext>
              </a:extLst>
            </p:spPr>
          </p:cxnSp>
          <p:cxnSp>
            <p:nvCxnSpPr>
              <p:cNvPr id="2566" name="Straight Connector 986"/>
              <p:cNvCxnSpPr>
                <a:cxnSpLocks noChangeShapeType="1"/>
              </p:cNvCxnSpPr>
              <p:nvPr/>
            </p:nvCxnSpPr>
            <p:spPr bwMode="auto">
              <a:xfrm>
                <a:off x="3167322" y="294289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67" name="Straight Connector 987"/>
              <p:cNvCxnSpPr>
                <a:cxnSpLocks noChangeShapeType="1"/>
              </p:cNvCxnSpPr>
              <p:nvPr/>
            </p:nvCxnSpPr>
            <p:spPr bwMode="auto">
              <a:xfrm>
                <a:off x="3263273" y="2988226"/>
                <a:ext cx="76915" cy="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68" name="Straight Connector 988"/>
              <p:cNvCxnSpPr>
                <a:cxnSpLocks noChangeShapeType="1"/>
              </p:cNvCxnSpPr>
              <p:nvPr/>
            </p:nvCxnSpPr>
            <p:spPr bwMode="auto">
              <a:xfrm>
                <a:off x="3411965" y="2988226"/>
                <a:ext cx="145926" cy="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69" name="Straight Connector 991"/>
              <p:cNvCxnSpPr>
                <a:cxnSpLocks noChangeShapeType="1"/>
              </p:cNvCxnSpPr>
              <p:nvPr/>
            </p:nvCxnSpPr>
            <p:spPr bwMode="auto">
              <a:xfrm>
                <a:off x="3023025"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70" name="Straight Connector 992"/>
              <p:cNvCxnSpPr>
                <a:cxnSpLocks noChangeShapeType="1"/>
              </p:cNvCxnSpPr>
              <p:nvPr/>
            </p:nvCxnSpPr>
            <p:spPr bwMode="auto">
              <a:xfrm>
                <a:off x="3198087"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71" name="Straight Connector 993"/>
              <p:cNvCxnSpPr>
                <a:cxnSpLocks noChangeShapeType="1"/>
              </p:cNvCxnSpPr>
              <p:nvPr/>
            </p:nvCxnSpPr>
            <p:spPr bwMode="auto">
              <a:xfrm>
                <a:off x="3329198"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72" name="Straight Connector 994"/>
              <p:cNvCxnSpPr>
                <a:cxnSpLocks noChangeShapeType="1"/>
              </p:cNvCxnSpPr>
              <p:nvPr/>
            </p:nvCxnSpPr>
            <p:spPr bwMode="auto">
              <a:xfrm>
                <a:off x="3453740" y="3033561"/>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73" name="Straight Connector 996"/>
              <p:cNvCxnSpPr>
                <a:cxnSpLocks noChangeShapeType="1"/>
              </p:cNvCxnSpPr>
              <p:nvPr/>
            </p:nvCxnSpPr>
            <p:spPr bwMode="auto">
              <a:xfrm>
                <a:off x="3167322" y="3078897"/>
                <a:ext cx="161876" cy="1325"/>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74" name="Straight Connector 997"/>
              <p:cNvCxnSpPr>
                <a:cxnSpLocks noChangeShapeType="1"/>
              </p:cNvCxnSpPr>
              <p:nvPr/>
            </p:nvCxnSpPr>
            <p:spPr bwMode="auto">
              <a:xfrm>
                <a:off x="3045000" y="3124232"/>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grpSp>
        <p:cxnSp>
          <p:nvCxnSpPr>
            <p:cNvPr id="2575" name="Straight Connector 993"/>
            <p:cNvCxnSpPr>
              <a:cxnSpLocks noChangeShapeType="1"/>
            </p:cNvCxnSpPr>
            <p:nvPr/>
          </p:nvCxnSpPr>
          <p:spPr bwMode="auto">
            <a:xfrm>
              <a:off x="3923111" y="3385821"/>
              <a:ext cx="104151" cy="750"/>
            </a:xfrm>
            <a:prstGeom prst="line">
              <a:avLst/>
            </a:prstGeom>
            <a:noFill/>
            <a:ln w="12700" cmpd="sng">
              <a:gradFill flip="none" rotWithShape="1">
                <a:gsLst>
                  <a:gs pos="0">
                    <a:srgbClr val="483F4E"/>
                  </a:gs>
                  <a:gs pos="100000">
                    <a:srgbClr val="483F4E"/>
                  </a:gs>
                  <a:gs pos="81000">
                    <a:srgbClr val="FF0000"/>
                  </a:gs>
                  <a:gs pos="89000">
                    <a:srgbClr val="483F4E"/>
                  </a:gs>
                  <a:gs pos="75000">
                    <a:srgbClr val="483F4E"/>
                  </a:gs>
                </a:gsLst>
                <a:lin ang="0" scaled="1"/>
                <a:tileRect/>
              </a:gradFill>
              <a:round/>
              <a:headEnd/>
              <a:tailEnd/>
            </a:ln>
            <a:extLst>
              <a:ext uri="{909E8E84-426E-40dd-AFC4-6F175D3DCCD1}">
                <a14:hiddenFill xmlns="" xmlns:a14="http://schemas.microsoft.com/office/drawing/2010/main">
                  <a:noFill/>
                </a14:hiddenFill>
              </a:ext>
            </a:extLst>
          </p:spPr>
        </p:cxnSp>
        <p:cxnSp>
          <p:nvCxnSpPr>
            <p:cNvPr id="2576" name="Straight Connector 985"/>
            <p:cNvCxnSpPr>
              <a:cxnSpLocks noChangeShapeType="1"/>
            </p:cNvCxnSpPr>
            <p:nvPr/>
          </p:nvCxnSpPr>
          <p:spPr bwMode="auto">
            <a:xfrm>
              <a:off x="3787556" y="3415550"/>
              <a:ext cx="104151" cy="750"/>
            </a:xfrm>
            <a:prstGeom prst="line">
              <a:avLst/>
            </a:prstGeom>
            <a:noFill/>
            <a:ln w="12700" cmpd="sng">
              <a:solidFill>
                <a:srgbClr val="483F4E"/>
              </a:solidFill>
              <a:round/>
              <a:headEnd/>
              <a:tailEnd/>
            </a:ln>
            <a:extLst>
              <a:ext uri="{909E8E84-426E-40dd-AFC4-6F175D3DCCD1}">
                <a14:hiddenFill xmlns="" xmlns:a14="http://schemas.microsoft.com/office/drawing/2010/main">
                  <a:noFill/>
                </a14:hiddenFill>
              </a:ext>
            </a:extLst>
          </p:spPr>
        </p:cxnSp>
        <p:cxnSp>
          <p:nvCxnSpPr>
            <p:cNvPr id="2577" name="Straight Connector 982"/>
            <p:cNvCxnSpPr>
              <a:cxnSpLocks noChangeShapeType="1"/>
            </p:cNvCxnSpPr>
            <p:nvPr/>
          </p:nvCxnSpPr>
          <p:spPr bwMode="auto">
            <a:xfrm>
              <a:off x="3990256" y="3239604"/>
              <a:ext cx="104151" cy="750"/>
            </a:xfrm>
            <a:prstGeom prst="line">
              <a:avLst/>
            </a:prstGeom>
            <a:noFill/>
            <a:ln w="12700" cmpd="sng">
              <a:gradFill flip="none" rotWithShape="1">
                <a:gsLst>
                  <a:gs pos="0">
                    <a:srgbClr val="483F4E"/>
                  </a:gs>
                  <a:gs pos="70000">
                    <a:srgbClr val="FF0000"/>
                  </a:gs>
                  <a:gs pos="97000">
                    <a:srgbClr val="483F4E"/>
                  </a:gs>
                  <a:gs pos="42000">
                    <a:srgbClr val="483F4E"/>
                  </a:gs>
                </a:gsLst>
                <a:lin ang="0" scaled="1"/>
                <a:tileRect/>
              </a:gradFill>
              <a:round/>
              <a:headEnd/>
              <a:tailEnd/>
            </a:ln>
            <a:extLst>
              <a:ext uri="{909E8E84-426E-40dd-AFC4-6F175D3DCCD1}">
                <a14:hiddenFill xmlns="" xmlns:a14="http://schemas.microsoft.com/office/drawing/2010/main">
                  <a:noFill/>
                </a14:hiddenFill>
              </a:ext>
            </a:extLst>
          </p:spPr>
        </p:cxnSp>
        <p:sp>
          <p:nvSpPr>
            <p:cNvPr id="2578" name="Oval 2577"/>
            <p:cNvSpPr>
              <a:spLocks noChangeAspect="1"/>
            </p:cNvSpPr>
            <p:nvPr/>
          </p:nvSpPr>
          <p:spPr>
            <a:xfrm>
              <a:off x="3098855" y="4214238"/>
              <a:ext cx="115200" cy="114459"/>
            </a:xfrm>
            <a:prstGeom prst="ellipse">
              <a:avLst/>
            </a:prstGeom>
            <a:solidFill>
              <a:srgbClr val="816F8E"/>
            </a:solidFill>
            <a:ln w="9525" cap="flat" cmpd="sng" algn="ctr">
              <a:noFill/>
              <a:prstDash val="solid"/>
            </a:ln>
            <a:effectLst/>
          </p:spPr>
          <p:txBody>
            <a:bodyPr rtlCol="0" anchor="ctr"/>
            <a:lstStyle/>
            <a:p>
              <a:pPr algn="ctr" defTabSz="685800" eaLnBrk="1" fontAlgn="auto" hangingPunct="1">
                <a:spcBef>
                  <a:spcPts val="0"/>
                </a:spcBef>
                <a:spcAft>
                  <a:spcPts val="0"/>
                </a:spcAft>
                <a:defRPr/>
              </a:pPr>
              <a:endParaRPr lang="en-US" sz="525" kern="0">
                <a:solidFill>
                  <a:schemeClr val="bg1"/>
                </a:solidFill>
                <a:latin typeface="Calibri"/>
                <a:ea typeface="+mn-ea"/>
              </a:endParaRPr>
            </a:p>
          </p:txBody>
        </p:sp>
      </p:grpSp>
      <p:sp>
        <p:nvSpPr>
          <p:cNvPr id="873" name="Title 1">
            <a:extLst>
              <a:ext uri="{FF2B5EF4-FFF2-40B4-BE49-F238E27FC236}">
                <a16:creationId xmlns:a16="http://schemas.microsoft.com/office/drawing/2014/main" id="{685F546C-AB5E-714F-9447-DD73AF0855D6}"/>
              </a:ext>
            </a:extLst>
          </p:cNvPr>
          <p:cNvSpPr>
            <a:spLocks noGrp="1"/>
          </p:cNvSpPr>
          <p:nvPr>
            <p:ph type="title"/>
          </p:nvPr>
        </p:nvSpPr>
        <p:spPr>
          <a:xfrm>
            <a:off x="1300163" y="0"/>
            <a:ext cx="6430566" cy="415498"/>
          </a:xfrm>
        </p:spPr>
        <p:txBody>
          <a:bodyPr/>
          <a:lstStyle/>
          <a:p>
            <a:r>
              <a:rPr lang="en-US" altLang="en-US" sz="2100" dirty="0" err="1">
                <a:latin typeface="Candara" charset="0"/>
                <a:ea typeface="Candara" charset="0"/>
                <a:cs typeface="Candara" charset="0"/>
              </a:rPr>
              <a:t>Intégration</a:t>
            </a:r>
            <a:r>
              <a:rPr lang="en-US" altLang="en-US" sz="2100" dirty="0">
                <a:latin typeface="Candara" charset="0"/>
                <a:ea typeface="Candara" charset="0"/>
                <a:cs typeface="Candara" charset="0"/>
              </a:rPr>
              <a:t> des </a:t>
            </a:r>
            <a:r>
              <a:rPr lang="en-US" altLang="en-US" sz="2100" dirty="0" err="1">
                <a:latin typeface="Candara" charset="0"/>
                <a:ea typeface="Candara" charset="0"/>
                <a:cs typeface="Candara" charset="0"/>
              </a:rPr>
              <a:t>données</a:t>
            </a:r>
            <a:endParaRPr altLang="en-US" sz="2100" dirty="0">
              <a:latin typeface="Candara" charset="0"/>
              <a:ea typeface="Candara" charset="0"/>
              <a:cs typeface="Candara" charset="0"/>
            </a:endParaRPr>
          </a:p>
        </p:txBody>
      </p:sp>
      <p:sp>
        <p:nvSpPr>
          <p:cNvPr id="875" name="TextBox 7">
            <a:extLst>
              <a:ext uri="{FF2B5EF4-FFF2-40B4-BE49-F238E27FC236}">
                <a16:creationId xmlns:a16="http://schemas.microsoft.com/office/drawing/2014/main" id="{1EB3D09A-9ADF-2F4E-8A1D-80D0585248ED}"/>
              </a:ext>
            </a:extLst>
          </p:cNvPr>
          <p:cNvSpPr txBox="1">
            <a:spLocks noChangeArrowheads="1"/>
          </p:cNvSpPr>
          <p:nvPr/>
        </p:nvSpPr>
        <p:spPr bwMode="auto">
          <a:xfrm>
            <a:off x="3153966" y="4898383"/>
            <a:ext cx="59900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eaLnBrk="1" hangingPunct="1">
              <a:spcBef>
                <a:spcPct val="0"/>
              </a:spcBef>
              <a:buFontTx/>
              <a:buNone/>
            </a:pPr>
            <a:r>
              <a:rPr lang="en-US" altLang="en-US" sz="1200" dirty="0" err="1">
                <a:solidFill>
                  <a:schemeClr val="bg1"/>
                </a:solidFill>
              </a:rPr>
              <a:t>Heintz-Buschart</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(2017) </a:t>
            </a:r>
            <a:r>
              <a:rPr lang="fr-CH" altLang="en-US" sz="1200" i="1" dirty="0">
                <a:solidFill>
                  <a:schemeClr val="bg1"/>
                </a:solidFill>
              </a:rPr>
              <a:t>Nature </a:t>
            </a:r>
            <a:r>
              <a:rPr lang="fr-CH" altLang="en-US" sz="1200" i="1" dirty="0" err="1">
                <a:solidFill>
                  <a:schemeClr val="bg1"/>
                </a:solidFill>
              </a:rPr>
              <a:t>Microbiology</a:t>
            </a:r>
            <a:r>
              <a:rPr lang="fr-CH" altLang="en-US" sz="1200" dirty="0">
                <a:solidFill>
                  <a:schemeClr val="bg1"/>
                </a:solidFill>
              </a:rPr>
              <a:t> </a:t>
            </a:r>
            <a:r>
              <a:rPr lang="fr-CH" altLang="en-US" sz="1200" b="1" dirty="0">
                <a:solidFill>
                  <a:schemeClr val="bg1"/>
                </a:solidFill>
              </a:rPr>
              <a:t>16180</a:t>
            </a:r>
            <a:r>
              <a:rPr lang="fr-CH" altLang="en-US" sz="1200" dirty="0">
                <a:solidFill>
                  <a:schemeClr val="bg1"/>
                </a:solidFill>
              </a:rPr>
              <a:t>:1-12.</a:t>
            </a:r>
            <a:endParaRPr lang="en-US" altLang="en-US" sz="1200" dirty="0">
              <a:solidFill>
                <a:schemeClr val="bg1"/>
              </a:solidFill>
            </a:endParaRPr>
          </a:p>
        </p:txBody>
      </p:sp>
      <p:grpSp>
        <p:nvGrpSpPr>
          <p:cNvPr id="866" name="Group 865">
            <a:extLst>
              <a:ext uri="{FF2B5EF4-FFF2-40B4-BE49-F238E27FC236}">
                <a16:creationId xmlns:a16="http://schemas.microsoft.com/office/drawing/2014/main" id="{B4A071B1-3BFD-FA40-A862-FFE0E66C94B6}"/>
              </a:ext>
            </a:extLst>
          </p:cNvPr>
          <p:cNvGrpSpPr/>
          <p:nvPr/>
        </p:nvGrpSpPr>
        <p:grpSpPr>
          <a:xfrm>
            <a:off x="282668" y="614726"/>
            <a:ext cx="8792477" cy="824400"/>
            <a:chOff x="282668" y="589757"/>
            <a:chExt cx="8792477" cy="824400"/>
          </a:xfrm>
        </p:grpSpPr>
        <p:grpSp>
          <p:nvGrpSpPr>
            <p:cNvPr id="867" name="Group 866">
              <a:extLst>
                <a:ext uri="{FF2B5EF4-FFF2-40B4-BE49-F238E27FC236}">
                  <a16:creationId xmlns:a16="http://schemas.microsoft.com/office/drawing/2014/main" id="{DAA61605-32C5-374C-B185-DB287EDB358D}"/>
                </a:ext>
              </a:extLst>
            </p:cNvPr>
            <p:cNvGrpSpPr/>
            <p:nvPr/>
          </p:nvGrpSpPr>
          <p:grpSpPr>
            <a:xfrm>
              <a:off x="308795" y="589757"/>
              <a:ext cx="8766350" cy="824400"/>
              <a:chOff x="308795" y="786341"/>
              <a:chExt cx="8766350" cy="1099200"/>
            </a:xfrm>
          </p:grpSpPr>
          <p:sp>
            <p:nvSpPr>
              <p:cNvPr id="870" name="TextBox 869">
                <a:extLst>
                  <a:ext uri="{FF2B5EF4-FFF2-40B4-BE49-F238E27FC236}">
                    <a16:creationId xmlns:a16="http://schemas.microsoft.com/office/drawing/2014/main" id="{59098D7B-6D3D-784C-BB76-506EBC230D76}"/>
                  </a:ext>
                </a:extLst>
              </p:cNvPr>
              <p:cNvSpPr txBox="1"/>
              <p:nvPr/>
            </p:nvSpPr>
            <p:spPr>
              <a:xfrm>
                <a:off x="308795" y="786341"/>
                <a:ext cx="824778" cy="1099200"/>
              </a:xfrm>
              <a:prstGeom prst="rect">
                <a:avLst/>
              </a:prstGeom>
              <a:noFill/>
            </p:spPr>
            <p:txBody>
              <a:bodyPr wrap="square" rtlCol="0">
                <a:spAutoFit/>
              </a:bodyPr>
              <a:lstStyle/>
              <a:p>
                <a:r>
                  <a:rPr lang="en-US" sz="4400" b="1" dirty="0">
                    <a:solidFill>
                      <a:schemeClr val="bg1"/>
                    </a:solidFill>
                  </a:rPr>
                  <a:t>A</a:t>
                </a:r>
              </a:p>
            </p:txBody>
          </p:sp>
          <p:sp>
            <p:nvSpPr>
              <p:cNvPr id="871" name="TextBox 870">
                <a:extLst>
                  <a:ext uri="{FF2B5EF4-FFF2-40B4-BE49-F238E27FC236}">
                    <a16:creationId xmlns:a16="http://schemas.microsoft.com/office/drawing/2014/main" id="{CE30DA66-7AD1-914D-9FF9-10690CCBA97E}"/>
                  </a:ext>
                </a:extLst>
              </p:cNvPr>
              <p:cNvSpPr txBox="1"/>
              <p:nvPr/>
            </p:nvSpPr>
            <p:spPr>
              <a:xfrm>
                <a:off x="8250367" y="788425"/>
                <a:ext cx="824778" cy="1025921"/>
              </a:xfrm>
              <a:prstGeom prst="rect">
                <a:avLst/>
              </a:prstGeom>
              <a:noFill/>
            </p:spPr>
            <p:txBody>
              <a:bodyPr wrap="square" rtlCol="0">
                <a:spAutoFit/>
              </a:bodyPr>
              <a:lstStyle/>
              <a:p>
                <a:r>
                  <a:rPr lang="en-US" sz="4400" b="1" dirty="0">
                    <a:solidFill>
                      <a:schemeClr val="bg1"/>
                    </a:solidFill>
                  </a:rPr>
                  <a:t>B</a:t>
                </a:r>
              </a:p>
            </p:txBody>
          </p:sp>
        </p:grpSp>
        <p:sp>
          <p:nvSpPr>
            <p:cNvPr id="868" name="Oval 867">
              <a:extLst>
                <a:ext uri="{FF2B5EF4-FFF2-40B4-BE49-F238E27FC236}">
                  <a16:creationId xmlns:a16="http://schemas.microsoft.com/office/drawing/2014/main" id="{B0719D66-0946-AB4C-A8C6-54AE547F83A0}"/>
                </a:ext>
              </a:extLst>
            </p:cNvPr>
            <p:cNvSpPr/>
            <p:nvPr/>
          </p:nvSpPr>
          <p:spPr>
            <a:xfrm>
              <a:off x="282668" y="682536"/>
              <a:ext cx="615600" cy="615600"/>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9" name="Oval 868">
              <a:extLst>
                <a:ext uri="{FF2B5EF4-FFF2-40B4-BE49-F238E27FC236}">
                  <a16:creationId xmlns:a16="http://schemas.microsoft.com/office/drawing/2014/main" id="{63D3F154-1420-7047-8BED-18C4CCF9431E}"/>
                </a:ext>
              </a:extLst>
            </p:cNvPr>
            <p:cNvSpPr/>
            <p:nvPr/>
          </p:nvSpPr>
          <p:spPr>
            <a:xfrm>
              <a:off x="8212196" y="683463"/>
              <a:ext cx="615600" cy="615600"/>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106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D09A8A6-026E-DF48-86A5-CD8D120F985F}"/>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1140619" y="-11906"/>
            <a:ext cx="6863193" cy="5179219"/>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nvGrpSpPr>
          <p:cNvPr id="2" name="Group 1"/>
          <p:cNvGrpSpPr/>
          <p:nvPr/>
        </p:nvGrpSpPr>
        <p:grpSpPr>
          <a:xfrm>
            <a:off x="1143000" y="1487816"/>
            <a:ext cx="7767348" cy="2089148"/>
            <a:chOff x="-1967113" y="1953019"/>
            <a:chExt cx="10356464" cy="2785530"/>
          </a:xfrm>
        </p:grpSpPr>
        <p:grpSp>
          <p:nvGrpSpPr>
            <p:cNvPr id="6" name="Group 5"/>
            <p:cNvGrpSpPr/>
            <p:nvPr/>
          </p:nvGrpSpPr>
          <p:grpSpPr>
            <a:xfrm>
              <a:off x="-1967113" y="1953019"/>
              <a:ext cx="10356464" cy="2785530"/>
              <a:chOff x="-3765177" y="731257"/>
              <a:chExt cx="10356464" cy="2785530"/>
            </a:xfrm>
          </p:grpSpPr>
          <p:pic>
            <p:nvPicPr>
              <p:cNvPr id="8" name="Picture 7" descr="Figure2.pdf"/>
              <p:cNvPicPr>
                <a:picLocks noChangeAspect="1"/>
              </p:cNvPicPr>
              <p:nvPr/>
            </p:nvPicPr>
            <p:blipFill rotWithShape="1">
              <a:blip r:embed="rId3" cstate="screen">
                <a:extLst>
                  <a:ext uri="{28A0092B-C50C-407E-A947-70E740481C1C}">
                    <a14:useLocalDpi xmlns:a14="http://schemas.microsoft.com/office/drawing/2010/main"/>
                  </a:ext>
                </a:extLst>
              </a:blip>
              <a:srcRect l="-251" b="49924"/>
              <a:stretch/>
            </p:blipFill>
            <p:spPr>
              <a:xfrm>
                <a:off x="-3765177" y="731257"/>
                <a:ext cx="10356464" cy="2785530"/>
              </a:xfrm>
              <a:prstGeom prst="rect">
                <a:avLst/>
              </a:prstGeom>
            </p:spPr>
          </p:pic>
          <p:sp>
            <p:nvSpPr>
              <p:cNvPr id="9" name="Rectangle 8"/>
              <p:cNvSpPr/>
              <p:nvPr/>
            </p:nvSpPr>
            <p:spPr>
              <a:xfrm>
                <a:off x="16933" y="773592"/>
                <a:ext cx="211667" cy="2032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Ellipse 2"/>
              <p:cNvSpPr/>
              <p:nvPr/>
            </p:nvSpPr>
            <p:spPr>
              <a:xfrm>
                <a:off x="3639923" y="1801716"/>
                <a:ext cx="563010" cy="64686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2" name="Ellipse 15"/>
              <p:cNvSpPr/>
              <p:nvPr/>
            </p:nvSpPr>
            <p:spPr>
              <a:xfrm>
                <a:off x="1658123" y="1346530"/>
                <a:ext cx="436797" cy="36878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3" name="Ellipse 16"/>
              <p:cNvSpPr/>
              <p:nvPr/>
            </p:nvSpPr>
            <p:spPr>
              <a:xfrm>
                <a:off x="759408" y="2625017"/>
                <a:ext cx="324153" cy="368788"/>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4" name="Ellipse 17"/>
              <p:cNvSpPr/>
              <p:nvPr/>
            </p:nvSpPr>
            <p:spPr>
              <a:xfrm>
                <a:off x="461056" y="1127037"/>
                <a:ext cx="268334" cy="226825"/>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5" name="Ellipse 18"/>
              <p:cNvSpPr/>
              <p:nvPr/>
            </p:nvSpPr>
            <p:spPr>
              <a:xfrm>
                <a:off x="1985215" y="2861787"/>
                <a:ext cx="324153" cy="184394"/>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grpSp>
        <p:sp>
          <p:nvSpPr>
            <p:cNvPr id="17" name="Ellipse 18"/>
            <p:cNvSpPr/>
            <p:nvPr/>
          </p:nvSpPr>
          <p:spPr>
            <a:xfrm>
              <a:off x="1123322" y="3938976"/>
              <a:ext cx="324153" cy="184394"/>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8" name="Ellipse 18"/>
            <p:cNvSpPr/>
            <p:nvPr/>
          </p:nvSpPr>
          <p:spPr>
            <a:xfrm>
              <a:off x="1244986" y="2400889"/>
              <a:ext cx="261086" cy="150210"/>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9" name="Ellipse 18"/>
            <p:cNvSpPr/>
            <p:nvPr/>
          </p:nvSpPr>
          <p:spPr>
            <a:xfrm>
              <a:off x="-261086" y="2937080"/>
              <a:ext cx="360978" cy="205690"/>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1" name="Ellipse 18"/>
            <p:cNvSpPr/>
            <p:nvPr/>
          </p:nvSpPr>
          <p:spPr>
            <a:xfrm>
              <a:off x="-1499948" y="4020525"/>
              <a:ext cx="360978" cy="205690"/>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2" name="Ellipse 18"/>
            <p:cNvSpPr/>
            <p:nvPr/>
          </p:nvSpPr>
          <p:spPr>
            <a:xfrm>
              <a:off x="-1578069" y="2290337"/>
              <a:ext cx="256415" cy="205690"/>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3" name="Ellipse 18"/>
            <p:cNvSpPr/>
            <p:nvPr/>
          </p:nvSpPr>
          <p:spPr>
            <a:xfrm>
              <a:off x="-1849852" y="1995354"/>
              <a:ext cx="256415" cy="205690"/>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grpSp>
      <p:sp>
        <p:nvSpPr>
          <p:cNvPr id="3" name="Rectangle 2"/>
          <p:cNvSpPr/>
          <p:nvPr/>
        </p:nvSpPr>
        <p:spPr>
          <a:xfrm>
            <a:off x="3750769" y="4916657"/>
            <a:ext cx="5393231" cy="276999"/>
          </a:xfrm>
          <a:prstGeom prst="rect">
            <a:avLst/>
          </a:prstGeom>
        </p:spPr>
        <p:txBody>
          <a:bodyPr wrap="square">
            <a:spAutoFit/>
          </a:bodyPr>
          <a:lstStyle/>
          <a:p>
            <a:pPr algn="r" eaLnBrk="1" hangingPunct="1"/>
            <a:r>
              <a:rPr lang="en-US" altLang="en-US" sz="1200" dirty="0">
                <a:solidFill>
                  <a:srgbClr val="000000"/>
                </a:solidFill>
              </a:rPr>
              <a:t>Muller</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rgbClr val="000000"/>
                </a:solidFill>
              </a:rPr>
              <a:t>(2014) </a:t>
            </a:r>
            <a:r>
              <a:rPr lang="en-US" altLang="en-US" sz="1200" i="1" dirty="0">
                <a:solidFill>
                  <a:srgbClr val="000000"/>
                </a:solidFill>
              </a:rPr>
              <a:t>Nature Communications</a:t>
            </a:r>
            <a:r>
              <a:rPr lang="en-US" altLang="en-US" sz="1200" dirty="0">
                <a:solidFill>
                  <a:srgbClr val="000000"/>
                </a:solidFill>
              </a:rPr>
              <a:t> </a:t>
            </a:r>
            <a:r>
              <a:rPr lang="fr-FR" altLang="en-US" sz="1200" b="1" dirty="0">
                <a:solidFill>
                  <a:srgbClr val="000000"/>
                </a:solidFill>
              </a:rPr>
              <a:t>5</a:t>
            </a:r>
            <a:r>
              <a:rPr lang="fr-FR" altLang="en-US" sz="1200" dirty="0">
                <a:solidFill>
                  <a:srgbClr val="000000"/>
                </a:solidFill>
              </a:rPr>
              <a:t>:5603</a:t>
            </a:r>
            <a:r>
              <a:rPr lang="en-GB" altLang="en-US" sz="1200" dirty="0">
                <a:solidFill>
                  <a:srgbClr val="000000"/>
                </a:solidFill>
              </a:rPr>
              <a:t>.</a:t>
            </a:r>
          </a:p>
        </p:txBody>
      </p:sp>
      <p:sp>
        <p:nvSpPr>
          <p:cNvPr id="25" name="Title 1"/>
          <p:cNvSpPr txBox="1">
            <a:spLocks/>
          </p:cNvSpPr>
          <p:nvPr/>
        </p:nvSpPr>
        <p:spPr bwMode="auto">
          <a:xfrm>
            <a:off x="1140619" y="4953"/>
            <a:ext cx="6860381" cy="41549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a:spcBef>
                <a:spcPct val="0"/>
              </a:spcBef>
              <a:buFontTx/>
              <a:buNone/>
            </a:pPr>
            <a:r>
              <a:rPr lang="en-GB" altLang="en-US" sz="2100" dirty="0" err="1">
                <a:latin typeface="Candara" charset="0"/>
                <a:ea typeface="Candara" charset="0"/>
                <a:cs typeface="Candara" charset="0"/>
              </a:rPr>
              <a:t>Intégration</a:t>
            </a:r>
            <a:r>
              <a:rPr lang="en-GB" altLang="en-US" sz="2100" dirty="0">
                <a:latin typeface="Candara" charset="0"/>
                <a:ea typeface="Candara" charset="0"/>
                <a:cs typeface="Candara" charset="0"/>
              </a:rPr>
              <a:t> des </a:t>
            </a:r>
            <a:r>
              <a:rPr lang="en-GB" altLang="en-US" sz="2100" dirty="0" err="1">
                <a:latin typeface="Candara" charset="0"/>
                <a:ea typeface="Candara" charset="0"/>
                <a:cs typeface="Candara" charset="0"/>
              </a:rPr>
              <a:t>données</a:t>
            </a:r>
            <a:endParaRPr lang="en-GB" altLang="en-US" sz="2100" dirty="0">
              <a:latin typeface="Candara" charset="0"/>
              <a:ea typeface="Candara" charset="0"/>
              <a:cs typeface="Candara" charset="0"/>
            </a:endParaRPr>
          </a:p>
        </p:txBody>
      </p:sp>
    </p:spTree>
    <p:extLst>
      <p:ext uri="{BB962C8B-B14F-4D97-AF65-F5344CB8AC3E}">
        <p14:creationId xmlns:p14="http://schemas.microsoft.com/office/powerpoint/2010/main" val="136146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4E952-A55B-FD49-8E1B-B56F99CE9E71}"/>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C0BE03-2A3F-4272-8FB4-3D8E7ACD77BA}"/>
              </a:ext>
            </a:extLst>
          </p:cNvPr>
          <p:cNvSpPr>
            <a:spLocks noGrp="1"/>
          </p:cNvSpPr>
          <p:nvPr>
            <p:ph type="title"/>
          </p:nvPr>
        </p:nvSpPr>
        <p:spPr/>
        <p:txBody>
          <a:bodyPr/>
          <a:lstStyle/>
          <a:p>
            <a:r>
              <a:rPr lang="en-US" dirty="0"/>
              <a:t> </a:t>
            </a:r>
          </a:p>
        </p:txBody>
      </p:sp>
      <p:sp>
        <p:nvSpPr>
          <p:cNvPr id="10" name="Rectangle 9">
            <a:extLst>
              <a:ext uri="{FF2B5EF4-FFF2-40B4-BE49-F238E27FC236}">
                <a16:creationId xmlns:a16="http://schemas.microsoft.com/office/drawing/2014/main" id="{CB167D86-A270-154E-8E1E-2F220F2FC870}"/>
              </a:ext>
            </a:extLst>
          </p:cNvPr>
          <p:cNvSpPr/>
          <p:nvPr/>
        </p:nvSpPr>
        <p:spPr>
          <a:xfrm>
            <a:off x="0" y="859196"/>
            <a:ext cx="9144000" cy="122621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Arial"/>
            </a:endParaRPr>
          </a:p>
        </p:txBody>
      </p:sp>
      <p:sp>
        <p:nvSpPr>
          <p:cNvPr id="11" name="Content Placeholder 2">
            <a:extLst>
              <a:ext uri="{FF2B5EF4-FFF2-40B4-BE49-F238E27FC236}">
                <a16:creationId xmlns:a16="http://schemas.microsoft.com/office/drawing/2014/main" id="{4BF41FF3-86C1-E247-9D2C-A4EC80EAE1F6}"/>
              </a:ext>
            </a:extLst>
          </p:cNvPr>
          <p:cNvSpPr>
            <a:spLocks noGrp="1"/>
          </p:cNvSpPr>
          <p:nvPr>
            <p:ph idx="1"/>
          </p:nvPr>
        </p:nvSpPr>
        <p:spPr>
          <a:xfrm>
            <a:off x="220663" y="622631"/>
            <a:ext cx="8573951" cy="1356024"/>
          </a:xfrm>
        </p:spPr>
        <p:txBody>
          <a:bodyPr/>
          <a:lstStyle/>
          <a:p>
            <a:pPr>
              <a:buClr>
                <a:schemeClr val="bg2"/>
              </a:buClr>
              <a:buSzPct val="150000"/>
              <a:buFont typeface="Arial" panose="020B0604020202020204" pitchFamily="34" charset="0"/>
              <a:buChar char="•"/>
            </a:pPr>
            <a:r>
              <a:rPr lang="fr-FR" dirty="0">
                <a:solidFill>
                  <a:schemeClr val="bg1"/>
                </a:solidFill>
                <a:latin typeface="Gill Sans" panose="020B0502020104020203" pitchFamily="34" charset="-79"/>
                <a:cs typeface="Gill Sans" panose="020B0502020104020203" pitchFamily="34" charset="-79"/>
              </a:rPr>
              <a:t>La vagotomie tronculaire diminue le risque de maladie</a:t>
            </a:r>
          </a:p>
          <a:p>
            <a:pPr>
              <a:buClr>
                <a:schemeClr val="bg2"/>
              </a:buClr>
              <a:buSzPct val="150000"/>
              <a:buFont typeface="Arial" panose="020B0604020202020204" pitchFamily="34" charset="0"/>
              <a:buChar char="•"/>
            </a:pPr>
            <a:r>
              <a:rPr lang="fr-FR" dirty="0">
                <a:solidFill>
                  <a:schemeClr val="bg1"/>
                </a:solidFill>
                <a:latin typeface="Gill Sans" panose="020B0502020104020203" pitchFamily="34" charset="-79"/>
                <a:cs typeface="Gill Sans" panose="020B0502020104020203" pitchFamily="34" charset="-79"/>
              </a:rPr>
              <a:t>Le système nerveux entérique présente des inclusions de corps de </a:t>
            </a:r>
            <a:r>
              <a:rPr lang="fr-FR" dirty="0" err="1">
                <a:solidFill>
                  <a:schemeClr val="bg1"/>
                </a:solidFill>
                <a:latin typeface="Gill Sans" panose="020B0502020104020203" pitchFamily="34" charset="-79"/>
                <a:cs typeface="Gill Sans" panose="020B0502020104020203" pitchFamily="34" charset="-79"/>
              </a:rPr>
              <a:t>Lewy</a:t>
            </a:r>
            <a:r>
              <a:rPr lang="fr-FR" dirty="0">
                <a:solidFill>
                  <a:schemeClr val="bg1"/>
                </a:solidFill>
                <a:latin typeface="Gill Sans" panose="020B0502020104020203" pitchFamily="34" charset="-79"/>
                <a:cs typeface="Gill Sans" panose="020B0502020104020203" pitchFamily="34" charset="-79"/>
              </a:rPr>
              <a:t> dès le début</a:t>
            </a:r>
          </a:p>
          <a:p>
            <a:pPr>
              <a:buClr>
                <a:schemeClr val="bg2"/>
              </a:buClr>
              <a:buSzPct val="150000"/>
              <a:buFont typeface="Arial" panose="020B0604020202020204" pitchFamily="34" charset="0"/>
              <a:buChar char="•"/>
            </a:pPr>
            <a:r>
              <a:rPr lang="fr-FR" dirty="0">
                <a:solidFill>
                  <a:schemeClr val="bg1"/>
                </a:solidFill>
                <a:latin typeface="Gill Sans" panose="020B0502020104020203" pitchFamily="34" charset="-79"/>
                <a:cs typeface="Gill Sans" panose="020B0502020104020203" pitchFamily="34" charset="-79"/>
              </a:rPr>
              <a:t>Deux voies d'entrée possibles : cavité nasale et/ou intestin</a:t>
            </a:r>
            <a:endParaRPr lang="en-US" dirty="0">
              <a:solidFill>
                <a:schemeClr val="bg1"/>
              </a:solidFill>
              <a:latin typeface="Gill Sans" panose="020B0502020104020203" pitchFamily="34" charset="-79"/>
              <a:cs typeface="Gill Sans" panose="020B0502020104020203" pitchFamily="34" charset="-79"/>
            </a:endParaRPr>
          </a:p>
          <a:p>
            <a:pPr>
              <a:buClr>
                <a:schemeClr val="bg2"/>
              </a:buClr>
              <a:buSzPct val="150000"/>
              <a:buFont typeface="Arial" panose="020B0604020202020204" pitchFamily="34" charset="0"/>
              <a:buChar char="•"/>
            </a:pPr>
            <a:endParaRPr lang="en-US" dirty="0">
              <a:solidFill>
                <a:schemeClr val="bg1"/>
              </a:solidFill>
              <a:latin typeface="Gill Sans" panose="020B0502020104020203" pitchFamily="34" charset="-79"/>
              <a:cs typeface="Gill Sans" panose="020B0502020104020203" pitchFamily="34" charset="-79"/>
            </a:endParaRPr>
          </a:p>
          <a:p>
            <a:pPr>
              <a:buClr>
                <a:schemeClr val="bg2"/>
              </a:buClr>
              <a:buSzPct val="150000"/>
              <a:buFont typeface="Arial" panose="020B0604020202020204" pitchFamily="34" charset="0"/>
              <a:buChar char="•"/>
            </a:pPr>
            <a:endParaRPr lang="en-US" dirty="0">
              <a:solidFill>
                <a:schemeClr val="bg1"/>
              </a:solidFill>
              <a:latin typeface="Gill Sans" panose="020B0502020104020203" pitchFamily="34" charset="-79"/>
              <a:cs typeface="Gill Sans" panose="020B0502020104020203" pitchFamily="34" charset="-79"/>
            </a:endParaRPr>
          </a:p>
        </p:txBody>
      </p:sp>
      <p:pic>
        <p:nvPicPr>
          <p:cNvPr id="16" name="Picture 15">
            <a:extLst>
              <a:ext uri="{FF2B5EF4-FFF2-40B4-BE49-F238E27FC236}">
                <a16:creationId xmlns:a16="http://schemas.microsoft.com/office/drawing/2014/main" id="{3D605BD7-18B6-4B4A-9B0F-2A7DFAD8DEFD}"/>
              </a:ext>
            </a:extLst>
          </p:cNvPr>
          <p:cNvPicPr>
            <a:picLocks noChangeAspect="1"/>
          </p:cNvPicPr>
          <p:nvPr/>
        </p:nvPicPr>
        <p:blipFill>
          <a:blip r:embed="rId3"/>
          <a:stretch>
            <a:fillRect/>
          </a:stretch>
        </p:blipFill>
        <p:spPr>
          <a:xfrm>
            <a:off x="4454770" y="1735312"/>
            <a:ext cx="4050726" cy="2696142"/>
          </a:xfrm>
          <a:prstGeom prst="rect">
            <a:avLst/>
          </a:prstGeom>
        </p:spPr>
      </p:pic>
      <p:sp>
        <p:nvSpPr>
          <p:cNvPr id="17" name="TextBox 16">
            <a:extLst>
              <a:ext uri="{FF2B5EF4-FFF2-40B4-BE49-F238E27FC236}">
                <a16:creationId xmlns:a16="http://schemas.microsoft.com/office/drawing/2014/main" id="{2C5F7E49-09D8-224A-8C2B-1B3607D06212}"/>
              </a:ext>
            </a:extLst>
          </p:cNvPr>
          <p:cNvSpPr txBox="1"/>
          <p:nvPr/>
        </p:nvSpPr>
        <p:spPr>
          <a:xfrm>
            <a:off x="-6518" y="4696152"/>
            <a:ext cx="9150518" cy="461665"/>
          </a:xfrm>
          <a:prstGeom prst="rect">
            <a:avLst/>
          </a:prstGeom>
          <a:noFill/>
        </p:spPr>
        <p:txBody>
          <a:bodyPr wrap="square" rtlCol="0">
            <a:spAutoFit/>
          </a:bodyPr>
          <a:lstStyle/>
          <a:p>
            <a:pPr algn="r" fontAlgn="base">
              <a:spcBef>
                <a:spcPct val="0"/>
              </a:spcBef>
              <a:spcAft>
                <a:spcPct val="0"/>
              </a:spcAft>
            </a:pPr>
            <a:r>
              <a:rPr lang="en-US" sz="1200" dirty="0" err="1">
                <a:solidFill>
                  <a:srgbClr val="0D0D0D"/>
                </a:solidFill>
                <a:latin typeface="Arial" panose="020B0604020202020204" pitchFamily="34" charset="0"/>
                <a:cs typeface="Arial" panose="020B0604020202020204" pitchFamily="34" charset="0"/>
              </a:rPr>
              <a:t>Braak</a:t>
            </a:r>
            <a:r>
              <a:rPr lang="en-US" sz="1200" dirty="0">
                <a:solidFill>
                  <a:srgbClr val="0D0D0D"/>
                </a:solidFill>
                <a:latin typeface="Arial" panose="020B0604020202020204" pitchFamily="34" charset="0"/>
                <a:cs typeface="Arial" panose="020B0604020202020204" pitchFamily="34" charset="0"/>
              </a:rPr>
              <a:t> </a:t>
            </a:r>
            <a:r>
              <a:rPr lang="en-US" sz="1200" i="1" dirty="0">
                <a:solidFill>
                  <a:srgbClr val="0D0D0D"/>
                </a:solidFill>
                <a:latin typeface="Arial" panose="020B0604020202020204" pitchFamily="34" charset="0"/>
                <a:cs typeface="Arial" panose="020B0604020202020204" pitchFamily="34" charset="0"/>
              </a:rPr>
              <a:t>et al.</a:t>
            </a:r>
            <a:r>
              <a:rPr lang="en-US" sz="1200" dirty="0">
                <a:solidFill>
                  <a:srgbClr val="0D0D0D"/>
                </a:solidFill>
                <a:latin typeface="Arial" panose="020B0604020202020204" pitchFamily="34" charset="0"/>
                <a:cs typeface="Arial" panose="020B0604020202020204" pitchFamily="34" charset="0"/>
              </a:rPr>
              <a:t> (2006) </a:t>
            </a:r>
            <a:r>
              <a:rPr lang="en-US" sz="1200" i="1" dirty="0">
                <a:solidFill>
                  <a:srgbClr val="0D0D0D"/>
                </a:solidFill>
                <a:latin typeface="Arial" panose="020B0604020202020204" pitchFamily="34" charset="0"/>
                <a:cs typeface="Arial" panose="020B0604020202020204" pitchFamily="34" charset="0"/>
              </a:rPr>
              <a:t>Neuroscience Letters </a:t>
            </a:r>
            <a:r>
              <a:rPr lang="en-US" sz="1200" b="1" dirty="0">
                <a:solidFill>
                  <a:srgbClr val="0D0D0D"/>
                </a:solidFill>
                <a:latin typeface="Arial" panose="020B0604020202020204" pitchFamily="34" charset="0"/>
                <a:cs typeface="Arial" panose="020B0604020202020204" pitchFamily="34" charset="0"/>
              </a:rPr>
              <a:t>396: </a:t>
            </a:r>
            <a:r>
              <a:rPr lang="en-US" sz="1200" dirty="0">
                <a:solidFill>
                  <a:srgbClr val="0D0D0D"/>
                </a:solidFill>
                <a:latin typeface="Arial" panose="020B0604020202020204" pitchFamily="34" charset="0"/>
                <a:cs typeface="Arial" panose="020B0604020202020204" pitchFamily="34" charset="0"/>
              </a:rPr>
              <a:t>67-72.</a:t>
            </a:r>
          </a:p>
          <a:p>
            <a:pPr algn="r"/>
            <a:r>
              <a:rPr lang="en-US" sz="1200" dirty="0" err="1">
                <a:solidFill>
                  <a:srgbClr val="0D0D0D"/>
                </a:solidFill>
                <a:latin typeface="Arial" panose="020B0604020202020204" pitchFamily="34" charset="0"/>
                <a:cs typeface="Arial" panose="020B0604020202020204" pitchFamily="34" charset="0"/>
              </a:rPr>
              <a:t>Benakis</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sz="1200" dirty="0">
                <a:solidFill>
                  <a:srgbClr val="0D0D0D"/>
                </a:solidFill>
                <a:latin typeface="Arial" panose="020B0604020202020204" pitchFamily="34" charset="0"/>
                <a:cs typeface="Arial" panose="020B0604020202020204" pitchFamily="34" charset="0"/>
              </a:rPr>
              <a:t>(2020) </a:t>
            </a:r>
            <a:r>
              <a:rPr lang="en-US" sz="1200" i="1" dirty="0">
                <a:solidFill>
                  <a:srgbClr val="0D0D0D"/>
                </a:solidFill>
                <a:latin typeface="Arial" panose="020B0604020202020204" pitchFamily="34" charset="0"/>
                <a:cs typeface="Arial" panose="020B0604020202020204" pitchFamily="34" charset="0"/>
              </a:rPr>
              <a:t>Current Opinion in Neurobiology </a:t>
            </a:r>
            <a:r>
              <a:rPr lang="en-US" sz="1200" b="1" dirty="0">
                <a:solidFill>
                  <a:srgbClr val="0D0D0D"/>
                </a:solidFill>
                <a:latin typeface="Arial" panose="020B0604020202020204" pitchFamily="34" charset="0"/>
                <a:cs typeface="Arial" panose="020B0604020202020204" pitchFamily="34" charset="0"/>
              </a:rPr>
              <a:t>61</a:t>
            </a:r>
            <a:r>
              <a:rPr lang="en-US" sz="1200" dirty="0">
                <a:solidFill>
                  <a:srgbClr val="0D0D0D"/>
                </a:solidFill>
                <a:latin typeface="Arial" panose="020B0604020202020204" pitchFamily="34" charset="0"/>
                <a:cs typeface="Arial" panose="020B0604020202020204" pitchFamily="34" charset="0"/>
              </a:rPr>
              <a:t>:1-9.</a:t>
            </a:r>
          </a:p>
        </p:txBody>
      </p:sp>
      <p:pic>
        <p:nvPicPr>
          <p:cNvPr id="14" name="Picture 13">
            <a:extLst>
              <a:ext uri="{FF2B5EF4-FFF2-40B4-BE49-F238E27FC236}">
                <a16:creationId xmlns:a16="http://schemas.microsoft.com/office/drawing/2014/main" id="{48D1FC79-9E2A-F84B-89B1-F1F2DAA17B18}"/>
              </a:ext>
            </a:extLst>
          </p:cNvPr>
          <p:cNvPicPr>
            <a:picLocks noChangeAspect="1"/>
          </p:cNvPicPr>
          <p:nvPr/>
        </p:nvPicPr>
        <p:blipFill>
          <a:blip r:embed="rId4"/>
          <a:stretch>
            <a:fillRect/>
          </a:stretch>
        </p:blipFill>
        <p:spPr>
          <a:xfrm>
            <a:off x="1493376" y="1885945"/>
            <a:ext cx="2687838" cy="1942471"/>
          </a:xfrm>
          <a:prstGeom prst="rect">
            <a:avLst/>
          </a:prstGeom>
        </p:spPr>
      </p:pic>
      <p:sp>
        <p:nvSpPr>
          <p:cNvPr id="15" name="Rectangle 14">
            <a:extLst>
              <a:ext uri="{FF2B5EF4-FFF2-40B4-BE49-F238E27FC236}">
                <a16:creationId xmlns:a16="http://schemas.microsoft.com/office/drawing/2014/main" id="{7DD03F84-7909-154F-B142-B770FA563C10}"/>
              </a:ext>
            </a:extLst>
          </p:cNvPr>
          <p:cNvSpPr/>
          <p:nvPr/>
        </p:nvSpPr>
        <p:spPr>
          <a:xfrm>
            <a:off x="1571651" y="3406638"/>
            <a:ext cx="430988" cy="3508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ndara" panose="020E0502030303020204" pitchFamily="34" charset="0"/>
            </a:endParaRPr>
          </a:p>
        </p:txBody>
      </p:sp>
      <p:sp>
        <p:nvSpPr>
          <p:cNvPr id="18" name="Title 1">
            <a:extLst>
              <a:ext uri="{FF2B5EF4-FFF2-40B4-BE49-F238E27FC236}">
                <a16:creationId xmlns:a16="http://schemas.microsoft.com/office/drawing/2014/main" id="{2D87FF23-C9CF-894D-8619-54D909C206E7}"/>
              </a:ext>
            </a:extLst>
          </p:cNvPr>
          <p:cNvSpPr txBox="1">
            <a:spLocks/>
          </p:cNvSpPr>
          <p:nvPr/>
        </p:nvSpPr>
        <p:spPr bwMode="auto">
          <a:xfrm>
            <a:off x="415925" y="0"/>
            <a:ext cx="8229600" cy="52322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GB" altLang="en-US" sz="2800" dirty="0">
                <a:latin typeface="Candara" charset="0"/>
                <a:ea typeface="Candara" charset="0"/>
                <a:cs typeface="Candara" charset="0"/>
              </a:rPr>
              <a:t>Le </a:t>
            </a:r>
            <a:r>
              <a:rPr lang="en-GB" altLang="en-US" sz="2800" dirty="0" err="1">
                <a:latin typeface="Candara" charset="0"/>
                <a:ea typeface="Candara" charset="0"/>
                <a:cs typeface="Candara" charset="0"/>
              </a:rPr>
              <a:t>microbiote</a:t>
            </a:r>
            <a:r>
              <a:rPr lang="en-GB" altLang="en-US" sz="2800" dirty="0">
                <a:latin typeface="Candara" charset="0"/>
                <a:ea typeface="Candara" charset="0"/>
                <a:cs typeface="Candara" charset="0"/>
              </a:rPr>
              <a:t> </a:t>
            </a:r>
            <a:r>
              <a:rPr lang="en-GB" altLang="en-US" sz="2800" dirty="0" err="1">
                <a:latin typeface="Candara" charset="0"/>
                <a:ea typeface="Candara" charset="0"/>
                <a:cs typeface="Candara" charset="0"/>
              </a:rPr>
              <a:t>humain</a:t>
            </a:r>
            <a:r>
              <a:rPr lang="en-GB" altLang="en-US" sz="2800" dirty="0">
                <a:latin typeface="Candara" charset="0"/>
                <a:ea typeface="Candara" charset="0"/>
                <a:cs typeface="Candara" charset="0"/>
              </a:rPr>
              <a:t> et la </a:t>
            </a:r>
            <a:r>
              <a:rPr lang="en-GB" altLang="en-US" sz="2800" dirty="0" err="1">
                <a:latin typeface="Candara" charset="0"/>
                <a:ea typeface="Candara" charset="0"/>
                <a:cs typeface="Candara" charset="0"/>
              </a:rPr>
              <a:t>maladie</a:t>
            </a:r>
            <a:r>
              <a:rPr lang="en-GB" altLang="en-US" sz="2800" dirty="0">
                <a:latin typeface="Candara" charset="0"/>
                <a:ea typeface="Candara" charset="0"/>
                <a:cs typeface="Candara" charset="0"/>
              </a:rPr>
              <a:t> de Parkinson</a:t>
            </a:r>
            <a:endParaRPr lang="en-US" sz="2800" dirty="0">
              <a:solidFill>
                <a:srgbClr val="1F497D"/>
              </a:solidFill>
              <a:latin typeface="Candara" panose="020E0502030303020204" pitchFamily="34" charset="0"/>
              <a:cs typeface="Helvetica Neue"/>
            </a:endParaRPr>
          </a:p>
        </p:txBody>
      </p:sp>
      <p:sp>
        <p:nvSpPr>
          <p:cNvPr id="19" name="Rectangle 18">
            <a:extLst>
              <a:ext uri="{FF2B5EF4-FFF2-40B4-BE49-F238E27FC236}">
                <a16:creationId xmlns:a16="http://schemas.microsoft.com/office/drawing/2014/main" id="{AE443AD5-159E-934F-B273-C26380CF1D2F}"/>
              </a:ext>
            </a:extLst>
          </p:cNvPr>
          <p:cNvSpPr/>
          <p:nvPr/>
        </p:nvSpPr>
        <p:spPr>
          <a:xfrm>
            <a:off x="1271857" y="3406639"/>
            <a:ext cx="913637" cy="46585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ightning Bolt 22">
            <a:extLst>
              <a:ext uri="{FF2B5EF4-FFF2-40B4-BE49-F238E27FC236}">
                <a16:creationId xmlns:a16="http://schemas.microsoft.com/office/drawing/2014/main" id="{C5E0F8D2-CF36-0C43-BDDC-A8469D9237D9}"/>
              </a:ext>
            </a:extLst>
          </p:cNvPr>
          <p:cNvSpPr/>
          <p:nvPr/>
        </p:nvSpPr>
        <p:spPr>
          <a:xfrm rot="10249181">
            <a:off x="7974205" y="3219776"/>
            <a:ext cx="994171" cy="1314450"/>
          </a:xfrm>
          <a:prstGeom prst="lightningBolt">
            <a:avLst/>
          </a:prstGeom>
          <a:solidFill>
            <a:srgbClr val="FFFF00"/>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ln w="76200" cmpd="sng">
                <a:solidFill>
                  <a:schemeClr val="tx1"/>
                </a:solidFill>
              </a:ln>
            </a:endParaRPr>
          </a:p>
        </p:txBody>
      </p:sp>
      <p:grpSp>
        <p:nvGrpSpPr>
          <p:cNvPr id="20" name="Group 1">
            <a:extLst>
              <a:ext uri="{FF2B5EF4-FFF2-40B4-BE49-F238E27FC236}">
                <a16:creationId xmlns:a16="http://schemas.microsoft.com/office/drawing/2014/main" id="{4CDCB755-1D84-D843-A63D-E79A13DF89BC}"/>
              </a:ext>
            </a:extLst>
          </p:cNvPr>
          <p:cNvGrpSpPr>
            <a:grpSpLocks/>
          </p:cNvGrpSpPr>
          <p:nvPr/>
        </p:nvGrpSpPr>
        <p:grpSpPr bwMode="auto">
          <a:xfrm>
            <a:off x="77136" y="3432850"/>
            <a:ext cx="2845326" cy="1632657"/>
            <a:chOff x="2823548" y="3958324"/>
            <a:chExt cx="3793811" cy="2175048"/>
          </a:xfrm>
        </p:grpSpPr>
        <p:sp>
          <p:nvSpPr>
            <p:cNvPr id="21" name="Trapezoid 13">
              <a:extLst>
                <a:ext uri="{FF2B5EF4-FFF2-40B4-BE49-F238E27FC236}">
                  <a16:creationId xmlns:a16="http://schemas.microsoft.com/office/drawing/2014/main" id="{F544DEAC-7E43-2B46-95BC-41BA62164AE1}"/>
                </a:ext>
              </a:extLst>
            </p:cNvPr>
            <p:cNvSpPr/>
            <p:nvPr/>
          </p:nvSpPr>
          <p:spPr>
            <a:xfrm rot="14370401">
              <a:off x="5350778" y="4987503"/>
              <a:ext cx="674928" cy="636672"/>
            </a:xfrm>
            <a:prstGeom prst="trapezoid">
              <a:avLst/>
            </a:prstGeom>
            <a:solidFill>
              <a:schemeClr val="tx1">
                <a:lumMod val="85000"/>
              </a:schemeClr>
            </a:solidFill>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panose="020B0502020104020203" pitchFamily="34" charset="-79"/>
                <a:cs typeface="Gill Sans" panose="020B0502020104020203" pitchFamily="34" charset="-79"/>
              </a:endParaRPr>
            </a:p>
          </p:txBody>
        </p:sp>
        <p:sp>
          <p:nvSpPr>
            <p:cNvPr id="22" name="Trapezoid 14">
              <a:extLst>
                <a:ext uri="{FF2B5EF4-FFF2-40B4-BE49-F238E27FC236}">
                  <a16:creationId xmlns:a16="http://schemas.microsoft.com/office/drawing/2014/main" id="{C6BA116C-3F21-2E4A-968D-AD457487FFAE}"/>
                </a:ext>
              </a:extLst>
            </p:cNvPr>
            <p:cNvSpPr/>
            <p:nvPr/>
          </p:nvSpPr>
          <p:spPr>
            <a:xfrm rot="7366084">
              <a:off x="3347903" y="4973423"/>
              <a:ext cx="674928" cy="636672"/>
            </a:xfrm>
            <a:prstGeom prst="trapezoid">
              <a:avLst/>
            </a:prstGeom>
            <a:solidFill>
              <a:schemeClr val="tx1">
                <a:lumMod val="85000"/>
              </a:schemeClr>
            </a:solidFill>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panose="020B0502020104020203" pitchFamily="34" charset="-79"/>
                <a:cs typeface="Gill Sans" panose="020B0502020104020203" pitchFamily="34" charset="-79"/>
              </a:endParaRPr>
            </a:p>
          </p:txBody>
        </p:sp>
        <p:sp>
          <p:nvSpPr>
            <p:cNvPr id="24" name="Rectangle 23">
              <a:extLst>
                <a:ext uri="{FF2B5EF4-FFF2-40B4-BE49-F238E27FC236}">
                  <a16:creationId xmlns:a16="http://schemas.microsoft.com/office/drawing/2014/main" id="{22744CDA-4B17-5A4D-B183-B9C2F6BD5CCA}"/>
                </a:ext>
              </a:extLst>
            </p:cNvPr>
            <p:cNvSpPr/>
            <p:nvPr/>
          </p:nvSpPr>
          <p:spPr>
            <a:xfrm>
              <a:off x="2823548" y="5247292"/>
              <a:ext cx="3573503" cy="394955"/>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latin typeface="Gill Sans" panose="020B0502020104020203" pitchFamily="34" charset="-79"/>
                <a:cs typeface="Gill Sans" panose="020B0502020104020203" pitchFamily="34" charset="-79"/>
              </a:endParaRPr>
            </a:p>
          </p:txBody>
        </p:sp>
        <p:grpSp>
          <p:nvGrpSpPr>
            <p:cNvPr id="25" name="Group 11">
              <a:extLst>
                <a:ext uri="{FF2B5EF4-FFF2-40B4-BE49-F238E27FC236}">
                  <a16:creationId xmlns:a16="http://schemas.microsoft.com/office/drawing/2014/main" id="{7897FCB6-24FC-EA45-91E6-05A83152F0C1}"/>
                </a:ext>
              </a:extLst>
            </p:cNvPr>
            <p:cNvGrpSpPr>
              <a:grpSpLocks/>
            </p:cNvGrpSpPr>
            <p:nvPr/>
          </p:nvGrpSpPr>
          <p:grpSpPr bwMode="auto">
            <a:xfrm>
              <a:off x="3288406" y="3958324"/>
              <a:ext cx="3328953" cy="2175048"/>
              <a:chOff x="3941037" y="4670538"/>
              <a:chExt cx="4196901" cy="2729536"/>
            </a:xfrm>
          </p:grpSpPr>
          <p:sp>
            <p:nvSpPr>
              <p:cNvPr id="26" name="Trapezoid 17">
                <a:extLst>
                  <a:ext uri="{FF2B5EF4-FFF2-40B4-BE49-F238E27FC236}">
                    <a16:creationId xmlns:a16="http://schemas.microsoft.com/office/drawing/2014/main" id="{5310A1DB-0C20-2C4A-825A-2E108A34568F}"/>
                  </a:ext>
                </a:extLst>
              </p:cNvPr>
              <p:cNvSpPr/>
              <p:nvPr/>
            </p:nvSpPr>
            <p:spPr>
              <a:xfrm rot="10800000">
                <a:off x="5300135" y="5299050"/>
                <a:ext cx="850900" cy="798979"/>
              </a:xfrm>
              <a:prstGeom prst="trapezoid">
                <a:avLst/>
              </a:prstGeom>
              <a:solidFill>
                <a:srgbClr val="BD65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panose="020B0502020104020203" pitchFamily="34" charset="-79"/>
                  <a:cs typeface="Gill Sans" panose="020B0502020104020203" pitchFamily="34" charset="-79"/>
                </a:endParaRPr>
              </a:p>
            </p:txBody>
          </p:sp>
          <p:sp>
            <p:nvSpPr>
              <p:cNvPr id="27" name="Trapezoid 18">
                <a:extLst>
                  <a:ext uri="{FF2B5EF4-FFF2-40B4-BE49-F238E27FC236}">
                    <a16:creationId xmlns:a16="http://schemas.microsoft.com/office/drawing/2014/main" id="{1DB31E35-3C76-BC48-A1E3-0B167384EAD4}"/>
                  </a:ext>
                </a:extLst>
              </p:cNvPr>
              <p:cNvSpPr/>
              <p:nvPr/>
            </p:nvSpPr>
            <p:spPr>
              <a:xfrm rot="12536695">
                <a:off x="5990455" y="5455053"/>
                <a:ext cx="850900" cy="798979"/>
              </a:xfrm>
              <a:prstGeom prst="trapezoid">
                <a:avLst/>
              </a:prstGeom>
              <a:solidFill>
                <a:srgbClr val="4E356C"/>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panose="020B0502020104020203" pitchFamily="34" charset="-79"/>
                  <a:cs typeface="Gill Sans" panose="020B0502020104020203" pitchFamily="34" charset="-79"/>
                </a:endParaRPr>
              </a:p>
            </p:txBody>
          </p:sp>
          <p:sp>
            <p:nvSpPr>
              <p:cNvPr id="28" name="Trapezoid 19">
                <a:extLst>
                  <a:ext uri="{FF2B5EF4-FFF2-40B4-BE49-F238E27FC236}">
                    <a16:creationId xmlns:a16="http://schemas.microsoft.com/office/drawing/2014/main" id="{AAAC5AF2-80EC-1544-9D1A-7C1046A265F5}"/>
                  </a:ext>
                </a:extLst>
              </p:cNvPr>
              <p:cNvSpPr/>
              <p:nvPr/>
            </p:nvSpPr>
            <p:spPr>
              <a:xfrm rot="9083086">
                <a:off x="4602553" y="5455051"/>
                <a:ext cx="850900" cy="798979"/>
              </a:xfrm>
              <a:prstGeom prst="trapezoid">
                <a:avLst/>
              </a:prstGeom>
              <a:solidFill>
                <a:srgbClr val="798524"/>
              </a:solidFill>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latin typeface="Gill Sans" panose="020B0502020104020203" pitchFamily="34" charset="-79"/>
                  <a:cs typeface="Gill Sans" panose="020B0502020104020203" pitchFamily="34" charset="-79"/>
                </a:endParaRPr>
              </a:p>
            </p:txBody>
          </p:sp>
          <p:sp>
            <p:nvSpPr>
              <p:cNvPr id="29" name="TextBox 15">
                <a:extLst>
                  <a:ext uri="{FF2B5EF4-FFF2-40B4-BE49-F238E27FC236}">
                    <a16:creationId xmlns:a16="http://schemas.microsoft.com/office/drawing/2014/main" id="{27BF0F9A-5ECA-4349-BE46-3F912810B0C1}"/>
                  </a:ext>
                </a:extLst>
              </p:cNvPr>
              <p:cNvSpPr txBox="1">
                <a:spLocks noChangeArrowheads="1"/>
              </p:cNvSpPr>
              <p:nvPr/>
            </p:nvSpPr>
            <p:spPr bwMode="auto">
              <a:xfrm>
                <a:off x="4710249" y="4670538"/>
                <a:ext cx="2030672" cy="61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800" dirty="0" err="1">
                    <a:solidFill>
                      <a:srgbClr val="CF7928"/>
                    </a:solidFill>
                    <a:latin typeface="Gill Sans" panose="020B0502020104020203" pitchFamily="34" charset="-79"/>
                    <a:cs typeface="Gill Sans" panose="020B0502020104020203" pitchFamily="34" charset="-79"/>
                  </a:rPr>
                  <a:t>microbiote</a:t>
                </a:r>
                <a:endParaRPr lang="en-US" altLang="en-US" sz="1800" dirty="0">
                  <a:solidFill>
                    <a:srgbClr val="CF7928"/>
                  </a:solidFill>
                  <a:latin typeface="Gill Sans" panose="020B0502020104020203" pitchFamily="34" charset="-79"/>
                  <a:cs typeface="Gill Sans" panose="020B0502020104020203" pitchFamily="34" charset="-79"/>
                </a:endParaRPr>
              </a:p>
            </p:txBody>
          </p:sp>
          <p:sp>
            <p:nvSpPr>
              <p:cNvPr id="30" name="TextBox 16">
                <a:extLst>
                  <a:ext uri="{FF2B5EF4-FFF2-40B4-BE49-F238E27FC236}">
                    <a16:creationId xmlns:a16="http://schemas.microsoft.com/office/drawing/2014/main" id="{617FF276-8C07-B147-B3A6-C37F31A8FF8F}"/>
                  </a:ext>
                </a:extLst>
              </p:cNvPr>
              <p:cNvSpPr txBox="1">
                <a:spLocks noChangeArrowheads="1"/>
              </p:cNvSpPr>
              <p:nvPr/>
            </p:nvSpPr>
            <p:spPr bwMode="auto">
              <a:xfrm>
                <a:off x="3941037" y="6319516"/>
                <a:ext cx="1466419" cy="61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800" dirty="0" err="1">
                    <a:solidFill>
                      <a:srgbClr val="7B9644"/>
                    </a:solidFill>
                    <a:latin typeface="Gill Sans" panose="020B0502020104020203" pitchFamily="34" charset="-79"/>
                    <a:cs typeface="Gill Sans" panose="020B0502020104020203" pitchFamily="34" charset="-79"/>
                  </a:rPr>
                  <a:t>énergie</a:t>
                </a:r>
                <a:endParaRPr lang="en-US" altLang="en-US" sz="1800" dirty="0">
                  <a:solidFill>
                    <a:srgbClr val="7B9644"/>
                  </a:solidFill>
                  <a:latin typeface="Gill Sans" panose="020B0502020104020203" pitchFamily="34" charset="-79"/>
                  <a:cs typeface="Gill Sans" panose="020B0502020104020203" pitchFamily="34" charset="-79"/>
                </a:endParaRPr>
              </a:p>
            </p:txBody>
          </p:sp>
          <p:sp>
            <p:nvSpPr>
              <p:cNvPr id="31" name="TextBox 17">
                <a:extLst>
                  <a:ext uri="{FF2B5EF4-FFF2-40B4-BE49-F238E27FC236}">
                    <a16:creationId xmlns:a16="http://schemas.microsoft.com/office/drawing/2014/main" id="{DF3AB05F-8E84-0A4F-A8A7-742BD0553DCD}"/>
                  </a:ext>
                </a:extLst>
              </p:cNvPr>
              <p:cNvSpPr txBox="1">
                <a:spLocks noChangeArrowheads="1"/>
              </p:cNvSpPr>
              <p:nvPr/>
            </p:nvSpPr>
            <p:spPr bwMode="auto">
              <a:xfrm>
                <a:off x="5960892" y="6319514"/>
                <a:ext cx="2177046" cy="108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800" dirty="0" err="1">
                    <a:solidFill>
                      <a:srgbClr val="674E82"/>
                    </a:solidFill>
                    <a:latin typeface="Gill Sans" panose="020B0502020104020203" pitchFamily="34" charset="-79"/>
                    <a:cs typeface="Gill Sans" panose="020B0502020104020203" pitchFamily="34" charset="-79"/>
                  </a:rPr>
                  <a:t>système</a:t>
                </a:r>
                <a:endParaRPr lang="en-US" altLang="en-US" sz="1800" dirty="0">
                  <a:solidFill>
                    <a:srgbClr val="674E82"/>
                  </a:solidFill>
                  <a:latin typeface="Gill Sans" panose="020B0502020104020203" pitchFamily="34" charset="-79"/>
                  <a:cs typeface="Gill Sans" panose="020B0502020104020203" pitchFamily="34" charset="-79"/>
                </a:endParaRPr>
              </a:p>
              <a:p>
                <a:pPr algn="ctr" eaLnBrk="1" hangingPunct="1">
                  <a:spcBef>
                    <a:spcPct val="0"/>
                  </a:spcBef>
                  <a:buFontTx/>
                  <a:buNone/>
                </a:pPr>
                <a:r>
                  <a:rPr lang="en-US" altLang="en-US" sz="1800" dirty="0" err="1">
                    <a:solidFill>
                      <a:srgbClr val="674E82"/>
                    </a:solidFill>
                    <a:latin typeface="Gill Sans" panose="020B0502020104020203" pitchFamily="34" charset="-79"/>
                    <a:cs typeface="Gill Sans" panose="020B0502020104020203" pitchFamily="34" charset="-79"/>
                  </a:rPr>
                  <a:t>immunitaire</a:t>
                </a:r>
                <a:endParaRPr lang="en-US" altLang="en-US" sz="1800" dirty="0">
                  <a:solidFill>
                    <a:srgbClr val="674E82"/>
                  </a:solidFill>
                  <a:latin typeface="Gill Sans" panose="020B0502020104020203" pitchFamily="34" charset="-79"/>
                  <a:cs typeface="Gill Sans" panose="020B0502020104020203" pitchFamily="34" charset="-79"/>
                </a:endParaRPr>
              </a:p>
            </p:txBody>
          </p:sp>
        </p:grpSp>
      </p:grpSp>
    </p:spTree>
    <p:extLst>
      <p:ext uri="{BB962C8B-B14F-4D97-AF65-F5344CB8AC3E}">
        <p14:creationId xmlns:p14="http://schemas.microsoft.com/office/powerpoint/2010/main" val="186130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55A869-C3A0-494A-AD09-04A8B49717F9}"/>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1143000" y="0"/>
            <a:ext cx="6858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Slide Number Placeholder 3"/>
          <p:cNvSpPr>
            <a:spLocks noGrp="1"/>
          </p:cNvSpPr>
          <p:nvPr>
            <p:ph type="sldNum" sz="quarter" idx="12"/>
          </p:nvPr>
        </p:nvSpPr>
        <p:spPr>
          <a:xfrm>
            <a:off x="4656908" y="4784742"/>
            <a:ext cx="1600200" cy="273844"/>
          </a:xfrm>
        </p:spPr>
        <p:txBody>
          <a:bodyPr/>
          <a:lstStyle/>
          <a:p>
            <a:pPr>
              <a:defRPr/>
            </a:pPr>
            <a:fld id="{B5D97648-6547-E84E-B692-40E927C105F3}" type="slidenum">
              <a:rPr lang="en-US"/>
              <a:pPr>
                <a:defRPr/>
              </a:pPr>
              <a:t>33</a:t>
            </a:fld>
            <a:endParaRPr lang="en-US"/>
          </a:p>
        </p:txBody>
      </p:sp>
      <p:sp>
        <p:nvSpPr>
          <p:cNvPr id="40" name="TextBox 7"/>
          <p:cNvSpPr txBox="1">
            <a:spLocks noChangeArrowheads="1"/>
          </p:cNvSpPr>
          <p:nvPr/>
        </p:nvSpPr>
        <p:spPr bwMode="auto">
          <a:xfrm>
            <a:off x="4296966" y="4906802"/>
            <a:ext cx="48470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a:spcBef>
                <a:spcPct val="0"/>
              </a:spcBef>
              <a:buNone/>
            </a:pPr>
            <a:r>
              <a:rPr lang="en-US" altLang="en-US" sz="1200" dirty="0" err="1">
                <a:solidFill>
                  <a:schemeClr val="bg1"/>
                </a:solidFill>
              </a:rPr>
              <a:t>Heintz-Buschart</a:t>
            </a:r>
            <a:r>
              <a:rPr lang="en-US" altLang="en-US" sz="1200" dirty="0">
                <a:solidFill>
                  <a:schemeClr val="bg1"/>
                </a:solidFill>
              </a:rPr>
              <a:t>, …, </a:t>
            </a:r>
            <a:r>
              <a:rPr lang="en-US" altLang="en-US" sz="1200" dirty="0" err="1">
                <a:solidFill>
                  <a:schemeClr val="bg1"/>
                </a:solidFill>
              </a:rPr>
              <a:t>Wilmes</a:t>
            </a:r>
            <a:r>
              <a:rPr lang="en-US" altLang="en-US" sz="1200" dirty="0">
                <a:solidFill>
                  <a:schemeClr val="bg1"/>
                </a:solidFill>
              </a:rPr>
              <a:t> (2018) </a:t>
            </a:r>
            <a:r>
              <a:rPr lang="en-US" altLang="en-US" sz="1200" i="1" dirty="0">
                <a:solidFill>
                  <a:schemeClr val="bg1"/>
                </a:solidFill>
              </a:rPr>
              <a:t>Movement Disorders </a:t>
            </a:r>
            <a:r>
              <a:rPr lang="fr-CH" altLang="en-US" sz="1200" b="1" dirty="0">
                <a:solidFill>
                  <a:schemeClr val="bg1"/>
                </a:solidFill>
              </a:rPr>
              <a:t>33</a:t>
            </a:r>
            <a:r>
              <a:rPr lang="fr-CH" altLang="en-US" sz="1200" dirty="0">
                <a:solidFill>
                  <a:schemeClr val="bg1"/>
                </a:solidFill>
              </a:rPr>
              <a:t>:88-89.</a:t>
            </a:r>
            <a:endParaRPr lang="en-US" altLang="en-US" sz="1200" dirty="0">
              <a:solidFill>
                <a:schemeClr val="bg1"/>
              </a:solidFill>
            </a:endParaRPr>
          </a:p>
        </p:txBody>
      </p:sp>
      <p:pic>
        <p:nvPicPr>
          <p:cNvPr id="3" name="Picture 2"/>
          <p:cNvPicPr>
            <a:picLocks noChangeAspect="1"/>
          </p:cNvPicPr>
          <p:nvPr/>
        </p:nvPicPr>
        <p:blipFill>
          <a:blip r:embed="rId3"/>
          <a:stretch>
            <a:fillRect/>
          </a:stretch>
        </p:blipFill>
        <p:spPr>
          <a:xfrm>
            <a:off x="1199478" y="622042"/>
            <a:ext cx="6607885" cy="3939717"/>
          </a:xfrm>
          <a:prstGeom prst="rect">
            <a:avLst/>
          </a:prstGeom>
        </p:spPr>
      </p:pic>
      <p:sp>
        <p:nvSpPr>
          <p:cNvPr id="5" name="Rectangle 4"/>
          <p:cNvSpPr/>
          <p:nvPr/>
        </p:nvSpPr>
        <p:spPr>
          <a:xfrm>
            <a:off x="1308497" y="623413"/>
            <a:ext cx="285172" cy="26075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Box 5"/>
          <p:cNvSpPr txBox="1"/>
          <p:nvPr/>
        </p:nvSpPr>
        <p:spPr>
          <a:xfrm>
            <a:off x="2246880" y="583551"/>
            <a:ext cx="2551031" cy="230832"/>
          </a:xfrm>
          <a:prstGeom prst="rect">
            <a:avLst/>
          </a:prstGeom>
          <a:solidFill>
            <a:schemeClr val="tx1"/>
          </a:solidFill>
        </p:spPr>
        <p:txBody>
          <a:bodyPr wrap="square" rtlCol="0">
            <a:spAutoFit/>
          </a:bodyPr>
          <a:lstStyle/>
          <a:p>
            <a:pPr algn="ctr"/>
            <a:r>
              <a:rPr lang="en-US" sz="900" dirty="0">
                <a:solidFill>
                  <a:schemeClr val="bg1"/>
                </a:solidFill>
              </a:rPr>
              <a:t>healthy (n= 78)</a:t>
            </a:r>
          </a:p>
        </p:txBody>
      </p:sp>
      <p:sp>
        <p:nvSpPr>
          <p:cNvPr id="13" name="TextBox 12"/>
          <p:cNvSpPr txBox="1"/>
          <p:nvPr/>
        </p:nvSpPr>
        <p:spPr>
          <a:xfrm>
            <a:off x="4796799" y="583550"/>
            <a:ext cx="1743851" cy="230832"/>
          </a:xfrm>
          <a:prstGeom prst="rect">
            <a:avLst/>
          </a:prstGeom>
          <a:solidFill>
            <a:schemeClr val="tx1"/>
          </a:solidFill>
        </p:spPr>
        <p:txBody>
          <a:bodyPr wrap="square" rtlCol="0">
            <a:spAutoFit/>
          </a:bodyPr>
          <a:lstStyle/>
          <a:p>
            <a:pPr algn="ctr"/>
            <a:r>
              <a:rPr lang="en-US" sz="900" dirty="0">
                <a:solidFill>
                  <a:schemeClr val="bg1"/>
                </a:solidFill>
              </a:rPr>
              <a:t>Parkinson’s disease (n= 76)</a:t>
            </a:r>
          </a:p>
        </p:txBody>
      </p:sp>
      <p:sp>
        <p:nvSpPr>
          <p:cNvPr id="19" name="Rectangle 18"/>
          <p:cNvSpPr/>
          <p:nvPr/>
        </p:nvSpPr>
        <p:spPr bwMode="auto">
          <a:xfrm>
            <a:off x="1377436" y="3380590"/>
            <a:ext cx="6325040" cy="474437"/>
          </a:xfrm>
          <a:prstGeom prst="rect">
            <a:avLst/>
          </a:pr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p>
        </p:txBody>
      </p:sp>
      <p:sp>
        <p:nvSpPr>
          <p:cNvPr id="12" name="Title 1">
            <a:extLst>
              <a:ext uri="{FF2B5EF4-FFF2-40B4-BE49-F238E27FC236}">
                <a16:creationId xmlns:a16="http://schemas.microsoft.com/office/drawing/2014/main" id="{9A777D2B-5813-E44F-8885-5D4F03ED4885}"/>
              </a:ext>
            </a:extLst>
          </p:cNvPr>
          <p:cNvSpPr txBox="1">
            <a:spLocks/>
          </p:cNvSpPr>
          <p:nvPr/>
        </p:nvSpPr>
        <p:spPr bwMode="auto">
          <a:xfrm>
            <a:off x="415925" y="0"/>
            <a:ext cx="8229600" cy="52322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GB" altLang="en-US" sz="2800" dirty="0">
                <a:latin typeface="Candara" charset="0"/>
                <a:ea typeface="Candara" charset="0"/>
                <a:cs typeface="Candara" charset="0"/>
              </a:rPr>
              <a:t>Le </a:t>
            </a:r>
            <a:r>
              <a:rPr lang="en-GB" altLang="en-US" sz="2800" dirty="0" err="1">
                <a:latin typeface="Candara" charset="0"/>
                <a:ea typeface="Candara" charset="0"/>
                <a:cs typeface="Candara" charset="0"/>
              </a:rPr>
              <a:t>microbiote</a:t>
            </a:r>
            <a:r>
              <a:rPr lang="en-GB" altLang="en-US" sz="2800" dirty="0">
                <a:latin typeface="Candara" charset="0"/>
                <a:ea typeface="Candara" charset="0"/>
                <a:cs typeface="Candara" charset="0"/>
              </a:rPr>
              <a:t> </a:t>
            </a:r>
            <a:r>
              <a:rPr lang="en-GB" altLang="en-US" sz="2800" dirty="0" err="1">
                <a:latin typeface="Candara" charset="0"/>
                <a:ea typeface="Candara" charset="0"/>
                <a:cs typeface="Candara" charset="0"/>
              </a:rPr>
              <a:t>humain</a:t>
            </a:r>
            <a:r>
              <a:rPr lang="en-GB" altLang="en-US" sz="2800" dirty="0">
                <a:latin typeface="Candara" charset="0"/>
                <a:ea typeface="Candara" charset="0"/>
                <a:cs typeface="Candara" charset="0"/>
              </a:rPr>
              <a:t> et la </a:t>
            </a:r>
            <a:r>
              <a:rPr lang="en-GB" altLang="en-US" sz="2800" dirty="0" err="1">
                <a:latin typeface="Candara" charset="0"/>
                <a:ea typeface="Candara" charset="0"/>
                <a:cs typeface="Candara" charset="0"/>
              </a:rPr>
              <a:t>maladie</a:t>
            </a:r>
            <a:r>
              <a:rPr lang="en-GB" altLang="en-US" sz="2800" dirty="0">
                <a:latin typeface="Candara" charset="0"/>
                <a:ea typeface="Candara" charset="0"/>
                <a:cs typeface="Candara" charset="0"/>
              </a:rPr>
              <a:t> de Parkinson</a:t>
            </a:r>
            <a:endParaRPr lang="en-US" sz="2800" dirty="0">
              <a:solidFill>
                <a:srgbClr val="1F497D"/>
              </a:solidFill>
              <a:latin typeface="Candara" panose="020E0502030303020204" pitchFamily="34" charset="0"/>
              <a:cs typeface="Helvetica Neue"/>
            </a:endParaRPr>
          </a:p>
        </p:txBody>
      </p:sp>
    </p:spTree>
    <p:extLst>
      <p:ext uri="{BB962C8B-B14F-4D97-AF65-F5344CB8AC3E}">
        <p14:creationId xmlns:p14="http://schemas.microsoft.com/office/powerpoint/2010/main" val="624921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0F13B50-C158-C843-BEA9-AD7F7D061291}"/>
              </a:ext>
            </a:extLst>
          </p:cNvPr>
          <p:cNvSpPr/>
          <p:nvPr/>
        </p:nvSpPr>
        <p:spPr>
          <a:xfrm>
            <a:off x="0" y="2"/>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1143000" y="173930"/>
            <a:ext cx="6858000" cy="514349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Arial"/>
            </a:endParaRPr>
          </a:p>
        </p:txBody>
      </p:sp>
      <p:sp>
        <p:nvSpPr>
          <p:cNvPr id="28" name="Rectangle 27"/>
          <p:cNvSpPr/>
          <p:nvPr/>
        </p:nvSpPr>
        <p:spPr>
          <a:xfrm>
            <a:off x="3837181" y="2551206"/>
            <a:ext cx="190415" cy="34890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9" name="Group 8"/>
          <p:cNvGrpSpPr/>
          <p:nvPr/>
        </p:nvGrpSpPr>
        <p:grpSpPr>
          <a:xfrm>
            <a:off x="1077112" y="2715912"/>
            <a:ext cx="5611892" cy="2273892"/>
            <a:chOff x="782998" y="3234325"/>
            <a:chExt cx="7482522" cy="3031856"/>
          </a:xfrm>
        </p:grpSpPr>
        <p:sp>
          <p:nvSpPr>
            <p:cNvPr id="21" name="Rectangle 20"/>
            <p:cNvSpPr/>
            <p:nvPr/>
          </p:nvSpPr>
          <p:spPr>
            <a:xfrm>
              <a:off x="4189186" y="3252138"/>
              <a:ext cx="381000" cy="4318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82998" y="3234325"/>
              <a:ext cx="7482522" cy="30318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 name="Rectangle 17"/>
            <p:cNvSpPr/>
            <p:nvPr/>
          </p:nvSpPr>
          <p:spPr>
            <a:xfrm>
              <a:off x="1509484" y="3544356"/>
              <a:ext cx="1428314" cy="215061"/>
            </a:xfrm>
            <a:prstGeom prst="rect">
              <a:avLst/>
            </a:prstGeom>
            <a:noFill/>
            <a:ln w="38100">
              <a:solidFill>
                <a:srgbClr val="2A5F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3437582" y="3536928"/>
              <a:ext cx="1428314" cy="229680"/>
            </a:xfrm>
            <a:prstGeom prst="rect">
              <a:avLst/>
            </a:prstGeom>
            <a:noFill/>
            <a:ln w="38100">
              <a:solidFill>
                <a:srgbClr val="D5515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ectangle 25"/>
            <p:cNvSpPr/>
            <p:nvPr/>
          </p:nvSpPr>
          <p:spPr bwMode="auto">
            <a:xfrm>
              <a:off x="7177368" y="3959840"/>
              <a:ext cx="1056899" cy="184751"/>
            </a:xfrm>
            <a:prstGeom prst="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8" name="Rectangle 7"/>
            <p:cNvSpPr/>
            <p:nvPr/>
          </p:nvSpPr>
          <p:spPr>
            <a:xfrm>
              <a:off x="782998" y="3536928"/>
              <a:ext cx="272916" cy="22968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0" name="Group 9"/>
          <p:cNvGrpSpPr/>
          <p:nvPr/>
        </p:nvGrpSpPr>
        <p:grpSpPr>
          <a:xfrm>
            <a:off x="4155712" y="695081"/>
            <a:ext cx="2578970" cy="1844873"/>
            <a:chOff x="4887797" y="712880"/>
            <a:chExt cx="3438627" cy="2459831"/>
          </a:xfrm>
        </p:grpSpPr>
        <p:pic>
          <p:nvPicPr>
            <p:cNvPr id="3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797" y="772837"/>
              <a:ext cx="3438627" cy="23998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Rectangle 15"/>
            <p:cNvSpPr/>
            <p:nvPr/>
          </p:nvSpPr>
          <p:spPr>
            <a:xfrm>
              <a:off x="4907190" y="714564"/>
              <a:ext cx="1654930" cy="201016"/>
            </a:xfrm>
            <a:prstGeom prst="rect">
              <a:avLst/>
            </a:prstGeom>
            <a:noFill/>
            <a:ln w="38100">
              <a:solidFill>
                <a:srgbClr val="2A5F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p:nvSpPr>
          <p:spPr>
            <a:xfrm>
              <a:off x="6625780" y="712880"/>
              <a:ext cx="1645702" cy="213519"/>
            </a:xfrm>
            <a:prstGeom prst="rect">
              <a:avLst/>
            </a:prstGeom>
            <a:noFill/>
            <a:ln w="38100">
              <a:solidFill>
                <a:srgbClr val="D5515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1" name="Group 10"/>
          <p:cNvGrpSpPr/>
          <p:nvPr/>
        </p:nvGrpSpPr>
        <p:grpSpPr>
          <a:xfrm>
            <a:off x="5991552" y="1210249"/>
            <a:ext cx="2141720" cy="2188362"/>
            <a:chOff x="7335583" y="1399772"/>
            <a:chExt cx="2855627" cy="2917816"/>
          </a:xfrm>
        </p:grpSpPr>
        <p:sp>
          <p:nvSpPr>
            <p:cNvPr id="25" name="Lightning Bolt 24"/>
            <p:cNvSpPr/>
            <p:nvPr/>
          </p:nvSpPr>
          <p:spPr>
            <a:xfrm rot="10249181">
              <a:off x="7335583" y="1399772"/>
              <a:ext cx="1325562" cy="1752600"/>
            </a:xfrm>
            <a:prstGeom prst="lightningBolt">
              <a:avLst/>
            </a:prstGeom>
            <a:solidFill>
              <a:srgbClr val="FFFF00"/>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ln w="76200" cmpd="sng">
                  <a:solidFill>
                    <a:schemeClr val="tx1"/>
                  </a:solidFill>
                </a:ln>
              </a:endParaRPr>
            </a:p>
          </p:txBody>
        </p:sp>
        <p:sp>
          <p:nvSpPr>
            <p:cNvPr id="6" name="TextBox 5"/>
            <p:cNvSpPr txBox="1"/>
            <p:nvPr/>
          </p:nvSpPr>
          <p:spPr>
            <a:xfrm>
              <a:off x="8596571" y="3086481"/>
              <a:ext cx="1594639" cy="1231107"/>
            </a:xfrm>
            <a:prstGeom prst="rect">
              <a:avLst/>
            </a:prstGeom>
            <a:solidFill>
              <a:srgbClr val="FFFF00"/>
            </a:solidFill>
            <a:ln w="57150">
              <a:solidFill>
                <a:srgbClr val="FF0000"/>
              </a:solidFill>
            </a:ln>
          </p:spPr>
          <p:txBody>
            <a:bodyPr wrap="square" rtlCol="0">
              <a:spAutoFit/>
            </a:bodyPr>
            <a:lstStyle/>
            <a:p>
              <a:pPr algn="ctr"/>
              <a:r>
                <a:rPr lang="en-US" sz="1800" b="1" dirty="0">
                  <a:solidFill>
                    <a:srgbClr val="FF0000"/>
                  </a:solidFill>
                  <a:latin typeface="Gill Sans" charset="0"/>
                  <a:ea typeface="Gill Sans" charset="0"/>
                  <a:cs typeface="Gill Sans" charset="0"/>
                </a:rPr>
                <a:t>+</a:t>
              </a:r>
              <a:r>
                <a:rPr lang="en-US" sz="1800" dirty="0">
                  <a:solidFill>
                    <a:srgbClr val="FF0000"/>
                  </a:solidFill>
                  <a:latin typeface="Gill Sans" charset="0"/>
                  <a:ea typeface="Gill Sans" charset="0"/>
                  <a:cs typeface="Gill Sans" charset="0"/>
                </a:rPr>
                <a:t> “</a:t>
              </a:r>
              <a:r>
                <a:rPr lang="en-US" sz="1800" u="sng" dirty="0" err="1">
                  <a:solidFill>
                    <a:srgbClr val="FF0000"/>
                  </a:solidFill>
                  <a:latin typeface="Gill Sans" charset="0"/>
                  <a:ea typeface="Gill Sans" charset="0"/>
                  <a:cs typeface="Gill Sans" charset="0"/>
                </a:rPr>
                <a:t>toxine</a:t>
              </a:r>
              <a:r>
                <a:rPr lang="en-US" sz="1800" dirty="0">
                  <a:solidFill>
                    <a:srgbClr val="FF0000"/>
                  </a:solidFill>
                  <a:latin typeface="Gill Sans" charset="0"/>
                  <a:ea typeface="Gill Sans" charset="0"/>
                  <a:cs typeface="Gill Sans" charset="0"/>
                </a:rPr>
                <a:t>”</a:t>
              </a:r>
            </a:p>
            <a:p>
              <a:pPr algn="ctr"/>
              <a:r>
                <a:rPr lang="en-US" sz="1800" b="1" dirty="0">
                  <a:solidFill>
                    <a:srgbClr val="FF0000"/>
                  </a:solidFill>
                  <a:latin typeface="Gill Sans" charset="0"/>
                  <a:ea typeface="Gill Sans" charset="0"/>
                  <a:cs typeface="Gill Sans" charset="0"/>
                </a:rPr>
                <a:t>=</a:t>
              </a:r>
              <a:r>
                <a:rPr lang="en-US" sz="1800" dirty="0">
                  <a:solidFill>
                    <a:srgbClr val="FF0000"/>
                  </a:solidFill>
                  <a:latin typeface="Gill Sans" charset="0"/>
                  <a:ea typeface="Gill Sans" charset="0"/>
                  <a:cs typeface="Gill Sans" charset="0"/>
                </a:rPr>
                <a:t> Parkinson</a:t>
              </a:r>
            </a:p>
          </p:txBody>
        </p:sp>
      </p:grpSp>
      <p:sp>
        <p:nvSpPr>
          <p:cNvPr id="32" name="Title 3"/>
          <p:cNvSpPr txBox="1">
            <a:spLocks/>
          </p:cNvSpPr>
          <p:nvPr/>
        </p:nvSpPr>
        <p:spPr bwMode="auto">
          <a:xfrm>
            <a:off x="35337" y="1473"/>
            <a:ext cx="9108663" cy="43858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GB" dirty="0">
                <a:latin typeface="Candara" panose="020E0502030303020204" pitchFamily="34" charset="0"/>
              </a:rPr>
              <a:t>Microbiote fonctionnel : érosion du mucus et pathogenèse</a:t>
            </a:r>
          </a:p>
        </p:txBody>
      </p:sp>
      <p:grpSp>
        <p:nvGrpSpPr>
          <p:cNvPr id="12" name="Group 11">
            <a:extLst>
              <a:ext uri="{FF2B5EF4-FFF2-40B4-BE49-F238E27FC236}">
                <a16:creationId xmlns:a16="http://schemas.microsoft.com/office/drawing/2014/main" id="{5AD354F0-0A22-D246-BD4F-BB88E1764BD2}"/>
              </a:ext>
            </a:extLst>
          </p:cNvPr>
          <p:cNvGrpSpPr/>
          <p:nvPr/>
        </p:nvGrpSpPr>
        <p:grpSpPr>
          <a:xfrm>
            <a:off x="365351" y="733866"/>
            <a:ext cx="3366941" cy="1800506"/>
            <a:chOff x="365351" y="511454"/>
            <a:chExt cx="3366941" cy="1800506"/>
          </a:xfrm>
        </p:grpSpPr>
        <p:sp>
          <p:nvSpPr>
            <p:cNvPr id="33" name="TextBox 7">
              <a:extLst>
                <a:ext uri="{FF2B5EF4-FFF2-40B4-BE49-F238E27FC236}">
                  <a16:creationId xmlns:a16="http://schemas.microsoft.com/office/drawing/2014/main" id="{7053B112-CE4B-FB47-8ADE-0A06DF1D9E38}"/>
                </a:ext>
              </a:extLst>
            </p:cNvPr>
            <p:cNvSpPr txBox="1">
              <a:spLocks noChangeArrowheads="1"/>
            </p:cNvSpPr>
            <p:nvPr/>
          </p:nvSpPr>
          <p:spPr bwMode="auto">
            <a:xfrm>
              <a:off x="365351" y="2034961"/>
              <a:ext cx="336694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chemeClr val="bg1"/>
                  </a:solidFill>
                  <a:cs typeface="Arial" charset="0"/>
                </a:rPr>
                <a:t>Rosario </a:t>
              </a:r>
              <a:r>
                <a:rPr lang="en-US" sz="1200" i="1" dirty="0">
                  <a:solidFill>
                    <a:schemeClr val="bg1"/>
                  </a:solidFill>
                  <a:cs typeface="Arial" charset="0"/>
                </a:rPr>
                <a:t>et al. </a:t>
              </a:r>
              <a:r>
                <a:rPr lang="en-US" sz="1200" dirty="0">
                  <a:solidFill>
                    <a:schemeClr val="bg1"/>
                  </a:solidFill>
                  <a:cs typeface="Arial" charset="0"/>
                </a:rPr>
                <a:t>(2021) </a:t>
              </a:r>
              <a:r>
                <a:rPr lang="fr-CH" sz="1200" i="1" dirty="0" err="1">
                  <a:solidFill>
                    <a:schemeClr val="bg1"/>
                  </a:solidFill>
                  <a:cs typeface="Arial" charset="0"/>
                </a:rPr>
                <a:t>Cell</a:t>
              </a:r>
              <a:r>
                <a:rPr lang="fr-CH" sz="1200" i="1" dirty="0">
                  <a:solidFill>
                    <a:schemeClr val="bg1"/>
                  </a:solidFill>
                  <a:cs typeface="Arial" charset="0"/>
                </a:rPr>
                <a:t> Reports </a:t>
              </a:r>
              <a:r>
                <a:rPr lang="en-LU" sz="1200" b="1" dirty="0">
                  <a:solidFill>
                    <a:schemeClr val="bg1"/>
                  </a:solidFill>
                </a:rPr>
                <a:t>34</a:t>
              </a:r>
              <a:r>
                <a:rPr lang="en-LU" sz="1200" dirty="0">
                  <a:solidFill>
                    <a:schemeClr val="bg1"/>
                  </a:solidFill>
                </a:rPr>
                <a:t>:108807</a:t>
              </a:r>
              <a:r>
                <a:rPr lang="fr-CH" sz="1200" dirty="0">
                  <a:solidFill>
                    <a:schemeClr val="bg1"/>
                  </a:solidFill>
                  <a:cs typeface="Arial" charset="0"/>
                </a:rPr>
                <a:t>.</a:t>
              </a:r>
              <a:endParaRPr lang="en-US" sz="1200" dirty="0">
                <a:solidFill>
                  <a:schemeClr val="bg1"/>
                </a:solidFill>
                <a:cs typeface="Arial" charset="0"/>
              </a:endParaRPr>
            </a:p>
          </p:txBody>
        </p:sp>
        <p:pic>
          <p:nvPicPr>
            <p:cNvPr id="7" name="Picture 6">
              <a:extLst>
                <a:ext uri="{FF2B5EF4-FFF2-40B4-BE49-F238E27FC236}">
                  <a16:creationId xmlns:a16="http://schemas.microsoft.com/office/drawing/2014/main" id="{1DEDA710-13C0-E244-AA8C-F15D414A74AE}"/>
                </a:ext>
              </a:extLst>
            </p:cNvPr>
            <p:cNvPicPr>
              <a:picLocks noChangeAspect="1"/>
            </p:cNvPicPr>
            <p:nvPr/>
          </p:nvPicPr>
          <p:blipFill>
            <a:blip r:embed="rId4"/>
            <a:stretch>
              <a:fillRect/>
            </a:stretch>
          </p:blipFill>
          <p:spPr>
            <a:xfrm>
              <a:off x="377376" y="511454"/>
              <a:ext cx="3061547" cy="1553396"/>
            </a:xfrm>
            <a:prstGeom prst="rect">
              <a:avLst/>
            </a:prstGeom>
          </p:spPr>
        </p:pic>
      </p:grpSp>
      <p:grpSp>
        <p:nvGrpSpPr>
          <p:cNvPr id="13" name="Group 12">
            <a:extLst>
              <a:ext uri="{FF2B5EF4-FFF2-40B4-BE49-F238E27FC236}">
                <a16:creationId xmlns:a16="http://schemas.microsoft.com/office/drawing/2014/main" id="{905993B2-D674-FF41-9E1C-208A05095692}"/>
              </a:ext>
            </a:extLst>
          </p:cNvPr>
          <p:cNvGrpSpPr/>
          <p:nvPr/>
        </p:nvGrpSpPr>
        <p:grpSpPr>
          <a:xfrm>
            <a:off x="77060" y="589805"/>
            <a:ext cx="9054924" cy="4569641"/>
            <a:chOff x="77060" y="429385"/>
            <a:chExt cx="9054924" cy="4569641"/>
          </a:xfrm>
        </p:grpSpPr>
        <p:sp>
          <p:nvSpPr>
            <p:cNvPr id="34" name="Rectangle 33">
              <a:extLst>
                <a:ext uri="{FF2B5EF4-FFF2-40B4-BE49-F238E27FC236}">
                  <a16:creationId xmlns:a16="http://schemas.microsoft.com/office/drawing/2014/main" id="{255F6DAC-5CFB-2A48-A68C-D7B8F9B52D4C}"/>
                </a:ext>
              </a:extLst>
            </p:cNvPr>
            <p:cNvSpPr/>
            <p:nvPr/>
          </p:nvSpPr>
          <p:spPr>
            <a:xfrm>
              <a:off x="77060" y="484351"/>
              <a:ext cx="4014491" cy="1986165"/>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079AEAEF-74F8-6044-BB5A-059B5112161F}"/>
                </a:ext>
              </a:extLst>
            </p:cNvPr>
            <p:cNvGrpSpPr/>
            <p:nvPr/>
          </p:nvGrpSpPr>
          <p:grpSpPr>
            <a:xfrm>
              <a:off x="985589" y="429385"/>
              <a:ext cx="8146395" cy="4569641"/>
              <a:chOff x="1638725" y="390196"/>
              <a:chExt cx="8146395" cy="4569641"/>
            </a:xfrm>
          </p:grpSpPr>
          <p:grpSp>
            <p:nvGrpSpPr>
              <p:cNvPr id="2" name="Group 1">
                <a:extLst>
                  <a:ext uri="{FF2B5EF4-FFF2-40B4-BE49-F238E27FC236}">
                    <a16:creationId xmlns:a16="http://schemas.microsoft.com/office/drawing/2014/main" id="{ACBC70B1-8F6D-AE4F-96AB-CB4634354051}"/>
                  </a:ext>
                </a:extLst>
              </p:cNvPr>
              <p:cNvGrpSpPr/>
              <p:nvPr/>
            </p:nvGrpSpPr>
            <p:grpSpPr>
              <a:xfrm>
                <a:off x="1638725" y="390196"/>
                <a:ext cx="3147685" cy="2003172"/>
                <a:chOff x="1638725" y="390196"/>
                <a:chExt cx="3147685" cy="2003172"/>
              </a:xfrm>
            </p:grpSpPr>
            <p:pic>
              <p:nvPicPr>
                <p:cNvPr id="2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
                <a:stretch/>
              </p:blipFill>
              <p:spPr bwMode="auto">
                <a:xfrm>
                  <a:off x="1699332" y="431423"/>
                  <a:ext cx="2909147" cy="19149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 name="Rectangle 34"/>
                <p:cNvSpPr/>
                <p:nvPr/>
              </p:nvSpPr>
              <p:spPr>
                <a:xfrm>
                  <a:off x="1638725" y="1759788"/>
                  <a:ext cx="360806" cy="58153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6" name="Rectangle 35"/>
                <p:cNvSpPr/>
                <p:nvPr/>
              </p:nvSpPr>
              <p:spPr>
                <a:xfrm>
                  <a:off x="1695157" y="390196"/>
                  <a:ext cx="360806" cy="58153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p:nvSpPr>
              <p:spPr>
                <a:xfrm>
                  <a:off x="2876677" y="1183677"/>
                  <a:ext cx="1607378" cy="115996"/>
                </a:xfrm>
                <a:prstGeom prst="rect">
                  <a:avLst/>
                </a:prstGeom>
                <a:noFill/>
                <a:ln w="38100">
                  <a:solidFill>
                    <a:srgbClr val="2A5F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p:nvSpPr>
              <p:spPr>
                <a:xfrm>
                  <a:off x="2876677" y="1348823"/>
                  <a:ext cx="1607378" cy="115996"/>
                </a:xfrm>
                <a:prstGeom prst="rect">
                  <a:avLst/>
                </a:prstGeom>
                <a:noFill/>
                <a:ln w="38100">
                  <a:solidFill>
                    <a:srgbClr val="D5515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ectangle 21"/>
                <p:cNvSpPr/>
                <p:nvPr/>
              </p:nvSpPr>
              <p:spPr>
                <a:xfrm>
                  <a:off x="4513680" y="2084274"/>
                  <a:ext cx="272730" cy="3090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41" name="TextBox 7">
                <a:extLst>
                  <a:ext uri="{FF2B5EF4-FFF2-40B4-BE49-F238E27FC236}">
                    <a16:creationId xmlns:a16="http://schemas.microsoft.com/office/drawing/2014/main" id="{6E7B16FF-536B-A246-9777-E369202C09D8}"/>
                  </a:ext>
                </a:extLst>
              </p:cNvPr>
              <p:cNvSpPr txBox="1">
                <a:spLocks noChangeArrowheads="1"/>
              </p:cNvSpPr>
              <p:nvPr/>
            </p:nvSpPr>
            <p:spPr bwMode="auto">
              <a:xfrm>
                <a:off x="4938025" y="4682838"/>
                <a:ext cx="48470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a:solidFill>
                      <a:schemeClr val="bg1"/>
                    </a:solidFill>
                    <a:cs typeface="Arial" charset="0"/>
                  </a:rPr>
                  <a:t>Desai </a:t>
                </a:r>
                <a:r>
                  <a:rPr lang="en-US" sz="1200" i="1" dirty="0">
                    <a:solidFill>
                      <a:schemeClr val="bg1"/>
                    </a:solidFill>
                    <a:cs typeface="Arial" charset="0"/>
                  </a:rPr>
                  <a:t>et al. </a:t>
                </a:r>
                <a:r>
                  <a:rPr lang="en-US" sz="1200" dirty="0">
                    <a:solidFill>
                      <a:schemeClr val="bg1"/>
                    </a:solidFill>
                    <a:cs typeface="Arial" charset="0"/>
                  </a:rPr>
                  <a:t>(2016) </a:t>
                </a:r>
                <a:r>
                  <a:rPr lang="fr-CH" sz="1200" i="1" dirty="0" err="1">
                    <a:solidFill>
                      <a:schemeClr val="bg1"/>
                    </a:solidFill>
                    <a:cs typeface="Arial" charset="0"/>
                  </a:rPr>
                  <a:t>Cell</a:t>
                </a:r>
                <a:r>
                  <a:rPr lang="fr-CH" sz="1200" i="1" dirty="0">
                    <a:solidFill>
                      <a:schemeClr val="bg1"/>
                    </a:solidFill>
                    <a:cs typeface="Arial" charset="0"/>
                  </a:rPr>
                  <a:t> </a:t>
                </a:r>
                <a:r>
                  <a:rPr lang="fr-CH" sz="1200" b="1" dirty="0">
                    <a:solidFill>
                      <a:schemeClr val="bg1"/>
                    </a:solidFill>
                    <a:cs typeface="Arial" charset="0"/>
                  </a:rPr>
                  <a:t>167</a:t>
                </a:r>
                <a:r>
                  <a:rPr lang="fr-CH" sz="1200" dirty="0">
                    <a:solidFill>
                      <a:schemeClr val="bg1"/>
                    </a:solidFill>
                    <a:cs typeface="Arial" charset="0"/>
                  </a:rPr>
                  <a:t>:</a:t>
                </a:r>
                <a:r>
                  <a:rPr lang="mr-IN" sz="1200" dirty="0">
                    <a:solidFill>
                      <a:schemeClr val="bg1"/>
                    </a:solidFill>
                  </a:rPr>
                  <a:t>1339–1353</a:t>
                </a:r>
                <a:r>
                  <a:rPr lang="fr-CH" sz="1200" dirty="0">
                    <a:solidFill>
                      <a:schemeClr val="bg1"/>
                    </a:solidFill>
                    <a:cs typeface="Arial" charset="0"/>
                  </a:rPr>
                  <a:t>.</a:t>
                </a:r>
                <a:endParaRPr lang="en-US" sz="1200" dirty="0">
                  <a:solidFill>
                    <a:schemeClr val="bg1"/>
                  </a:solidFill>
                  <a:cs typeface="Arial" charset="0"/>
                </a:endParaRPr>
              </a:p>
            </p:txBody>
          </p:sp>
        </p:grpSp>
      </p:grpSp>
    </p:spTree>
    <p:extLst>
      <p:ext uri="{BB962C8B-B14F-4D97-AF65-F5344CB8AC3E}">
        <p14:creationId xmlns:p14="http://schemas.microsoft.com/office/powerpoint/2010/main" val="12456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A38613E-C804-AD48-A7AF-C5F9F49DF53C}"/>
              </a:ext>
            </a:extLst>
          </p:cNvPr>
          <p:cNvSpPr/>
          <p:nvPr/>
        </p:nvSpPr>
        <p:spPr>
          <a:xfrm>
            <a:off x="0" y="2"/>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0F13B50-C158-C843-BEA9-AD7F7D061291}"/>
              </a:ext>
            </a:extLst>
          </p:cNvPr>
          <p:cNvSpPr/>
          <p:nvPr/>
        </p:nvSpPr>
        <p:spPr>
          <a:xfrm>
            <a:off x="1" y="4524134"/>
            <a:ext cx="9144000" cy="638417"/>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itle 3"/>
          <p:cNvSpPr txBox="1">
            <a:spLocks/>
          </p:cNvSpPr>
          <p:nvPr/>
        </p:nvSpPr>
        <p:spPr bwMode="auto">
          <a:xfrm>
            <a:off x="0" y="1473"/>
            <a:ext cx="9143999" cy="5001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fr-FR" sz="2800" dirty="0">
                <a:latin typeface="Gill Sans" panose="020B0502020104020203" pitchFamily="34" charset="-79"/>
                <a:cs typeface="Gill Sans" panose="020B0502020104020203" pitchFamily="34" charset="-79"/>
              </a:rPr>
              <a:t>Érosion du mucus et pathogenèse induites par l'alimentation</a:t>
            </a:r>
            <a:endParaRPr lang="en-US" sz="2800" dirty="0">
              <a:latin typeface="Gill Sans" panose="020B0502020104020203" pitchFamily="34" charset="-79"/>
              <a:ea typeface="Candara" charset="0"/>
              <a:cs typeface="Gill Sans" panose="020B0502020104020203" pitchFamily="34" charset="-79"/>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1580" y="2749258"/>
            <a:ext cx="3057858" cy="2038112"/>
          </a:xfrm>
          <a:prstGeom prst="rect">
            <a:avLst/>
          </a:prstGeom>
        </p:spPr>
      </p:pic>
      <p:sp>
        <p:nvSpPr>
          <p:cNvPr id="105" name="TextBox 104"/>
          <p:cNvSpPr txBox="1"/>
          <p:nvPr/>
        </p:nvSpPr>
        <p:spPr>
          <a:xfrm>
            <a:off x="5817865" y="2391431"/>
            <a:ext cx="2980303" cy="338554"/>
          </a:xfrm>
          <a:prstGeom prst="rect">
            <a:avLst/>
          </a:prstGeom>
          <a:noFill/>
        </p:spPr>
        <p:txBody>
          <a:bodyPr wrap="none" rtlCol="0">
            <a:spAutoFit/>
          </a:bodyPr>
          <a:lstStyle/>
          <a:p>
            <a:r>
              <a:rPr lang="fr-LU" sz="1600" b="1" dirty="0">
                <a:solidFill>
                  <a:schemeClr val="bg1"/>
                </a:solidFill>
                <a:latin typeface="+mj-lt"/>
              </a:rPr>
              <a:t>Mouvement  et coordination </a:t>
            </a:r>
            <a:endParaRPr lang="en-GB" sz="1600" b="1" dirty="0">
              <a:solidFill>
                <a:schemeClr val="bg1"/>
              </a:solidFill>
              <a:latin typeface="+mj-lt"/>
            </a:endParaRPr>
          </a:p>
        </p:txBody>
      </p:sp>
      <p:sp>
        <p:nvSpPr>
          <p:cNvPr id="10" name="TextBox 9"/>
          <p:cNvSpPr txBox="1"/>
          <p:nvPr/>
        </p:nvSpPr>
        <p:spPr>
          <a:xfrm>
            <a:off x="205809" y="3080403"/>
            <a:ext cx="5534807" cy="1896032"/>
          </a:xfrm>
          <a:prstGeom prst="rect">
            <a:avLst/>
          </a:prstGeom>
          <a:noFill/>
        </p:spPr>
        <p:txBody>
          <a:bodyPr wrap="square" rtlCol="0">
            <a:spAutoFit/>
          </a:bodyPr>
          <a:lstStyle/>
          <a:p>
            <a:pPr marL="171450" indent="-171450">
              <a:lnSpc>
                <a:spcPct val="150000"/>
              </a:lnSpc>
              <a:buClr>
                <a:schemeClr val="bg2"/>
              </a:buClr>
              <a:buSzPct val="150000"/>
              <a:buFont typeface="Arial" panose="020B0604020202020204" pitchFamily="34" charset="0"/>
              <a:buChar char="•"/>
            </a:pPr>
            <a:r>
              <a:rPr lang="fr-FR" sz="1600" dirty="0">
                <a:solidFill>
                  <a:schemeClr val="bg1"/>
                </a:solidFill>
                <a:latin typeface="Gill Sans" panose="020B0502020104020203" pitchFamily="34" charset="-79"/>
                <a:cs typeface="Gill Sans" panose="020B0502020104020203" pitchFamily="34" charset="-79"/>
              </a:rPr>
              <a:t>Différences significatives dans les régions cérébrales sensibles et la coordination en raison de la privation de fibres</a:t>
            </a:r>
          </a:p>
          <a:p>
            <a:pPr marL="171450" indent="-171450">
              <a:lnSpc>
                <a:spcPct val="150000"/>
              </a:lnSpc>
              <a:buClr>
                <a:schemeClr val="bg2"/>
              </a:buClr>
              <a:buSzPct val="150000"/>
              <a:buFont typeface="Arial" panose="020B0604020202020204" pitchFamily="34" charset="0"/>
              <a:buChar char="•"/>
            </a:pPr>
            <a:r>
              <a:rPr lang="fr-FR" sz="1600" dirty="0">
                <a:solidFill>
                  <a:schemeClr val="bg1"/>
                </a:solidFill>
                <a:latin typeface="Gill Sans" panose="020B0502020104020203" pitchFamily="34" charset="-79"/>
                <a:cs typeface="Gill Sans" panose="020B0502020104020203" pitchFamily="34" charset="-79"/>
              </a:rPr>
              <a:t>Résultats analogues dans d'autres études récentes</a:t>
            </a:r>
          </a:p>
          <a:p>
            <a:pPr>
              <a:lnSpc>
                <a:spcPct val="150000"/>
              </a:lnSpc>
              <a:buClr>
                <a:schemeClr val="bg2"/>
              </a:buClr>
              <a:buSzPct val="150000"/>
            </a:pPr>
            <a:r>
              <a:rPr lang="fr-FR" sz="1600" dirty="0">
                <a:solidFill>
                  <a:schemeClr val="bg1"/>
                </a:solidFill>
                <a:latin typeface="Gill Sans" panose="020B0502020104020203" pitchFamily="34" charset="-79"/>
                <a:cs typeface="Gill Sans" panose="020B0502020104020203" pitchFamily="34" charset="-79"/>
              </a:rPr>
              <a:t>	</a:t>
            </a:r>
            <a:r>
              <a:rPr lang="fr-LU" sz="1200" dirty="0">
                <a:solidFill>
                  <a:schemeClr val="bg1"/>
                </a:solidFill>
                <a:latin typeface="+mj-lt"/>
                <a:cs typeface="Gill Sans" panose="020B0502020104020203" pitchFamily="34" charset="-79"/>
              </a:rPr>
              <a:t>[</a:t>
            </a:r>
            <a:r>
              <a:rPr lang="fr-LU" sz="1200" dirty="0" err="1">
                <a:solidFill>
                  <a:schemeClr val="bg1"/>
                </a:solidFill>
                <a:latin typeface="+mj-lt"/>
                <a:cs typeface="Gill Sans" panose="020B0502020104020203" pitchFamily="34" charset="-79"/>
              </a:rPr>
              <a:t>Sampson</a:t>
            </a:r>
            <a:r>
              <a:rPr lang="fr-LU" sz="1200" dirty="0">
                <a:solidFill>
                  <a:schemeClr val="bg1"/>
                </a:solidFill>
                <a:latin typeface="+mj-lt"/>
                <a:cs typeface="Gill Sans" panose="020B0502020104020203" pitchFamily="34" charset="-79"/>
              </a:rPr>
              <a:t> et al. (2020) </a:t>
            </a:r>
            <a:r>
              <a:rPr lang="fr-LU" sz="1200" i="1" dirty="0" err="1">
                <a:solidFill>
                  <a:schemeClr val="bg1"/>
                </a:solidFill>
                <a:latin typeface="+mj-lt"/>
                <a:cs typeface="Gill Sans" panose="020B0502020104020203" pitchFamily="34" charset="-79"/>
              </a:rPr>
              <a:t>eLife</a:t>
            </a:r>
            <a:r>
              <a:rPr lang="fr-LU" sz="1200" dirty="0">
                <a:solidFill>
                  <a:schemeClr val="bg1"/>
                </a:solidFill>
                <a:latin typeface="+mj-lt"/>
                <a:cs typeface="Gill Sans" panose="020B0502020104020203" pitchFamily="34" charset="-79"/>
              </a:rPr>
              <a:t> </a:t>
            </a:r>
            <a:r>
              <a:rPr lang="en-GB" sz="1200" dirty="0">
                <a:solidFill>
                  <a:schemeClr val="bg1"/>
                </a:solidFill>
                <a:latin typeface="+mj-lt"/>
                <a:cs typeface="Gill Sans" panose="020B0502020104020203" pitchFamily="34" charset="-79"/>
              </a:rPr>
              <a:t>9:e53111</a:t>
            </a:r>
            <a:r>
              <a:rPr lang="fr-LU" sz="1200" dirty="0">
                <a:solidFill>
                  <a:schemeClr val="bg1"/>
                </a:solidFill>
                <a:latin typeface="+mj-lt"/>
                <a:cs typeface="Gill Sans" panose="020B0502020104020203" pitchFamily="34" charset="-79"/>
              </a:rPr>
              <a:t>]</a:t>
            </a:r>
          </a:p>
          <a:p>
            <a:pPr marL="171450" indent="-171450">
              <a:lnSpc>
                <a:spcPct val="150000"/>
              </a:lnSpc>
              <a:buClr>
                <a:schemeClr val="bg2"/>
              </a:buClr>
              <a:buSzPct val="150000"/>
              <a:buFont typeface="Arial" panose="020B0604020202020204" pitchFamily="34" charset="0"/>
              <a:buChar char="•"/>
            </a:pPr>
            <a:r>
              <a:rPr lang="fr-FR" sz="1600" dirty="0">
                <a:solidFill>
                  <a:schemeClr val="bg1"/>
                </a:solidFill>
                <a:latin typeface="Gill Sans" panose="020B0502020104020203" pitchFamily="34" charset="-79"/>
                <a:cs typeface="Gill Sans" panose="020B0502020104020203" pitchFamily="34" charset="-79"/>
              </a:rPr>
              <a:t>La privation de fibres aggrave la neuro-dégénération</a:t>
            </a:r>
            <a:endParaRPr lang="en-GB" sz="1600" dirty="0">
              <a:solidFill>
                <a:schemeClr val="bg1"/>
              </a:solidFill>
              <a:latin typeface="Gill Sans" panose="020B0502020104020203" pitchFamily="34" charset="-79"/>
              <a:cs typeface="Gill Sans" panose="020B0502020104020203" pitchFamily="34" charset="-79"/>
            </a:endParaRPr>
          </a:p>
        </p:txBody>
      </p:sp>
      <p:grpSp>
        <p:nvGrpSpPr>
          <p:cNvPr id="3" name="Group 2">
            <a:extLst>
              <a:ext uri="{FF2B5EF4-FFF2-40B4-BE49-F238E27FC236}">
                <a16:creationId xmlns:a16="http://schemas.microsoft.com/office/drawing/2014/main" id="{0DB1B863-7837-3B44-9F28-A3AA25BCE4E7}"/>
              </a:ext>
            </a:extLst>
          </p:cNvPr>
          <p:cNvGrpSpPr/>
          <p:nvPr/>
        </p:nvGrpSpPr>
        <p:grpSpPr>
          <a:xfrm>
            <a:off x="130602" y="446253"/>
            <a:ext cx="5749955" cy="2718114"/>
            <a:chOff x="3330663" y="493411"/>
            <a:chExt cx="5749955" cy="2718114"/>
          </a:xfrm>
        </p:grpSpPr>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479" y="675613"/>
              <a:ext cx="5476447" cy="2374588"/>
            </a:xfrm>
            <a:prstGeom prst="rect">
              <a:avLst/>
            </a:prstGeom>
          </p:spPr>
        </p:pic>
        <p:sp>
          <p:nvSpPr>
            <p:cNvPr id="49" name="TextBox 48"/>
            <p:cNvSpPr txBox="1"/>
            <p:nvPr/>
          </p:nvSpPr>
          <p:spPr>
            <a:xfrm>
              <a:off x="8252470" y="493411"/>
              <a:ext cx="243978" cy="276999"/>
            </a:xfrm>
            <a:prstGeom prst="rect">
              <a:avLst/>
            </a:prstGeom>
            <a:noFill/>
          </p:spPr>
          <p:txBody>
            <a:bodyPr wrap="none" rtlCol="0">
              <a:spAutoFit/>
            </a:bodyPr>
            <a:lstStyle/>
            <a:p>
              <a:r>
                <a:rPr lang="fr-LU" sz="1200" dirty="0">
                  <a:solidFill>
                    <a:srgbClr val="FF0000"/>
                  </a:solidFill>
                </a:rPr>
                <a:t>*</a:t>
              </a:r>
              <a:endParaRPr lang="en-GB" sz="1200" dirty="0">
                <a:solidFill>
                  <a:srgbClr val="FF0000"/>
                </a:solidFill>
              </a:endParaRPr>
            </a:p>
          </p:txBody>
        </p:sp>
        <p:sp>
          <p:nvSpPr>
            <p:cNvPr id="50" name="TextBox 49"/>
            <p:cNvSpPr txBox="1"/>
            <p:nvPr/>
          </p:nvSpPr>
          <p:spPr>
            <a:xfrm flipH="1">
              <a:off x="6984728" y="1118464"/>
              <a:ext cx="314150" cy="276999"/>
            </a:xfrm>
            <a:prstGeom prst="rect">
              <a:avLst/>
            </a:prstGeom>
            <a:noFill/>
          </p:spPr>
          <p:txBody>
            <a:bodyPr wrap="square" rtlCol="0">
              <a:spAutoFit/>
            </a:bodyPr>
            <a:lstStyle/>
            <a:p>
              <a:r>
                <a:rPr lang="fr-LU" sz="1200" dirty="0">
                  <a:solidFill>
                    <a:srgbClr val="FF0000"/>
                  </a:solidFill>
                </a:rPr>
                <a:t>*</a:t>
              </a:r>
              <a:endParaRPr lang="en-GB" sz="1200" dirty="0">
                <a:solidFill>
                  <a:srgbClr val="FF0000"/>
                </a:solidFill>
              </a:endParaRPr>
            </a:p>
          </p:txBody>
        </p:sp>
        <p:sp>
          <p:nvSpPr>
            <p:cNvPr id="51" name="TextBox 50"/>
            <p:cNvSpPr txBox="1"/>
            <p:nvPr/>
          </p:nvSpPr>
          <p:spPr>
            <a:xfrm>
              <a:off x="8173439" y="1181781"/>
              <a:ext cx="907179" cy="215444"/>
            </a:xfrm>
            <a:prstGeom prst="rect">
              <a:avLst/>
            </a:prstGeom>
            <a:noFill/>
          </p:spPr>
          <p:txBody>
            <a:bodyPr wrap="square" rtlCol="0">
              <a:spAutoFit/>
            </a:bodyPr>
            <a:lstStyle/>
            <a:p>
              <a:r>
                <a:rPr lang="fr-LU" sz="800" i="1" dirty="0">
                  <a:solidFill>
                    <a:srgbClr val="1F497D"/>
                  </a:solidFill>
                </a:rPr>
                <a:t>Dorsal striatum</a:t>
              </a:r>
              <a:endParaRPr lang="en-GB" sz="800" i="1" dirty="0">
                <a:solidFill>
                  <a:srgbClr val="1F497D"/>
                </a:solidFill>
              </a:endParaRPr>
            </a:p>
          </p:txBody>
        </p:sp>
        <p:sp>
          <p:nvSpPr>
            <p:cNvPr id="52" name="TextBox 51"/>
            <p:cNvSpPr txBox="1"/>
            <p:nvPr/>
          </p:nvSpPr>
          <p:spPr>
            <a:xfrm>
              <a:off x="6355291" y="645538"/>
              <a:ext cx="1088246" cy="338554"/>
            </a:xfrm>
            <a:prstGeom prst="rect">
              <a:avLst/>
            </a:prstGeom>
            <a:noFill/>
          </p:spPr>
          <p:txBody>
            <a:bodyPr wrap="square" rtlCol="0">
              <a:spAutoFit/>
            </a:bodyPr>
            <a:lstStyle/>
            <a:p>
              <a:pPr algn="ctr"/>
              <a:r>
                <a:rPr lang="fr-LU" sz="800" i="1" dirty="0" err="1">
                  <a:solidFill>
                    <a:srgbClr val="1F497D"/>
                  </a:solidFill>
                </a:rPr>
                <a:t>Substantia</a:t>
              </a:r>
              <a:r>
                <a:rPr lang="fr-LU" sz="800" i="1" dirty="0">
                  <a:solidFill>
                    <a:srgbClr val="1F497D"/>
                  </a:solidFill>
                </a:rPr>
                <a:t> </a:t>
              </a:r>
              <a:r>
                <a:rPr lang="fr-LU" sz="800" i="1" dirty="0" err="1">
                  <a:solidFill>
                    <a:srgbClr val="1F497D"/>
                  </a:solidFill>
                </a:rPr>
                <a:t>nigra</a:t>
              </a:r>
              <a:r>
                <a:rPr lang="fr-LU" sz="800" i="1" dirty="0">
                  <a:solidFill>
                    <a:srgbClr val="1F497D"/>
                  </a:solidFill>
                </a:rPr>
                <a:t> pars compacta</a:t>
              </a:r>
              <a:endParaRPr lang="en-GB" sz="800" i="1" dirty="0">
                <a:solidFill>
                  <a:srgbClr val="1F497D"/>
                </a:solidFill>
              </a:endParaRPr>
            </a:p>
          </p:txBody>
        </p:sp>
        <p:sp>
          <p:nvSpPr>
            <p:cNvPr id="53" name="TextBox 52"/>
            <p:cNvSpPr txBox="1"/>
            <p:nvPr/>
          </p:nvSpPr>
          <p:spPr>
            <a:xfrm>
              <a:off x="3876468" y="1073527"/>
              <a:ext cx="1096817" cy="338554"/>
            </a:xfrm>
            <a:prstGeom prst="rect">
              <a:avLst/>
            </a:prstGeom>
            <a:noFill/>
          </p:spPr>
          <p:txBody>
            <a:bodyPr wrap="square" rtlCol="0">
              <a:spAutoFit/>
            </a:bodyPr>
            <a:lstStyle/>
            <a:p>
              <a:pPr algn="ctr"/>
              <a:r>
                <a:rPr lang="fr-LU" sz="800" i="1" dirty="0" err="1">
                  <a:solidFill>
                    <a:srgbClr val="1F497D"/>
                  </a:solidFill>
                </a:rPr>
                <a:t>Pedunculopontine</a:t>
              </a:r>
              <a:r>
                <a:rPr lang="fr-LU" sz="800" i="1" dirty="0">
                  <a:solidFill>
                    <a:srgbClr val="1F497D"/>
                  </a:solidFill>
                </a:rPr>
                <a:t> nucleus</a:t>
              </a:r>
              <a:endParaRPr lang="en-GB" sz="800" i="1" dirty="0">
                <a:solidFill>
                  <a:srgbClr val="1F497D"/>
                </a:solidFill>
              </a:endParaRPr>
            </a:p>
          </p:txBody>
        </p:sp>
        <p:sp>
          <p:nvSpPr>
            <p:cNvPr id="54" name="TextBox 53"/>
            <p:cNvSpPr txBox="1"/>
            <p:nvPr/>
          </p:nvSpPr>
          <p:spPr>
            <a:xfrm>
              <a:off x="3330663" y="1918716"/>
              <a:ext cx="1430926" cy="338554"/>
            </a:xfrm>
            <a:prstGeom prst="rect">
              <a:avLst/>
            </a:prstGeom>
            <a:noFill/>
          </p:spPr>
          <p:txBody>
            <a:bodyPr wrap="square" rtlCol="0">
              <a:spAutoFit/>
            </a:bodyPr>
            <a:lstStyle/>
            <a:p>
              <a:pPr algn="ctr"/>
              <a:r>
                <a:rPr lang="fr-LU" sz="800" i="1" dirty="0">
                  <a:solidFill>
                    <a:srgbClr val="1F497D"/>
                  </a:solidFill>
                </a:rPr>
                <a:t>Locus </a:t>
              </a:r>
            </a:p>
            <a:p>
              <a:pPr algn="ctr"/>
              <a:r>
                <a:rPr lang="fr-LU" sz="800" i="1" dirty="0" err="1">
                  <a:solidFill>
                    <a:srgbClr val="1F497D"/>
                  </a:solidFill>
                </a:rPr>
                <a:t>coeruleus</a:t>
              </a:r>
              <a:endParaRPr lang="en-GB" sz="800" i="1" dirty="0">
                <a:solidFill>
                  <a:srgbClr val="1F497D"/>
                </a:solidFill>
              </a:endParaRPr>
            </a:p>
          </p:txBody>
        </p:sp>
        <p:sp>
          <p:nvSpPr>
            <p:cNvPr id="55" name="TextBox 54"/>
            <p:cNvSpPr txBox="1"/>
            <p:nvPr/>
          </p:nvSpPr>
          <p:spPr>
            <a:xfrm>
              <a:off x="5749371" y="2996081"/>
              <a:ext cx="760955" cy="215444"/>
            </a:xfrm>
            <a:prstGeom prst="rect">
              <a:avLst/>
            </a:prstGeom>
            <a:noFill/>
          </p:spPr>
          <p:txBody>
            <a:bodyPr wrap="square" rtlCol="0">
              <a:spAutoFit/>
            </a:bodyPr>
            <a:lstStyle/>
            <a:p>
              <a:pPr algn="ctr"/>
              <a:r>
                <a:rPr lang="fr-LU" sz="800" i="1" dirty="0">
                  <a:solidFill>
                    <a:srgbClr val="1F497D"/>
                  </a:solidFill>
                </a:rPr>
                <a:t>Pons</a:t>
              </a:r>
              <a:endParaRPr lang="en-GB" sz="800" i="1" dirty="0">
                <a:solidFill>
                  <a:srgbClr val="1F497D"/>
                </a:solidFill>
              </a:endParaRPr>
            </a:p>
          </p:txBody>
        </p:sp>
        <p:sp>
          <p:nvSpPr>
            <p:cNvPr id="33" name="Down Arrow 32"/>
            <p:cNvSpPr/>
            <p:nvPr/>
          </p:nvSpPr>
          <p:spPr>
            <a:xfrm rot="19220634" flipH="1">
              <a:off x="4798303" y="1348568"/>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Down Arrow 56"/>
            <p:cNvSpPr/>
            <p:nvPr/>
          </p:nvSpPr>
          <p:spPr>
            <a:xfrm rot="18853219" flipH="1">
              <a:off x="6278239" y="1172355"/>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Down Arrow 57"/>
            <p:cNvSpPr/>
            <p:nvPr/>
          </p:nvSpPr>
          <p:spPr>
            <a:xfrm rot="18945873" flipH="1">
              <a:off x="7951944" y="734195"/>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Down Arrow 58"/>
            <p:cNvSpPr/>
            <p:nvPr/>
          </p:nvSpPr>
          <p:spPr>
            <a:xfrm rot="18945873" flipH="1">
              <a:off x="7949563" y="851538"/>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Down Arrow 59"/>
            <p:cNvSpPr/>
            <p:nvPr/>
          </p:nvSpPr>
          <p:spPr>
            <a:xfrm rot="3093345" flipH="1" flipV="1">
              <a:off x="7949562" y="966500"/>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Down Arrow 60"/>
            <p:cNvSpPr/>
            <p:nvPr/>
          </p:nvSpPr>
          <p:spPr>
            <a:xfrm rot="3093345" flipH="1" flipV="1">
              <a:off x="6274610" y="1289261"/>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Down Arrow 61"/>
            <p:cNvSpPr/>
            <p:nvPr/>
          </p:nvSpPr>
          <p:spPr>
            <a:xfrm rot="3093345" flipH="1" flipV="1">
              <a:off x="4797138" y="1457736"/>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Down Arrow 62"/>
            <p:cNvSpPr/>
            <p:nvPr/>
          </p:nvSpPr>
          <p:spPr>
            <a:xfrm rot="3093345" flipH="1" flipV="1">
              <a:off x="5644060" y="2888868"/>
              <a:ext cx="90000" cy="1080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4" name="TextBox 33"/>
          <p:cNvSpPr txBox="1"/>
          <p:nvPr/>
        </p:nvSpPr>
        <p:spPr>
          <a:xfrm rot="16200000">
            <a:off x="5162098" y="3725149"/>
            <a:ext cx="1617751" cy="276999"/>
          </a:xfrm>
          <a:prstGeom prst="rect">
            <a:avLst/>
          </a:prstGeom>
          <a:solidFill>
            <a:schemeClr val="tx1"/>
          </a:solidFill>
        </p:spPr>
        <p:txBody>
          <a:bodyPr wrap="none" rtlCol="0">
            <a:spAutoFit/>
          </a:bodyPr>
          <a:lstStyle/>
          <a:p>
            <a:pPr algn="ctr"/>
            <a:r>
              <a:rPr lang="fr-LU" sz="600" b="1" dirty="0">
                <a:solidFill>
                  <a:schemeClr val="bg1"/>
                </a:solidFill>
              </a:rPr>
              <a:t>Time </a:t>
            </a:r>
            <a:r>
              <a:rPr lang="fr-LU" sz="600" b="1" dirty="0" err="1">
                <a:solidFill>
                  <a:schemeClr val="bg1"/>
                </a:solidFill>
              </a:rPr>
              <a:t>difference</a:t>
            </a:r>
            <a:r>
              <a:rPr lang="fr-LU" sz="600" b="1" dirty="0">
                <a:solidFill>
                  <a:schemeClr val="bg1"/>
                </a:solidFill>
              </a:rPr>
              <a:t> (s) </a:t>
            </a:r>
          </a:p>
          <a:p>
            <a:pPr algn="ctr"/>
            <a:r>
              <a:rPr lang="fr-LU" sz="600" dirty="0">
                <a:solidFill>
                  <a:schemeClr val="bg1"/>
                </a:solidFill>
              </a:rPr>
              <a:t>of latence of </a:t>
            </a:r>
            <a:r>
              <a:rPr lang="fr-LU" sz="600" dirty="0" err="1">
                <a:solidFill>
                  <a:schemeClr val="bg1"/>
                </a:solidFill>
              </a:rPr>
              <a:t>touch</a:t>
            </a:r>
            <a:r>
              <a:rPr lang="fr-LU" sz="600" dirty="0">
                <a:solidFill>
                  <a:schemeClr val="bg1"/>
                </a:solidFill>
              </a:rPr>
              <a:t> and latence of </a:t>
            </a:r>
            <a:r>
              <a:rPr lang="fr-LU" sz="600" dirty="0" err="1">
                <a:solidFill>
                  <a:schemeClr val="bg1"/>
                </a:solidFill>
              </a:rPr>
              <a:t>removal</a:t>
            </a:r>
            <a:endParaRPr lang="en-GB" sz="600" dirty="0">
              <a:solidFill>
                <a:schemeClr val="bg1"/>
              </a:solidFill>
            </a:endParaRPr>
          </a:p>
        </p:txBody>
      </p:sp>
      <p:sp>
        <p:nvSpPr>
          <p:cNvPr id="30" name="Rectangle 29">
            <a:extLst>
              <a:ext uri="{FF2B5EF4-FFF2-40B4-BE49-F238E27FC236}">
                <a16:creationId xmlns:a16="http://schemas.microsoft.com/office/drawing/2014/main" id="{D262B0D3-6F17-F643-8EEF-AE0D4D4929AE}"/>
              </a:ext>
            </a:extLst>
          </p:cNvPr>
          <p:cNvSpPr/>
          <p:nvPr/>
        </p:nvSpPr>
        <p:spPr>
          <a:xfrm>
            <a:off x="8094387" y="3863648"/>
            <a:ext cx="537295" cy="923722"/>
          </a:xfrm>
          <a:prstGeom prst="rect">
            <a:avLst/>
          </a:prstGeom>
          <a:noFill/>
          <a:ln w="38100">
            <a:solidFill>
              <a:srgbClr val="D5515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TextBox 7">
            <a:extLst>
              <a:ext uri="{FF2B5EF4-FFF2-40B4-BE49-F238E27FC236}">
                <a16:creationId xmlns:a16="http://schemas.microsoft.com/office/drawing/2014/main" id="{B7D1752B-43B5-5D43-9C45-0A6E2B507F9C}"/>
              </a:ext>
            </a:extLst>
          </p:cNvPr>
          <p:cNvSpPr txBox="1">
            <a:spLocks noChangeArrowheads="1"/>
          </p:cNvSpPr>
          <p:nvPr/>
        </p:nvSpPr>
        <p:spPr bwMode="auto">
          <a:xfrm>
            <a:off x="5071737" y="4865088"/>
            <a:ext cx="40342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chemeClr val="bg1"/>
                </a:solidFill>
                <a:cs typeface="Arial" charset="0"/>
              </a:rPr>
              <a:t>Schmit</a:t>
            </a:r>
            <a:r>
              <a:rPr lang="en-US" sz="1200" dirty="0">
                <a:solidFill>
                  <a:schemeClr val="bg1"/>
                </a:solidFill>
                <a:cs typeface="Arial" charset="0"/>
              </a:rPr>
              <a:t> </a:t>
            </a:r>
            <a:r>
              <a:rPr lang="en-US" sz="1200" i="1" dirty="0">
                <a:solidFill>
                  <a:schemeClr val="bg1"/>
                </a:solidFill>
                <a:cs typeface="Arial" charset="0"/>
              </a:rPr>
              <a:t>et al.</a:t>
            </a:r>
            <a:r>
              <a:rPr lang="en-US" sz="1200" dirty="0">
                <a:solidFill>
                  <a:schemeClr val="bg1"/>
                </a:solidFill>
                <a:cs typeface="Arial" charset="0"/>
              </a:rPr>
              <a:t>, </a:t>
            </a:r>
            <a:r>
              <a:rPr lang="en-US" sz="1200" dirty="0" err="1">
                <a:solidFill>
                  <a:schemeClr val="bg1"/>
                </a:solidFill>
                <a:cs typeface="Arial" charset="0"/>
              </a:rPr>
              <a:t>données</a:t>
            </a:r>
            <a:r>
              <a:rPr lang="en-US" sz="1200" dirty="0">
                <a:solidFill>
                  <a:schemeClr val="bg1"/>
                </a:solidFill>
                <a:cs typeface="Arial" charset="0"/>
              </a:rPr>
              <a:t> non </a:t>
            </a:r>
            <a:r>
              <a:rPr lang="en-US" sz="1200" dirty="0" err="1">
                <a:solidFill>
                  <a:schemeClr val="bg1"/>
                </a:solidFill>
                <a:cs typeface="Arial" charset="0"/>
              </a:rPr>
              <a:t>publiées</a:t>
            </a:r>
            <a:r>
              <a:rPr lang="en-US" sz="1200" dirty="0">
                <a:solidFill>
                  <a:schemeClr val="bg1"/>
                </a:solidFill>
                <a:cs typeface="Arial" charset="0"/>
              </a:rPr>
              <a:t>.</a:t>
            </a:r>
          </a:p>
        </p:txBody>
      </p:sp>
    </p:spTree>
    <p:extLst>
      <p:ext uri="{BB962C8B-B14F-4D97-AF65-F5344CB8AC3E}">
        <p14:creationId xmlns:p14="http://schemas.microsoft.com/office/powerpoint/2010/main" val="1414520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4267550-0241-F54D-8BBB-9E4759E3B46B}"/>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itle 3">
            <a:extLst>
              <a:ext uri="{FF2B5EF4-FFF2-40B4-BE49-F238E27FC236}">
                <a16:creationId xmlns:a16="http://schemas.microsoft.com/office/drawing/2014/main" id="{BCD5311D-DEFC-A64A-B154-176FB6D05B84}"/>
              </a:ext>
            </a:extLst>
          </p:cNvPr>
          <p:cNvSpPr txBox="1">
            <a:spLocks/>
          </p:cNvSpPr>
          <p:nvPr/>
        </p:nvSpPr>
        <p:spPr bwMode="auto">
          <a:xfrm>
            <a:off x="-1" y="1473"/>
            <a:ext cx="9144001" cy="43858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US" dirty="0">
                <a:latin typeface="Candara" charset="0"/>
                <a:ea typeface="Candara" charset="0"/>
                <a:cs typeface="Candara" charset="0"/>
              </a:rPr>
              <a:t>Across the </a:t>
            </a:r>
            <a:r>
              <a:rPr lang="en-US" dirty="0" err="1">
                <a:latin typeface="Candara" charset="0"/>
                <a:ea typeface="Candara" charset="0"/>
                <a:cs typeface="Candara" charset="0"/>
              </a:rPr>
              <a:t>omes</a:t>
            </a:r>
            <a:r>
              <a:rPr lang="en-US" dirty="0">
                <a:latin typeface="Candara" charset="0"/>
                <a:ea typeface="Candara" charset="0"/>
                <a:cs typeface="Candara" charset="0"/>
              </a:rPr>
              <a:t>: Small molecule differences in Parkinson’s disease</a:t>
            </a:r>
          </a:p>
        </p:txBody>
      </p:sp>
      <p:pic>
        <p:nvPicPr>
          <p:cNvPr id="45" name="Picture 44">
            <a:extLst>
              <a:ext uri="{FF2B5EF4-FFF2-40B4-BE49-F238E27FC236}">
                <a16:creationId xmlns:a16="http://schemas.microsoft.com/office/drawing/2014/main" id="{5908FDD7-D8B4-774A-9404-48A398107D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329" y="3817078"/>
            <a:ext cx="536720" cy="747737"/>
          </a:xfrm>
          <a:prstGeom prst="rect">
            <a:avLst/>
          </a:prstGeom>
        </p:spPr>
      </p:pic>
      <p:sp>
        <p:nvSpPr>
          <p:cNvPr id="51" name="Content Placeholder 2">
            <a:extLst>
              <a:ext uri="{FF2B5EF4-FFF2-40B4-BE49-F238E27FC236}">
                <a16:creationId xmlns:a16="http://schemas.microsoft.com/office/drawing/2014/main" id="{10E4E373-6DDB-8E4D-8CA7-CC613031ADA4}"/>
              </a:ext>
            </a:extLst>
          </p:cNvPr>
          <p:cNvSpPr txBox="1">
            <a:spLocks/>
          </p:cNvSpPr>
          <p:nvPr/>
        </p:nvSpPr>
        <p:spPr bwMode="auto">
          <a:xfrm>
            <a:off x="158902" y="4573774"/>
            <a:ext cx="2417905" cy="27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bg1"/>
                </a:solidFill>
                <a:latin typeface="Gill Sans" panose="020B0502020104020203" pitchFamily="34" charset="-79"/>
                <a:cs typeface="Gill Sans" panose="020B0502020104020203" pitchFamily="34" charset="-79"/>
              </a:rPr>
              <a:t>Brit </a:t>
            </a:r>
            <a:r>
              <a:rPr lang="en-US" sz="1200" dirty="0" err="1">
                <a:solidFill>
                  <a:schemeClr val="bg1"/>
                </a:solidFill>
                <a:latin typeface="Gill Sans" panose="020B0502020104020203" pitchFamily="34" charset="-79"/>
                <a:cs typeface="Gill Sans" panose="020B0502020104020203" pitchFamily="34" charset="-79"/>
              </a:rPr>
              <a:t>Mollenhauer</a:t>
            </a:r>
            <a:endParaRPr lang="en-US" sz="1200" dirty="0">
              <a:solidFill>
                <a:schemeClr val="bg1"/>
              </a:solidFill>
              <a:latin typeface="Gill Sans" panose="020B0502020104020203" pitchFamily="34" charset="-79"/>
              <a:cs typeface="Gill Sans" panose="020B0502020104020203" pitchFamily="34" charset="-79"/>
            </a:endParaRPr>
          </a:p>
        </p:txBody>
      </p:sp>
      <p:pic>
        <p:nvPicPr>
          <p:cNvPr id="52" name="Picture 4" descr="Image result for wolfgang oertel">
            <a:extLst>
              <a:ext uri="{FF2B5EF4-FFF2-40B4-BE49-F238E27FC236}">
                <a16:creationId xmlns:a16="http://schemas.microsoft.com/office/drawing/2014/main" id="{D8957DD6-8026-9147-AF86-4070496F41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9829" y="3837248"/>
            <a:ext cx="554546" cy="754332"/>
          </a:xfrm>
          <a:prstGeom prst="rect">
            <a:avLst/>
          </a:prstGeom>
          <a:noFill/>
          <a:extLst>
            <a:ext uri="{909E8E84-426E-40DD-AFC4-6F175D3DCCD1}">
              <a14:hiddenFill xmlns:a14="http://schemas.microsoft.com/office/drawing/2010/main">
                <a:solidFill>
                  <a:srgbClr val="FFFFFF"/>
                </a:solidFill>
              </a14:hiddenFill>
            </a:ext>
          </a:extLst>
        </p:spPr>
      </p:pic>
      <p:sp>
        <p:nvSpPr>
          <p:cNvPr id="53" name="Content Placeholder 2">
            <a:extLst>
              <a:ext uri="{FF2B5EF4-FFF2-40B4-BE49-F238E27FC236}">
                <a16:creationId xmlns:a16="http://schemas.microsoft.com/office/drawing/2014/main" id="{651E12B3-AAB3-1E4F-AC01-D8751290AD45}"/>
              </a:ext>
            </a:extLst>
          </p:cNvPr>
          <p:cNvSpPr txBox="1">
            <a:spLocks/>
          </p:cNvSpPr>
          <p:nvPr/>
        </p:nvSpPr>
        <p:spPr bwMode="auto">
          <a:xfrm>
            <a:off x="2735709" y="4600583"/>
            <a:ext cx="1349865" cy="26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bg1"/>
                </a:solidFill>
                <a:latin typeface="Gill Sans" panose="020B0502020104020203" pitchFamily="34" charset="-79"/>
                <a:cs typeface="Gill Sans" panose="020B0502020104020203" pitchFamily="34" charset="-79"/>
              </a:rPr>
              <a:t>Wolfgang </a:t>
            </a:r>
            <a:r>
              <a:rPr lang="en-US" sz="1200" dirty="0" err="1">
                <a:solidFill>
                  <a:schemeClr val="bg1"/>
                </a:solidFill>
                <a:latin typeface="Gill Sans" panose="020B0502020104020203" pitchFamily="34" charset="-79"/>
                <a:cs typeface="Gill Sans" panose="020B0502020104020203" pitchFamily="34" charset="-79"/>
              </a:rPr>
              <a:t>Oertel</a:t>
            </a:r>
            <a:endParaRPr lang="en-US" sz="1200" dirty="0">
              <a:solidFill>
                <a:schemeClr val="bg1"/>
              </a:solidFill>
              <a:latin typeface="Gill Sans" panose="020B0502020104020203" pitchFamily="34" charset="-79"/>
              <a:cs typeface="Gill Sans" panose="020B0502020104020203" pitchFamily="34" charset="-79"/>
            </a:endParaRPr>
          </a:p>
        </p:txBody>
      </p:sp>
      <p:pic>
        <p:nvPicPr>
          <p:cNvPr id="54" name="Picture 53">
            <a:extLst>
              <a:ext uri="{FF2B5EF4-FFF2-40B4-BE49-F238E27FC236}">
                <a16:creationId xmlns:a16="http://schemas.microsoft.com/office/drawing/2014/main" id="{D07134DC-9472-6C45-B2C9-8CDFE044DD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414" y="4147215"/>
            <a:ext cx="821077" cy="388414"/>
          </a:xfrm>
          <a:prstGeom prst="rect">
            <a:avLst/>
          </a:prstGeom>
        </p:spPr>
      </p:pic>
      <p:pic>
        <p:nvPicPr>
          <p:cNvPr id="55" name="Picture 54">
            <a:extLst>
              <a:ext uri="{FF2B5EF4-FFF2-40B4-BE49-F238E27FC236}">
                <a16:creationId xmlns:a16="http://schemas.microsoft.com/office/drawing/2014/main" id="{0C3389E0-645C-F842-A6CC-74A295E009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924" y="3924877"/>
            <a:ext cx="628650" cy="628650"/>
          </a:xfrm>
          <a:prstGeom prst="rect">
            <a:avLst/>
          </a:prstGeom>
        </p:spPr>
      </p:pic>
      <p:pic>
        <p:nvPicPr>
          <p:cNvPr id="57" name="Picture 56">
            <a:extLst>
              <a:ext uri="{FF2B5EF4-FFF2-40B4-BE49-F238E27FC236}">
                <a16:creationId xmlns:a16="http://schemas.microsoft.com/office/drawing/2014/main" id="{2B50BAD7-D6D8-E045-BA35-87D9422BC7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92846" y="658371"/>
            <a:ext cx="1371601" cy="1268263"/>
          </a:xfrm>
          <a:prstGeom prst="rect">
            <a:avLst/>
          </a:prstGeom>
        </p:spPr>
      </p:pic>
      <p:grpSp>
        <p:nvGrpSpPr>
          <p:cNvPr id="22" name="Group 21">
            <a:extLst>
              <a:ext uri="{FF2B5EF4-FFF2-40B4-BE49-F238E27FC236}">
                <a16:creationId xmlns:a16="http://schemas.microsoft.com/office/drawing/2014/main" id="{A8B4E3B4-B75A-D347-B148-A225937A689B}"/>
              </a:ext>
            </a:extLst>
          </p:cNvPr>
          <p:cNvGrpSpPr/>
          <p:nvPr/>
        </p:nvGrpSpPr>
        <p:grpSpPr>
          <a:xfrm>
            <a:off x="3320115" y="374098"/>
            <a:ext cx="3108757" cy="2876483"/>
            <a:chOff x="4726619" y="642951"/>
            <a:chExt cx="3253563" cy="3010470"/>
          </a:xfrm>
        </p:grpSpPr>
        <p:sp>
          <p:nvSpPr>
            <p:cNvPr id="4" name="TextBox 3">
              <a:extLst>
                <a:ext uri="{FF2B5EF4-FFF2-40B4-BE49-F238E27FC236}">
                  <a16:creationId xmlns:a16="http://schemas.microsoft.com/office/drawing/2014/main" id="{3FD01245-C32B-4A0C-BE98-AAEE138D47CD}"/>
                </a:ext>
              </a:extLst>
            </p:cNvPr>
            <p:cNvSpPr txBox="1"/>
            <p:nvPr/>
          </p:nvSpPr>
          <p:spPr>
            <a:xfrm>
              <a:off x="6230555" y="1598137"/>
              <a:ext cx="1246496" cy="461665"/>
            </a:xfrm>
            <a:prstGeom prst="rect">
              <a:avLst/>
            </a:prstGeom>
            <a:noFill/>
          </p:spPr>
          <p:txBody>
            <a:bodyPr wrap="none" rtlCol="0">
              <a:spAutoFit/>
            </a:bodyPr>
            <a:lstStyle/>
            <a:p>
              <a:pPr algn="ctr"/>
              <a:r>
                <a:rPr lang="en-US" b="1" dirty="0"/>
                <a:t>RI 1109</a:t>
              </a:r>
            </a:p>
          </p:txBody>
        </p:sp>
        <p:pic>
          <p:nvPicPr>
            <p:cNvPr id="5" name="Picture 4">
              <a:extLst>
                <a:ext uri="{FF2B5EF4-FFF2-40B4-BE49-F238E27FC236}">
                  <a16:creationId xmlns:a16="http://schemas.microsoft.com/office/drawing/2014/main" id="{7A502D5F-FCA2-4ADE-AE52-A048F3137B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35442" y="1059201"/>
              <a:ext cx="2868378" cy="2476367"/>
            </a:xfrm>
            <a:prstGeom prst="rect">
              <a:avLst/>
            </a:prstGeom>
          </p:spPr>
        </p:pic>
        <p:sp>
          <p:nvSpPr>
            <p:cNvPr id="48" name="TextBox 47">
              <a:extLst>
                <a:ext uri="{FF2B5EF4-FFF2-40B4-BE49-F238E27FC236}">
                  <a16:creationId xmlns:a16="http://schemas.microsoft.com/office/drawing/2014/main" id="{8F9D58E8-4BDA-6641-A98D-93B42E9FE45E}"/>
                </a:ext>
              </a:extLst>
            </p:cNvPr>
            <p:cNvSpPr txBox="1"/>
            <p:nvPr/>
          </p:nvSpPr>
          <p:spPr>
            <a:xfrm>
              <a:off x="5392226" y="3376422"/>
              <a:ext cx="578644" cy="276999"/>
            </a:xfrm>
            <a:prstGeom prst="rect">
              <a:avLst/>
            </a:prstGeom>
            <a:solidFill>
              <a:schemeClr val="tx1"/>
            </a:solidFill>
            <a:ln>
              <a:solidFill>
                <a:schemeClr val="tx1"/>
              </a:solidFill>
            </a:ln>
          </p:spPr>
          <p:txBody>
            <a:bodyPr wrap="square" rtlCol="0">
              <a:spAutoFit/>
            </a:bodyPr>
            <a:lstStyle/>
            <a:p>
              <a:pPr algn="ctr"/>
              <a:r>
                <a:rPr lang="en-US" sz="1200" dirty="0">
                  <a:solidFill>
                    <a:schemeClr val="bg1"/>
                  </a:solidFill>
                </a:rPr>
                <a:t>Ctrl</a:t>
              </a:r>
            </a:p>
          </p:txBody>
        </p:sp>
        <p:sp>
          <p:nvSpPr>
            <p:cNvPr id="49" name="TextBox 48">
              <a:extLst>
                <a:ext uri="{FF2B5EF4-FFF2-40B4-BE49-F238E27FC236}">
                  <a16:creationId xmlns:a16="http://schemas.microsoft.com/office/drawing/2014/main" id="{39A9AF05-43BE-9340-9E0C-BD448F3F5FAC}"/>
                </a:ext>
              </a:extLst>
            </p:cNvPr>
            <p:cNvSpPr txBox="1"/>
            <p:nvPr/>
          </p:nvSpPr>
          <p:spPr>
            <a:xfrm>
              <a:off x="5994935" y="3376421"/>
              <a:ext cx="878591" cy="276999"/>
            </a:xfrm>
            <a:prstGeom prst="rect">
              <a:avLst/>
            </a:prstGeom>
            <a:solidFill>
              <a:schemeClr val="tx1"/>
            </a:solidFill>
            <a:ln>
              <a:solidFill>
                <a:schemeClr val="tx1"/>
              </a:solidFill>
            </a:ln>
          </p:spPr>
          <p:txBody>
            <a:bodyPr wrap="square" rtlCol="0">
              <a:spAutoFit/>
            </a:bodyPr>
            <a:lstStyle/>
            <a:p>
              <a:pPr algn="ctr"/>
              <a:r>
                <a:rPr lang="en-US" sz="1200" dirty="0">
                  <a:solidFill>
                    <a:schemeClr val="bg1"/>
                  </a:solidFill>
                </a:rPr>
                <a:t>prodrome</a:t>
              </a:r>
            </a:p>
          </p:txBody>
        </p:sp>
        <p:sp>
          <p:nvSpPr>
            <p:cNvPr id="50" name="TextBox 49">
              <a:extLst>
                <a:ext uri="{FF2B5EF4-FFF2-40B4-BE49-F238E27FC236}">
                  <a16:creationId xmlns:a16="http://schemas.microsoft.com/office/drawing/2014/main" id="{0870FEE2-82FC-E04A-899E-406B062063B5}"/>
                </a:ext>
              </a:extLst>
            </p:cNvPr>
            <p:cNvSpPr txBox="1"/>
            <p:nvPr/>
          </p:nvSpPr>
          <p:spPr>
            <a:xfrm>
              <a:off x="6979329" y="3376420"/>
              <a:ext cx="491016" cy="276999"/>
            </a:xfrm>
            <a:prstGeom prst="rect">
              <a:avLst/>
            </a:prstGeom>
            <a:solidFill>
              <a:schemeClr val="tx1"/>
            </a:solidFill>
            <a:ln>
              <a:solidFill>
                <a:schemeClr val="tx1"/>
              </a:solidFill>
            </a:ln>
          </p:spPr>
          <p:txBody>
            <a:bodyPr wrap="square" rtlCol="0">
              <a:spAutoFit/>
            </a:bodyPr>
            <a:lstStyle/>
            <a:p>
              <a:pPr algn="ctr"/>
              <a:r>
                <a:rPr lang="en-US" sz="1200" dirty="0">
                  <a:solidFill>
                    <a:schemeClr val="bg1"/>
                  </a:solidFill>
                </a:rPr>
                <a:t>PD</a:t>
              </a:r>
            </a:p>
          </p:txBody>
        </p:sp>
        <p:sp>
          <p:nvSpPr>
            <p:cNvPr id="58" name="TextBox 57">
              <a:extLst>
                <a:ext uri="{FF2B5EF4-FFF2-40B4-BE49-F238E27FC236}">
                  <a16:creationId xmlns:a16="http://schemas.microsoft.com/office/drawing/2014/main" id="{BFEB9B58-3401-3A4E-B69D-A95102E0FC67}"/>
                </a:ext>
              </a:extLst>
            </p:cNvPr>
            <p:cNvSpPr txBox="1"/>
            <p:nvPr/>
          </p:nvSpPr>
          <p:spPr>
            <a:xfrm>
              <a:off x="4726619" y="642951"/>
              <a:ext cx="3253563" cy="354324"/>
            </a:xfrm>
            <a:prstGeom prst="rect">
              <a:avLst/>
            </a:prstGeom>
            <a:noFill/>
          </p:spPr>
          <p:txBody>
            <a:bodyPr wrap="square" rtlCol="0">
              <a:spAutoFit/>
            </a:bodyPr>
            <a:lstStyle/>
            <a:p>
              <a:r>
                <a:rPr lang="en-US" sz="1600" b="1" dirty="0" err="1">
                  <a:solidFill>
                    <a:schemeClr val="bg1"/>
                  </a:solidFill>
                  <a:latin typeface="Gill Sans" panose="020B0502020104020203" pitchFamily="34" charset="-79"/>
                  <a:cs typeface="Gill Sans" panose="020B0502020104020203" pitchFamily="34" charset="-79"/>
                </a:rPr>
                <a:t>Métabolite</a:t>
              </a:r>
              <a:r>
                <a:rPr lang="en-US" sz="1600" b="1" dirty="0">
                  <a:solidFill>
                    <a:schemeClr val="bg1"/>
                  </a:solidFill>
                  <a:latin typeface="Gill Sans" panose="020B0502020104020203" pitchFamily="34" charset="-79"/>
                  <a:cs typeface="Gill Sans" panose="020B0502020104020203" pitchFamily="34" charset="-79"/>
                </a:rPr>
                <a:t> inconnu </a:t>
              </a:r>
            </a:p>
          </p:txBody>
        </p:sp>
      </p:grpSp>
      <p:pic>
        <p:nvPicPr>
          <p:cNvPr id="21" name="Picture 20">
            <a:extLst>
              <a:ext uri="{FF2B5EF4-FFF2-40B4-BE49-F238E27FC236}">
                <a16:creationId xmlns:a16="http://schemas.microsoft.com/office/drawing/2014/main" id="{FEE49BB2-1ACF-6F40-AB17-91A2304E30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0118" y="3813678"/>
            <a:ext cx="1696690" cy="243299"/>
          </a:xfrm>
          <a:prstGeom prst="rect">
            <a:avLst/>
          </a:prstGeom>
        </p:spPr>
      </p:pic>
      <p:sp>
        <p:nvSpPr>
          <p:cNvPr id="59" name="Content Placeholder 2">
            <a:extLst>
              <a:ext uri="{FF2B5EF4-FFF2-40B4-BE49-F238E27FC236}">
                <a16:creationId xmlns:a16="http://schemas.microsoft.com/office/drawing/2014/main" id="{FD598ABF-F2B4-C04F-A79D-EA829BAC8E74}"/>
              </a:ext>
            </a:extLst>
          </p:cNvPr>
          <p:cNvSpPr txBox="1">
            <a:spLocks/>
          </p:cNvSpPr>
          <p:nvPr/>
        </p:nvSpPr>
        <p:spPr bwMode="auto">
          <a:xfrm>
            <a:off x="87764" y="2393862"/>
            <a:ext cx="3521912" cy="126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defTabSz="342900">
              <a:buClr>
                <a:schemeClr val="bg2"/>
              </a:buClr>
              <a:buSzPct val="150000"/>
              <a:buFont typeface="Arial" panose="020B0604020202020204" pitchFamily="34" charset="0"/>
              <a:buChar char="•"/>
              <a:defRPr/>
            </a:pPr>
            <a:r>
              <a:rPr lang="en-US" sz="2200" dirty="0">
                <a:solidFill>
                  <a:schemeClr val="bg1"/>
                </a:solidFill>
                <a:latin typeface="Gill Sans" panose="020B0502020104020203" pitchFamily="34" charset="-79"/>
                <a:cs typeface="Gill Sans" panose="020B0502020104020203" pitchFamily="34" charset="-79"/>
              </a:rPr>
              <a:t>50 </a:t>
            </a:r>
            <a:r>
              <a:rPr lang="en-US" sz="2200" dirty="0" err="1">
                <a:solidFill>
                  <a:schemeClr val="bg1"/>
                </a:solidFill>
                <a:latin typeface="Gill Sans" panose="020B0502020104020203" pitchFamily="34" charset="-79"/>
                <a:cs typeface="Gill Sans" panose="020B0502020104020203" pitchFamily="34" charset="-79"/>
              </a:rPr>
              <a:t>contrôles</a:t>
            </a:r>
            <a:r>
              <a:rPr lang="en-US" sz="2200" dirty="0">
                <a:solidFill>
                  <a:schemeClr val="bg1"/>
                </a:solidFill>
                <a:latin typeface="Gill Sans" panose="020B0502020104020203" pitchFamily="34" charset="-79"/>
                <a:cs typeface="Gill Sans" panose="020B0502020104020203" pitchFamily="34" charset="-79"/>
              </a:rPr>
              <a:t> </a:t>
            </a:r>
            <a:r>
              <a:rPr lang="en-US" sz="2200" dirty="0" err="1">
                <a:solidFill>
                  <a:schemeClr val="bg1"/>
                </a:solidFill>
                <a:latin typeface="Gill Sans" panose="020B0502020104020203" pitchFamily="34" charset="-79"/>
                <a:cs typeface="Gill Sans" panose="020B0502020104020203" pitchFamily="34" charset="-79"/>
              </a:rPr>
              <a:t>sains</a:t>
            </a:r>
            <a:endParaRPr lang="en-US" sz="2200" dirty="0">
              <a:solidFill>
                <a:schemeClr val="bg1"/>
              </a:solidFill>
              <a:latin typeface="Gill Sans" panose="020B0502020104020203" pitchFamily="34" charset="-79"/>
              <a:cs typeface="Gill Sans" panose="020B0502020104020203" pitchFamily="34" charset="-79"/>
            </a:endParaRPr>
          </a:p>
          <a:p>
            <a:pPr defTabSz="342900">
              <a:buClr>
                <a:schemeClr val="bg2"/>
              </a:buClr>
              <a:buSzPct val="150000"/>
              <a:buFont typeface="Arial" panose="020B0604020202020204" pitchFamily="34" charset="0"/>
              <a:buChar char="•"/>
              <a:defRPr/>
            </a:pPr>
            <a:r>
              <a:rPr lang="en-US" sz="2200" dirty="0">
                <a:solidFill>
                  <a:schemeClr val="bg1"/>
                </a:solidFill>
                <a:latin typeface="Gill Sans" panose="020B0502020104020203" pitchFamily="34" charset="-79"/>
                <a:cs typeface="Gill Sans" panose="020B0502020104020203" pitchFamily="34" charset="-79"/>
              </a:rPr>
              <a:t>30 patients </a:t>
            </a:r>
            <a:r>
              <a:rPr lang="en-US" sz="2200" dirty="0" err="1">
                <a:solidFill>
                  <a:schemeClr val="bg1"/>
                </a:solidFill>
                <a:latin typeface="Gill Sans" panose="020B0502020104020203" pitchFamily="34" charset="-79"/>
                <a:cs typeface="Gill Sans" panose="020B0502020104020203" pitchFamily="34" charset="-79"/>
              </a:rPr>
              <a:t>prodromiques</a:t>
            </a:r>
            <a:endParaRPr lang="en-US" sz="2200" dirty="0">
              <a:solidFill>
                <a:schemeClr val="bg1"/>
              </a:solidFill>
              <a:latin typeface="Gill Sans" panose="020B0502020104020203" pitchFamily="34" charset="-79"/>
              <a:cs typeface="Gill Sans" panose="020B0502020104020203" pitchFamily="34" charset="-79"/>
            </a:endParaRPr>
          </a:p>
          <a:p>
            <a:pPr defTabSz="342900">
              <a:buClr>
                <a:schemeClr val="bg2"/>
              </a:buClr>
              <a:buSzPct val="150000"/>
              <a:buFont typeface="Arial" panose="020B0604020202020204" pitchFamily="34" charset="0"/>
              <a:buChar char="•"/>
              <a:defRPr/>
            </a:pPr>
            <a:r>
              <a:rPr lang="en-US" sz="2200" dirty="0">
                <a:solidFill>
                  <a:schemeClr val="bg1"/>
                </a:solidFill>
                <a:latin typeface="Gill Sans" panose="020B0502020104020203" pitchFamily="34" charset="-79"/>
                <a:cs typeface="Gill Sans" panose="020B0502020104020203" pitchFamily="34" charset="-79"/>
              </a:rPr>
              <a:t>50 patients </a:t>
            </a:r>
            <a:r>
              <a:rPr lang="en-US" sz="2200" dirty="0" err="1">
                <a:solidFill>
                  <a:schemeClr val="bg1"/>
                </a:solidFill>
                <a:latin typeface="Gill Sans" panose="020B0502020104020203" pitchFamily="34" charset="-79"/>
                <a:cs typeface="Gill Sans" panose="020B0502020104020203" pitchFamily="34" charset="-79"/>
              </a:rPr>
              <a:t>parkinsoniens</a:t>
            </a:r>
            <a:endParaRPr lang="en-US" sz="2200" dirty="0">
              <a:solidFill>
                <a:schemeClr val="bg1"/>
              </a:solidFill>
              <a:latin typeface="Gill Sans" panose="020B0502020104020203" pitchFamily="34" charset="-79"/>
              <a:cs typeface="Gill Sans" panose="020B0502020104020203" pitchFamily="34" charset="-79"/>
            </a:endParaRPr>
          </a:p>
          <a:p>
            <a:pPr defTabSz="342900">
              <a:buClr>
                <a:schemeClr val="bg2"/>
              </a:buClr>
              <a:buSzPct val="150000"/>
              <a:buFont typeface="Arial" panose="020B0604020202020204" pitchFamily="34" charset="0"/>
              <a:buChar char="•"/>
              <a:defRPr/>
            </a:pPr>
            <a:endParaRPr lang="en-US" sz="2200" dirty="0">
              <a:solidFill>
                <a:schemeClr val="bg1"/>
              </a:solidFill>
              <a:latin typeface="Gill Sans" panose="020B0502020104020203" pitchFamily="34" charset="-79"/>
              <a:cs typeface="Gill Sans" panose="020B0502020104020203" pitchFamily="34" charset="-79"/>
            </a:endParaRPr>
          </a:p>
        </p:txBody>
      </p:sp>
      <p:grpSp>
        <p:nvGrpSpPr>
          <p:cNvPr id="32" name="Group 31">
            <a:extLst>
              <a:ext uri="{FF2B5EF4-FFF2-40B4-BE49-F238E27FC236}">
                <a16:creationId xmlns:a16="http://schemas.microsoft.com/office/drawing/2014/main" id="{56F80D1C-2997-E144-A143-BF1C340503F5}"/>
              </a:ext>
            </a:extLst>
          </p:cNvPr>
          <p:cNvGrpSpPr/>
          <p:nvPr/>
        </p:nvGrpSpPr>
        <p:grpSpPr>
          <a:xfrm>
            <a:off x="4894894" y="3215688"/>
            <a:ext cx="3630033" cy="1490081"/>
            <a:chOff x="4904363" y="3534076"/>
            <a:chExt cx="3630033" cy="1490081"/>
          </a:xfrm>
        </p:grpSpPr>
        <p:sp>
          <p:nvSpPr>
            <p:cNvPr id="2" name="TextBox 1">
              <a:extLst>
                <a:ext uri="{FF2B5EF4-FFF2-40B4-BE49-F238E27FC236}">
                  <a16:creationId xmlns:a16="http://schemas.microsoft.com/office/drawing/2014/main" id="{599E90F7-E05A-514E-BD1A-71B818489BDE}"/>
                </a:ext>
              </a:extLst>
            </p:cNvPr>
            <p:cNvSpPr txBox="1"/>
            <p:nvPr/>
          </p:nvSpPr>
          <p:spPr>
            <a:xfrm>
              <a:off x="4904363" y="4004967"/>
              <a:ext cx="3253563" cy="338554"/>
            </a:xfrm>
            <a:prstGeom prst="rect">
              <a:avLst/>
            </a:prstGeom>
            <a:noFill/>
          </p:spPr>
          <p:txBody>
            <a:bodyPr wrap="square" rtlCol="0">
              <a:spAutoFit/>
            </a:bodyPr>
            <a:lstStyle/>
            <a:p>
              <a:r>
                <a:rPr lang="en-US" sz="1600" b="1" dirty="0">
                  <a:solidFill>
                    <a:srgbClr val="FF0000"/>
                  </a:solidFill>
                  <a:latin typeface="Gill Sans" panose="020B0502020104020203" pitchFamily="34" charset="-79"/>
                  <a:cs typeface="Gill Sans" panose="020B0502020104020203" pitchFamily="34" charset="-79"/>
                </a:rPr>
                <a:t>ID: </a:t>
              </a:r>
              <a:r>
                <a:rPr lang="en-US" sz="1600" b="1" dirty="0">
                  <a:solidFill>
                    <a:schemeClr val="bg1"/>
                  </a:solidFill>
                  <a:latin typeface="Gill Sans" panose="020B0502020104020203" pitchFamily="34" charset="-79"/>
                  <a:cs typeface="Gill Sans" panose="020B0502020104020203" pitchFamily="34" charset="-79"/>
                </a:rPr>
                <a:t>2-hydroxypyridine</a:t>
              </a:r>
            </a:p>
          </p:txBody>
        </p:sp>
        <p:pic>
          <p:nvPicPr>
            <p:cNvPr id="1026" name="Picture 2" descr="2-pyridone (lactam).svg">
              <a:extLst>
                <a:ext uri="{FF2B5EF4-FFF2-40B4-BE49-F238E27FC236}">
                  <a16:creationId xmlns:a16="http://schemas.microsoft.com/office/drawing/2014/main" id="{A8A52C1F-D448-E948-8D36-D30FBF4EC6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12639" y="3534076"/>
              <a:ext cx="1321757" cy="14900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956D3FF-3F72-3444-9B08-CC69298558F5}"/>
              </a:ext>
            </a:extLst>
          </p:cNvPr>
          <p:cNvGrpSpPr/>
          <p:nvPr/>
        </p:nvGrpSpPr>
        <p:grpSpPr>
          <a:xfrm>
            <a:off x="6302691" y="366564"/>
            <a:ext cx="2611439" cy="2907339"/>
            <a:chOff x="6635489" y="520823"/>
            <a:chExt cx="2733081" cy="3042763"/>
          </a:xfrm>
        </p:grpSpPr>
        <p:pic>
          <p:nvPicPr>
            <p:cNvPr id="12" name="Picture 11">
              <a:extLst>
                <a:ext uri="{FF2B5EF4-FFF2-40B4-BE49-F238E27FC236}">
                  <a16:creationId xmlns:a16="http://schemas.microsoft.com/office/drawing/2014/main" id="{E774B9C7-05BA-144E-A4A6-6D491DB2921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688769" y="883785"/>
              <a:ext cx="2679801" cy="2679801"/>
            </a:xfrm>
            <a:prstGeom prst="rect">
              <a:avLst/>
            </a:prstGeom>
          </p:spPr>
        </p:pic>
        <p:sp>
          <p:nvSpPr>
            <p:cNvPr id="33" name="TextBox 32">
              <a:extLst>
                <a:ext uri="{FF2B5EF4-FFF2-40B4-BE49-F238E27FC236}">
                  <a16:creationId xmlns:a16="http://schemas.microsoft.com/office/drawing/2014/main" id="{86778548-82D2-564E-8A75-78DB29E67B0C}"/>
                </a:ext>
              </a:extLst>
            </p:cNvPr>
            <p:cNvSpPr txBox="1"/>
            <p:nvPr/>
          </p:nvSpPr>
          <p:spPr>
            <a:xfrm>
              <a:off x="6635489" y="520823"/>
              <a:ext cx="2604592" cy="354324"/>
            </a:xfrm>
            <a:prstGeom prst="rect">
              <a:avLst/>
            </a:prstGeom>
            <a:noFill/>
          </p:spPr>
          <p:txBody>
            <a:bodyPr wrap="square" rtlCol="0">
              <a:spAutoFit/>
            </a:bodyPr>
            <a:lstStyle/>
            <a:p>
              <a:r>
                <a:rPr lang="en-US" sz="1600" b="1" dirty="0">
                  <a:solidFill>
                    <a:schemeClr val="bg1"/>
                  </a:solidFill>
                  <a:latin typeface="Gill Sans" panose="020B0502020104020203" pitchFamily="34" charset="-79"/>
                  <a:cs typeface="Gill Sans" panose="020B0502020104020203" pitchFamily="34" charset="-79"/>
                </a:rPr>
                <a:t>Validation</a:t>
              </a:r>
            </a:p>
          </p:txBody>
        </p:sp>
      </p:grpSp>
      <p:sp>
        <p:nvSpPr>
          <p:cNvPr id="28" name="TextBox 7">
            <a:extLst>
              <a:ext uri="{FF2B5EF4-FFF2-40B4-BE49-F238E27FC236}">
                <a16:creationId xmlns:a16="http://schemas.microsoft.com/office/drawing/2014/main" id="{89C9CFC3-6006-7A4B-8876-90CEC33CE893}"/>
              </a:ext>
            </a:extLst>
          </p:cNvPr>
          <p:cNvSpPr txBox="1">
            <a:spLocks noChangeArrowheads="1"/>
          </p:cNvSpPr>
          <p:nvPr/>
        </p:nvSpPr>
        <p:spPr bwMode="auto">
          <a:xfrm>
            <a:off x="5058428" y="4695749"/>
            <a:ext cx="4034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chemeClr val="bg1"/>
                </a:solidFill>
                <a:cs typeface="Arial" charset="0"/>
              </a:rPr>
              <a:t>Trezzi</a:t>
            </a:r>
            <a:r>
              <a:rPr lang="en-US" sz="1200" dirty="0">
                <a:solidFill>
                  <a:schemeClr val="bg1"/>
                </a:solidFill>
                <a:cs typeface="Arial" charset="0"/>
              </a:rPr>
              <a:t>, </a:t>
            </a:r>
            <a:r>
              <a:rPr lang="en-US" sz="1200" dirty="0" err="1">
                <a:solidFill>
                  <a:schemeClr val="bg1"/>
                </a:solidFill>
                <a:cs typeface="Arial" charset="0"/>
              </a:rPr>
              <a:t>Aho</a:t>
            </a:r>
            <a:r>
              <a:rPr lang="en-US" sz="1200" dirty="0">
                <a:solidFill>
                  <a:schemeClr val="bg1"/>
                </a:solidFill>
                <a:cs typeface="Arial" charset="0"/>
              </a:rPr>
              <a:t> </a:t>
            </a:r>
            <a:r>
              <a:rPr lang="en-US" sz="1200" i="1" dirty="0">
                <a:solidFill>
                  <a:schemeClr val="bg1"/>
                </a:solidFill>
                <a:cs typeface="Arial" charset="0"/>
              </a:rPr>
              <a:t>et al.</a:t>
            </a:r>
            <a:r>
              <a:rPr lang="en-US" sz="1200" dirty="0">
                <a:solidFill>
                  <a:schemeClr val="bg1"/>
                </a:solidFill>
                <a:cs typeface="Arial" charset="0"/>
              </a:rPr>
              <a:t>, </a:t>
            </a:r>
            <a:r>
              <a:rPr lang="en-US" sz="1200" dirty="0" err="1">
                <a:solidFill>
                  <a:schemeClr val="bg1"/>
                </a:solidFill>
                <a:cs typeface="Arial" charset="0"/>
              </a:rPr>
              <a:t>données</a:t>
            </a:r>
            <a:r>
              <a:rPr lang="en-US" sz="1200" dirty="0">
                <a:solidFill>
                  <a:schemeClr val="bg1"/>
                </a:solidFill>
                <a:cs typeface="Arial" charset="0"/>
              </a:rPr>
              <a:t> non </a:t>
            </a:r>
            <a:r>
              <a:rPr lang="en-US" sz="1200" dirty="0" err="1">
                <a:solidFill>
                  <a:schemeClr val="bg1"/>
                </a:solidFill>
                <a:cs typeface="Arial" charset="0"/>
              </a:rPr>
              <a:t>publiées</a:t>
            </a:r>
            <a:r>
              <a:rPr lang="en-US" sz="1200" dirty="0">
                <a:solidFill>
                  <a:schemeClr val="bg1"/>
                </a:solidFill>
                <a:cs typeface="Arial" charset="0"/>
              </a:rPr>
              <a:t>.</a:t>
            </a:r>
          </a:p>
          <a:p>
            <a:pPr algn="r" eaLnBrk="1" hangingPunct="1"/>
            <a:r>
              <a:rPr lang="en-US" sz="1200" dirty="0">
                <a:solidFill>
                  <a:schemeClr val="bg1"/>
                </a:solidFill>
                <a:cs typeface="Arial" charset="0"/>
              </a:rPr>
              <a:t>Brevets: </a:t>
            </a:r>
            <a:r>
              <a:rPr lang="en-LU" sz="1200" dirty="0">
                <a:solidFill>
                  <a:schemeClr val="bg1"/>
                </a:solidFill>
              </a:rPr>
              <a:t>LU16908, LU16901. </a:t>
            </a:r>
            <a:endParaRPr lang="en-US" sz="1200" dirty="0">
              <a:solidFill>
                <a:schemeClr val="bg1"/>
              </a:solidFill>
              <a:cs typeface="Arial" charset="0"/>
            </a:endParaRPr>
          </a:p>
        </p:txBody>
      </p:sp>
    </p:spTree>
    <p:extLst>
      <p:ext uri="{BB962C8B-B14F-4D97-AF65-F5344CB8AC3E}">
        <p14:creationId xmlns:p14="http://schemas.microsoft.com/office/powerpoint/2010/main" val="37599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F0CA100-07EA-2546-8610-77B8570842A7}"/>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itle 3">
            <a:extLst>
              <a:ext uri="{FF2B5EF4-FFF2-40B4-BE49-F238E27FC236}">
                <a16:creationId xmlns:a16="http://schemas.microsoft.com/office/drawing/2014/main" id="{BCD5311D-DEFC-A64A-B154-176FB6D05B84}"/>
              </a:ext>
            </a:extLst>
          </p:cNvPr>
          <p:cNvSpPr txBox="1">
            <a:spLocks/>
          </p:cNvSpPr>
          <p:nvPr/>
        </p:nvSpPr>
        <p:spPr bwMode="auto">
          <a:xfrm>
            <a:off x="-1" y="1473"/>
            <a:ext cx="9144001" cy="40780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fr-FR" sz="2200" dirty="0">
                <a:latin typeface="Candara" panose="020E0502030303020204" pitchFamily="34" charset="0"/>
              </a:rPr>
              <a:t>2-HP déclenche les caractéristiques moléculaires de la maladie de Parkinson</a:t>
            </a:r>
            <a:endParaRPr lang="en-US" sz="2200" dirty="0">
              <a:latin typeface="Candara" panose="020E0502030303020204" pitchFamily="34" charset="0"/>
              <a:ea typeface="Candara" charset="0"/>
              <a:cs typeface="Candara" charset="0"/>
            </a:endParaRPr>
          </a:p>
        </p:txBody>
      </p:sp>
      <p:sp>
        <p:nvSpPr>
          <p:cNvPr id="4" name="TextBox 3">
            <a:extLst>
              <a:ext uri="{FF2B5EF4-FFF2-40B4-BE49-F238E27FC236}">
                <a16:creationId xmlns:a16="http://schemas.microsoft.com/office/drawing/2014/main" id="{3FD01245-C32B-4A0C-BE98-AAEE138D47CD}"/>
              </a:ext>
            </a:extLst>
          </p:cNvPr>
          <p:cNvSpPr txBox="1"/>
          <p:nvPr/>
        </p:nvSpPr>
        <p:spPr>
          <a:xfrm>
            <a:off x="1703005" y="445860"/>
            <a:ext cx="1246496" cy="461665"/>
          </a:xfrm>
          <a:prstGeom prst="rect">
            <a:avLst/>
          </a:prstGeom>
          <a:noFill/>
        </p:spPr>
        <p:txBody>
          <a:bodyPr wrap="none" rtlCol="0">
            <a:spAutoFit/>
          </a:bodyPr>
          <a:lstStyle/>
          <a:p>
            <a:pPr algn="ctr"/>
            <a:r>
              <a:rPr lang="en-US" b="1" dirty="0"/>
              <a:t>RI 1109</a:t>
            </a:r>
          </a:p>
        </p:txBody>
      </p:sp>
      <p:cxnSp>
        <p:nvCxnSpPr>
          <p:cNvPr id="27" name="Straight Connector 26">
            <a:extLst>
              <a:ext uri="{FF2B5EF4-FFF2-40B4-BE49-F238E27FC236}">
                <a16:creationId xmlns:a16="http://schemas.microsoft.com/office/drawing/2014/main" id="{C1F02929-364E-6A40-8250-82E8E0B7D3CE}"/>
              </a:ext>
            </a:extLst>
          </p:cNvPr>
          <p:cNvCxnSpPr>
            <a:cxnSpLocks/>
          </p:cNvCxnSpPr>
          <p:nvPr/>
        </p:nvCxnSpPr>
        <p:spPr>
          <a:xfrm flipH="1">
            <a:off x="1130785" y="3449595"/>
            <a:ext cx="795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7C2220-0217-114C-88CD-11582C330513}"/>
              </a:ext>
            </a:extLst>
          </p:cNvPr>
          <p:cNvSpPr txBox="1"/>
          <p:nvPr/>
        </p:nvSpPr>
        <p:spPr>
          <a:xfrm>
            <a:off x="1347553" y="3293163"/>
            <a:ext cx="387801" cy="1347105"/>
          </a:xfrm>
          <a:prstGeom prst="rect">
            <a:avLst/>
          </a:prstGeom>
          <a:noFill/>
        </p:spPr>
        <p:txBody>
          <a:bodyPr wrap="square" rtlCol="0">
            <a:spAutoFit/>
          </a:bodyPr>
          <a:lstStyle/>
          <a:p>
            <a:r>
              <a:rPr lang="fr-LU" sz="2000" dirty="0">
                <a:latin typeface="Arial"/>
                <a:ea typeface="ＭＳ Ｐゴシック" pitchFamily="-111" charset="-128"/>
              </a:rPr>
              <a:t>***</a:t>
            </a:r>
            <a:endParaRPr lang="fr-LU" sz="2000" b="1" dirty="0">
              <a:latin typeface="Arial"/>
              <a:ea typeface="ＭＳ Ｐゴシック" pitchFamily="-111" charset="-128"/>
            </a:endParaRPr>
          </a:p>
          <a:p>
            <a:pPr marL="285750" indent="-285750">
              <a:buFont typeface="Arial" panose="020B0604020202020204" pitchFamily="34" charset="0"/>
              <a:buChar char="•"/>
            </a:pPr>
            <a:endParaRPr lang="fr-LU" sz="2000" dirty="0">
              <a:solidFill>
                <a:srgbClr val="1F497D"/>
              </a:solidFill>
              <a:latin typeface="Arial"/>
              <a:ea typeface="ＭＳ Ｐゴシック" pitchFamily="-111" charset="-128"/>
            </a:endParaRPr>
          </a:p>
          <a:p>
            <a:pPr marL="285750" indent="-285750">
              <a:buFont typeface="Arial" panose="020B0604020202020204" pitchFamily="34" charset="0"/>
              <a:buChar char="•"/>
            </a:pPr>
            <a:endParaRPr lang="fr-LU" sz="2000" dirty="0"/>
          </a:p>
          <a:p>
            <a:pPr marL="285750" indent="-285750">
              <a:buFont typeface="Arial" panose="020B0604020202020204" pitchFamily="34" charset="0"/>
              <a:buChar char="•"/>
            </a:pPr>
            <a:endParaRPr lang="fr-LU" sz="2000" dirty="0"/>
          </a:p>
          <a:p>
            <a:pPr marL="285750" indent="-285750">
              <a:buFont typeface="Arial" panose="020B0604020202020204" pitchFamily="34" charset="0"/>
              <a:buChar char="•"/>
            </a:pPr>
            <a:endParaRPr lang="fr-LU" sz="2000" dirty="0"/>
          </a:p>
          <a:p>
            <a:pPr marL="285750" indent="-285750">
              <a:buFont typeface="Arial" panose="020B0604020202020204" pitchFamily="34" charset="0"/>
              <a:buChar char="•"/>
            </a:pPr>
            <a:endParaRPr lang="fr-LU" sz="2000" dirty="0"/>
          </a:p>
          <a:p>
            <a:pPr marL="285750" indent="-285750">
              <a:buFont typeface="Arial" panose="020B0604020202020204" pitchFamily="34" charset="0"/>
              <a:buChar char="•"/>
            </a:pPr>
            <a:endParaRPr lang="en-US" sz="2000" dirty="0"/>
          </a:p>
        </p:txBody>
      </p:sp>
      <p:sp>
        <p:nvSpPr>
          <p:cNvPr id="29" name="TextBox 28">
            <a:extLst>
              <a:ext uri="{FF2B5EF4-FFF2-40B4-BE49-F238E27FC236}">
                <a16:creationId xmlns:a16="http://schemas.microsoft.com/office/drawing/2014/main" id="{C23AC679-40EE-854B-B545-1137FCF102A5}"/>
              </a:ext>
            </a:extLst>
          </p:cNvPr>
          <p:cNvSpPr txBox="1"/>
          <p:nvPr/>
        </p:nvSpPr>
        <p:spPr>
          <a:xfrm>
            <a:off x="86619" y="409993"/>
            <a:ext cx="4323334" cy="584775"/>
          </a:xfrm>
          <a:prstGeom prst="rect">
            <a:avLst/>
          </a:prstGeom>
          <a:noFill/>
        </p:spPr>
        <p:txBody>
          <a:bodyPr wrap="square" rtlCol="0">
            <a:spAutoFit/>
          </a:bodyPr>
          <a:lstStyle/>
          <a:p>
            <a:r>
              <a:rPr lang="fr-FR" sz="1600" dirty="0">
                <a:solidFill>
                  <a:schemeClr val="bg1"/>
                </a:solidFill>
                <a:latin typeface="Gill Sans" panose="020B0502020104020203" pitchFamily="34" charset="-79"/>
                <a:cs typeface="Gill Sans" panose="020B0502020104020203" pitchFamily="34" charset="-79"/>
              </a:rPr>
              <a:t>Agrégation de l’</a:t>
            </a:r>
            <a:r>
              <a:rPr lang="fr-FR" sz="1600" dirty="0">
                <a:solidFill>
                  <a:schemeClr val="bg1"/>
                </a:solidFill>
                <a:latin typeface="Symbol" pitchFamily="2" charset="2"/>
                <a:cs typeface="Gill Sans" panose="020B0502020104020203" pitchFamily="34" charset="-79"/>
              </a:rPr>
              <a:t>a</a:t>
            </a:r>
            <a:r>
              <a:rPr lang="fr-FR" sz="1600" dirty="0">
                <a:solidFill>
                  <a:schemeClr val="bg1"/>
                </a:solidFill>
                <a:latin typeface="Gill Sans" panose="020B0502020104020203" pitchFamily="34" charset="-79"/>
                <a:cs typeface="Gill Sans" panose="020B0502020104020203" pitchFamily="34" charset="-79"/>
              </a:rPr>
              <a:t>-</a:t>
            </a:r>
            <a:r>
              <a:rPr lang="fr-FR" sz="1600" dirty="0" err="1">
                <a:solidFill>
                  <a:schemeClr val="bg1"/>
                </a:solidFill>
                <a:latin typeface="Gill Sans" panose="020B0502020104020203" pitchFamily="34" charset="-79"/>
                <a:cs typeface="Gill Sans" panose="020B0502020104020203" pitchFamily="34" charset="-79"/>
              </a:rPr>
              <a:t>synucléine</a:t>
            </a:r>
            <a:r>
              <a:rPr lang="fr-FR" sz="1600" dirty="0">
                <a:solidFill>
                  <a:schemeClr val="bg1"/>
                </a:solidFill>
                <a:latin typeface="Gill Sans" panose="020B0502020104020203" pitchFamily="34" charset="-79"/>
                <a:cs typeface="Gill Sans" panose="020B0502020104020203" pitchFamily="34" charset="-79"/>
              </a:rPr>
              <a:t> dans le modèle </a:t>
            </a:r>
            <a:r>
              <a:rPr lang="fr-FR" sz="1600" dirty="0" err="1">
                <a:solidFill>
                  <a:schemeClr val="bg1"/>
                </a:solidFill>
                <a:latin typeface="Gill Sans" panose="020B0502020104020203" pitchFamily="34" charset="-79"/>
                <a:cs typeface="Gill Sans" panose="020B0502020104020203" pitchFamily="34" charset="-79"/>
              </a:rPr>
              <a:t>HiTox</a:t>
            </a:r>
            <a:r>
              <a:rPr lang="fr-FR" sz="1600" dirty="0">
                <a:solidFill>
                  <a:schemeClr val="bg1"/>
                </a:solidFill>
                <a:latin typeface="Gill Sans" panose="020B0502020104020203" pitchFamily="34" charset="-79"/>
                <a:cs typeface="Gill Sans" panose="020B0502020104020203" pitchFamily="34" charset="-79"/>
              </a:rPr>
              <a:t> de levure</a:t>
            </a:r>
            <a:endParaRPr lang="en-US" sz="1600" dirty="0">
              <a:solidFill>
                <a:schemeClr val="bg1"/>
              </a:solidFill>
              <a:latin typeface="Gill Sans" panose="020B0502020104020203" pitchFamily="34" charset="-79"/>
              <a:cs typeface="Gill Sans" panose="020B0502020104020203" pitchFamily="34" charset="-79"/>
            </a:endParaRPr>
          </a:p>
        </p:txBody>
      </p:sp>
      <p:cxnSp>
        <p:nvCxnSpPr>
          <p:cNvPr id="64" name="Straight Connector 63">
            <a:extLst>
              <a:ext uri="{FF2B5EF4-FFF2-40B4-BE49-F238E27FC236}">
                <a16:creationId xmlns:a16="http://schemas.microsoft.com/office/drawing/2014/main" id="{189B6F49-C470-2E46-9553-700254820B71}"/>
              </a:ext>
            </a:extLst>
          </p:cNvPr>
          <p:cNvCxnSpPr>
            <a:cxnSpLocks/>
          </p:cNvCxnSpPr>
          <p:nvPr/>
        </p:nvCxnSpPr>
        <p:spPr>
          <a:xfrm>
            <a:off x="4409953" y="409993"/>
            <a:ext cx="0" cy="4304258"/>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625B933A-A3CA-7043-BCA7-88FA230DE78C}"/>
              </a:ext>
            </a:extLst>
          </p:cNvPr>
          <p:cNvSpPr txBox="1"/>
          <p:nvPr/>
        </p:nvSpPr>
        <p:spPr>
          <a:xfrm>
            <a:off x="4582606" y="409993"/>
            <a:ext cx="4192979" cy="584775"/>
          </a:xfrm>
          <a:prstGeom prst="rect">
            <a:avLst/>
          </a:prstGeom>
          <a:noFill/>
        </p:spPr>
        <p:txBody>
          <a:bodyPr wrap="square" rtlCol="0">
            <a:spAutoFit/>
          </a:bodyPr>
          <a:lstStyle/>
          <a:p>
            <a:r>
              <a:rPr lang="fr-FR" sz="1600" dirty="0">
                <a:solidFill>
                  <a:schemeClr val="bg1"/>
                </a:solidFill>
                <a:latin typeface="Gill Sans" panose="020B0502020104020203" pitchFamily="34" charset="-79"/>
                <a:cs typeface="Gill Sans" panose="020B0502020104020203" pitchFamily="34" charset="-79"/>
              </a:rPr>
              <a:t>Agrégation de l’</a:t>
            </a:r>
            <a:r>
              <a:rPr lang="fr-FR" sz="1600" dirty="0">
                <a:solidFill>
                  <a:schemeClr val="bg1"/>
                </a:solidFill>
                <a:latin typeface="Symbol" pitchFamily="2" charset="2"/>
                <a:cs typeface="Gill Sans" panose="020B0502020104020203" pitchFamily="34" charset="-79"/>
              </a:rPr>
              <a:t>a</a:t>
            </a:r>
            <a:r>
              <a:rPr lang="fr-FR" sz="1600" dirty="0">
                <a:solidFill>
                  <a:schemeClr val="bg1"/>
                </a:solidFill>
                <a:latin typeface="Gill Sans" panose="020B0502020104020203" pitchFamily="34" charset="-79"/>
                <a:cs typeface="Gill Sans" panose="020B0502020104020203" pitchFamily="34" charset="-79"/>
              </a:rPr>
              <a:t>-</a:t>
            </a:r>
            <a:r>
              <a:rPr lang="fr-FR" sz="1600" dirty="0" err="1">
                <a:solidFill>
                  <a:schemeClr val="bg1"/>
                </a:solidFill>
                <a:latin typeface="Gill Sans" panose="020B0502020104020203" pitchFamily="34" charset="-79"/>
                <a:cs typeface="Gill Sans" panose="020B0502020104020203" pitchFamily="34" charset="-79"/>
              </a:rPr>
              <a:t>synucléine</a:t>
            </a:r>
            <a:r>
              <a:rPr lang="fr-FR" sz="1600" dirty="0">
                <a:solidFill>
                  <a:schemeClr val="bg1"/>
                </a:solidFill>
                <a:latin typeface="Gill Sans" panose="020B0502020104020203" pitchFamily="34" charset="-79"/>
                <a:cs typeface="Gill Sans" panose="020B0502020104020203" pitchFamily="34" charset="-79"/>
              </a:rPr>
              <a:t> dans des neurones entériques</a:t>
            </a:r>
            <a:endParaRPr lang="en-US" sz="1600" dirty="0">
              <a:solidFill>
                <a:schemeClr val="bg1"/>
              </a:solidFill>
              <a:latin typeface="Gill Sans" panose="020B0502020104020203" pitchFamily="34" charset="-79"/>
              <a:cs typeface="Gill Sans" panose="020B0502020104020203" pitchFamily="34" charset="-79"/>
            </a:endParaRPr>
          </a:p>
        </p:txBody>
      </p:sp>
      <p:grpSp>
        <p:nvGrpSpPr>
          <p:cNvPr id="33" name="Group 32">
            <a:extLst>
              <a:ext uri="{FF2B5EF4-FFF2-40B4-BE49-F238E27FC236}">
                <a16:creationId xmlns:a16="http://schemas.microsoft.com/office/drawing/2014/main" id="{FF53C4DF-989F-024D-8B11-2B75D06C7A95}"/>
              </a:ext>
            </a:extLst>
          </p:cNvPr>
          <p:cNvGrpSpPr>
            <a:grpSpLocks noChangeAspect="1"/>
          </p:cNvGrpSpPr>
          <p:nvPr/>
        </p:nvGrpSpPr>
        <p:grpSpPr>
          <a:xfrm>
            <a:off x="4650711" y="1136080"/>
            <a:ext cx="2528222" cy="2915201"/>
            <a:chOff x="1314091" y="1752901"/>
            <a:chExt cx="1543449" cy="1779695"/>
          </a:xfrm>
        </p:grpSpPr>
        <p:pic>
          <p:nvPicPr>
            <p:cNvPr id="37" name="Picture 36" descr="A picture containing object, outdoor, grass, flying&#10;&#10;Description automatically generated">
              <a:extLst>
                <a:ext uri="{FF2B5EF4-FFF2-40B4-BE49-F238E27FC236}">
                  <a16:creationId xmlns:a16="http://schemas.microsoft.com/office/drawing/2014/main" id="{B4A595EA-A599-714A-B047-6F20FB28B2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5436" y="2452937"/>
              <a:ext cx="702104" cy="529213"/>
            </a:xfrm>
            <a:prstGeom prst="rect">
              <a:avLst/>
            </a:prstGeom>
          </p:spPr>
        </p:pic>
        <p:pic>
          <p:nvPicPr>
            <p:cNvPr id="38" name="Picture 37" descr="A picture containing outdoor, object, night, flying&#10;&#10;Description automatically generated">
              <a:extLst>
                <a:ext uri="{FF2B5EF4-FFF2-40B4-BE49-F238E27FC236}">
                  <a16:creationId xmlns:a16="http://schemas.microsoft.com/office/drawing/2014/main" id="{CB44D974-D4C1-7C4E-A11F-092364F1C0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6928" y="2452937"/>
              <a:ext cx="702104" cy="529213"/>
            </a:xfrm>
            <a:prstGeom prst="rect">
              <a:avLst/>
            </a:prstGeom>
          </p:spPr>
        </p:pic>
        <p:pic>
          <p:nvPicPr>
            <p:cNvPr id="41" name="Picture 40" descr="A picture containing object, outdoor, grass, standing&#10;&#10;Description automatically generated">
              <a:extLst>
                <a:ext uri="{FF2B5EF4-FFF2-40B4-BE49-F238E27FC236}">
                  <a16:creationId xmlns:a16="http://schemas.microsoft.com/office/drawing/2014/main" id="{BE13ECC5-0CFD-7046-9196-8281EDACB7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3800" y="3003383"/>
              <a:ext cx="702103" cy="529213"/>
            </a:xfrm>
            <a:prstGeom prst="rect">
              <a:avLst/>
            </a:prstGeom>
          </p:spPr>
        </p:pic>
        <p:pic>
          <p:nvPicPr>
            <p:cNvPr id="43" name="Picture 42" descr="A close up of a tree&#10;&#10;Description automatically generated">
              <a:extLst>
                <a:ext uri="{FF2B5EF4-FFF2-40B4-BE49-F238E27FC236}">
                  <a16:creationId xmlns:a16="http://schemas.microsoft.com/office/drawing/2014/main" id="{ACD41BC1-8AA2-564F-A759-9F9C4F4D93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36980" y="3003382"/>
              <a:ext cx="702104" cy="529213"/>
            </a:xfrm>
            <a:prstGeom prst="rect">
              <a:avLst/>
            </a:prstGeom>
          </p:spPr>
        </p:pic>
        <p:pic>
          <p:nvPicPr>
            <p:cNvPr id="47" name="Picture 46" descr="A picture containing object, outdoor, web, flying&#10;&#10;Description automatically generated">
              <a:extLst>
                <a:ext uri="{FF2B5EF4-FFF2-40B4-BE49-F238E27FC236}">
                  <a16:creationId xmlns:a16="http://schemas.microsoft.com/office/drawing/2014/main" id="{16BB64E1-7D85-234D-945F-F1967A9F0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3800" y="1901489"/>
              <a:ext cx="702103" cy="529213"/>
            </a:xfrm>
            <a:prstGeom prst="rect">
              <a:avLst/>
            </a:prstGeom>
          </p:spPr>
        </p:pic>
        <p:pic>
          <p:nvPicPr>
            <p:cNvPr id="48" name="Picture 47" descr="A picture containing outdoor, object, night, photo&#10;&#10;Description automatically generated">
              <a:extLst>
                <a:ext uri="{FF2B5EF4-FFF2-40B4-BE49-F238E27FC236}">
                  <a16:creationId xmlns:a16="http://schemas.microsoft.com/office/drawing/2014/main" id="{6F301437-3A84-7849-A846-45F13E7623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35836" y="1901489"/>
              <a:ext cx="702103" cy="529213"/>
            </a:xfrm>
            <a:prstGeom prst="rect">
              <a:avLst/>
            </a:prstGeom>
          </p:spPr>
        </p:pic>
        <p:sp>
          <p:nvSpPr>
            <p:cNvPr id="54" name="TextBox 53">
              <a:extLst>
                <a:ext uri="{FF2B5EF4-FFF2-40B4-BE49-F238E27FC236}">
                  <a16:creationId xmlns:a16="http://schemas.microsoft.com/office/drawing/2014/main" id="{7DCAA4E0-834B-8D40-BE73-DB8301989E53}"/>
                </a:ext>
              </a:extLst>
            </p:cNvPr>
            <p:cNvSpPr txBox="1"/>
            <p:nvPr/>
          </p:nvSpPr>
          <p:spPr>
            <a:xfrm>
              <a:off x="1434653" y="1752901"/>
              <a:ext cx="702000" cy="113543"/>
            </a:xfrm>
            <a:prstGeom prst="rect">
              <a:avLst/>
            </a:prstGeom>
            <a:noFill/>
          </p:spPr>
          <p:txBody>
            <a:bodyPr wrap="square" lIns="0" tIns="0" rIns="0" bIns="0" rtlCol="0">
              <a:spAutoFit/>
            </a:bodyPr>
            <a:lstStyle/>
            <a:p>
              <a:pPr algn="ctr"/>
              <a:r>
                <a:rPr lang="en-GB" sz="1100" b="1">
                  <a:solidFill>
                    <a:schemeClr val="bg1"/>
                  </a:solidFill>
                </a:rPr>
                <a:t>SNCA</a:t>
              </a:r>
            </a:p>
          </p:txBody>
        </p:sp>
        <p:sp>
          <p:nvSpPr>
            <p:cNvPr id="55" name="TextBox 54">
              <a:extLst>
                <a:ext uri="{FF2B5EF4-FFF2-40B4-BE49-F238E27FC236}">
                  <a16:creationId xmlns:a16="http://schemas.microsoft.com/office/drawing/2014/main" id="{63990823-6D37-B043-AA13-FCF9CEA6CD49}"/>
                </a:ext>
              </a:extLst>
            </p:cNvPr>
            <p:cNvSpPr txBox="1"/>
            <p:nvPr/>
          </p:nvSpPr>
          <p:spPr>
            <a:xfrm>
              <a:off x="2151640" y="1753820"/>
              <a:ext cx="702000" cy="113543"/>
            </a:xfrm>
            <a:prstGeom prst="rect">
              <a:avLst/>
            </a:prstGeom>
            <a:noFill/>
          </p:spPr>
          <p:txBody>
            <a:bodyPr wrap="square" lIns="0" tIns="0" rIns="0" bIns="0" rtlCol="0">
              <a:spAutoFit/>
            </a:bodyPr>
            <a:lstStyle/>
            <a:p>
              <a:pPr algn="ctr"/>
              <a:r>
                <a:rPr lang="en-GB" sz="1100" b="1">
                  <a:solidFill>
                    <a:schemeClr val="bg1"/>
                  </a:solidFill>
                </a:rPr>
                <a:t>SNCA Filament</a:t>
              </a:r>
            </a:p>
          </p:txBody>
        </p:sp>
        <p:sp>
          <p:nvSpPr>
            <p:cNvPr id="65" name="TextBox 64">
              <a:extLst>
                <a:ext uri="{FF2B5EF4-FFF2-40B4-BE49-F238E27FC236}">
                  <a16:creationId xmlns:a16="http://schemas.microsoft.com/office/drawing/2014/main" id="{1AC32433-46D9-7C49-BAC1-2F9DFAC33247}"/>
                </a:ext>
              </a:extLst>
            </p:cNvPr>
            <p:cNvSpPr txBox="1"/>
            <p:nvPr/>
          </p:nvSpPr>
          <p:spPr>
            <a:xfrm>
              <a:off x="1314091" y="1877688"/>
              <a:ext cx="113543" cy="529200"/>
            </a:xfrm>
            <a:prstGeom prst="rect">
              <a:avLst/>
            </a:prstGeom>
            <a:noFill/>
          </p:spPr>
          <p:txBody>
            <a:bodyPr vert="vert270" wrap="square" lIns="0" tIns="0" rIns="0" bIns="0" rtlCol="0" anchor="ctr">
              <a:spAutoFit/>
            </a:bodyPr>
            <a:lstStyle/>
            <a:p>
              <a:pPr algn="ctr"/>
              <a:r>
                <a:rPr lang="en-GB" sz="1100" b="1">
                  <a:solidFill>
                    <a:schemeClr val="bg1"/>
                  </a:solidFill>
                </a:rPr>
                <a:t>Untreated</a:t>
              </a:r>
            </a:p>
          </p:txBody>
        </p:sp>
        <p:sp>
          <p:nvSpPr>
            <p:cNvPr id="66" name="TextBox 65">
              <a:extLst>
                <a:ext uri="{FF2B5EF4-FFF2-40B4-BE49-F238E27FC236}">
                  <a16:creationId xmlns:a16="http://schemas.microsoft.com/office/drawing/2014/main" id="{D9D6574A-C663-8649-89C2-0253005BA95F}"/>
                </a:ext>
              </a:extLst>
            </p:cNvPr>
            <p:cNvSpPr txBox="1"/>
            <p:nvPr/>
          </p:nvSpPr>
          <p:spPr>
            <a:xfrm>
              <a:off x="1314092" y="2428626"/>
              <a:ext cx="113543" cy="529200"/>
            </a:xfrm>
            <a:prstGeom prst="rect">
              <a:avLst/>
            </a:prstGeom>
            <a:noFill/>
          </p:spPr>
          <p:txBody>
            <a:bodyPr vert="vert270" wrap="square" lIns="0" tIns="0" rIns="0" bIns="0" rtlCol="0" anchor="ctr">
              <a:spAutoFit/>
            </a:bodyPr>
            <a:lstStyle/>
            <a:p>
              <a:pPr algn="ctr"/>
              <a:r>
                <a:rPr lang="en-GB" sz="1100" b="1">
                  <a:solidFill>
                    <a:schemeClr val="bg1"/>
                  </a:solidFill>
                </a:rPr>
                <a:t>60μM 72h</a:t>
              </a:r>
            </a:p>
          </p:txBody>
        </p:sp>
        <p:sp>
          <p:nvSpPr>
            <p:cNvPr id="67" name="TextBox 66">
              <a:extLst>
                <a:ext uri="{FF2B5EF4-FFF2-40B4-BE49-F238E27FC236}">
                  <a16:creationId xmlns:a16="http://schemas.microsoft.com/office/drawing/2014/main" id="{4808840D-C8C0-FB47-95CF-2AEF66D4E496}"/>
                </a:ext>
              </a:extLst>
            </p:cNvPr>
            <p:cNvSpPr txBox="1"/>
            <p:nvPr/>
          </p:nvSpPr>
          <p:spPr>
            <a:xfrm>
              <a:off x="1314092" y="2979569"/>
              <a:ext cx="113543" cy="529200"/>
            </a:xfrm>
            <a:prstGeom prst="rect">
              <a:avLst/>
            </a:prstGeom>
            <a:noFill/>
          </p:spPr>
          <p:txBody>
            <a:bodyPr vert="vert270" wrap="square" lIns="0" tIns="0" rIns="0" bIns="0" rtlCol="0" anchor="ctr">
              <a:spAutoFit/>
            </a:bodyPr>
            <a:lstStyle/>
            <a:p>
              <a:pPr algn="ctr"/>
              <a:r>
                <a:rPr lang="en-GB" sz="1100" b="1">
                  <a:solidFill>
                    <a:schemeClr val="bg1"/>
                  </a:solidFill>
                </a:rPr>
                <a:t>60μM 120h</a:t>
              </a:r>
            </a:p>
          </p:txBody>
        </p:sp>
      </p:grpSp>
      <p:pic>
        <p:nvPicPr>
          <p:cNvPr id="68" name="Picture 67">
            <a:extLst>
              <a:ext uri="{FF2B5EF4-FFF2-40B4-BE49-F238E27FC236}">
                <a16:creationId xmlns:a16="http://schemas.microsoft.com/office/drawing/2014/main" id="{26BFF65D-9663-2043-8E30-9CD2A74DA21B}"/>
              </a:ext>
            </a:extLst>
          </p:cNvPr>
          <p:cNvPicPr>
            <a:picLocks noChangeAspect="1"/>
          </p:cNvPicPr>
          <p:nvPr/>
        </p:nvPicPr>
        <p:blipFill>
          <a:blip r:embed="rId9"/>
          <a:srcRect/>
          <a:stretch/>
        </p:blipFill>
        <p:spPr>
          <a:xfrm>
            <a:off x="7487802" y="2726086"/>
            <a:ext cx="1453464" cy="2211026"/>
          </a:xfrm>
          <a:prstGeom prst="rect">
            <a:avLst/>
          </a:prstGeom>
        </p:spPr>
      </p:pic>
      <p:pic>
        <p:nvPicPr>
          <p:cNvPr id="69" name="Picture 68">
            <a:extLst>
              <a:ext uri="{FF2B5EF4-FFF2-40B4-BE49-F238E27FC236}">
                <a16:creationId xmlns:a16="http://schemas.microsoft.com/office/drawing/2014/main" id="{31789D1A-79ED-E740-B9CE-5DB3A75DA34F}"/>
              </a:ext>
            </a:extLst>
          </p:cNvPr>
          <p:cNvPicPr>
            <a:picLocks noChangeAspect="1"/>
          </p:cNvPicPr>
          <p:nvPr/>
        </p:nvPicPr>
        <p:blipFill>
          <a:blip r:embed="rId10"/>
          <a:srcRect/>
          <a:stretch/>
        </p:blipFill>
        <p:spPr>
          <a:xfrm>
            <a:off x="7477830" y="874931"/>
            <a:ext cx="1367273" cy="2124000"/>
          </a:xfrm>
          <a:prstGeom prst="rect">
            <a:avLst/>
          </a:prstGeom>
        </p:spPr>
      </p:pic>
      <p:grpSp>
        <p:nvGrpSpPr>
          <p:cNvPr id="70" name="Group 69">
            <a:extLst>
              <a:ext uri="{FF2B5EF4-FFF2-40B4-BE49-F238E27FC236}">
                <a16:creationId xmlns:a16="http://schemas.microsoft.com/office/drawing/2014/main" id="{6CCC331C-C55C-C442-8F39-EE563D6338E4}"/>
              </a:ext>
            </a:extLst>
          </p:cNvPr>
          <p:cNvGrpSpPr>
            <a:grpSpLocks noChangeAspect="1"/>
          </p:cNvGrpSpPr>
          <p:nvPr/>
        </p:nvGrpSpPr>
        <p:grpSpPr>
          <a:xfrm>
            <a:off x="860576" y="1023384"/>
            <a:ext cx="2313199" cy="1340575"/>
            <a:chOff x="647430" y="5117408"/>
            <a:chExt cx="2514784" cy="1457401"/>
          </a:xfrm>
        </p:grpSpPr>
        <p:pic>
          <p:nvPicPr>
            <p:cNvPr id="71" name="Picture 70" descr="A star in the dark&#10;&#10;Description automatically generated">
              <a:extLst>
                <a:ext uri="{FF2B5EF4-FFF2-40B4-BE49-F238E27FC236}">
                  <a16:creationId xmlns:a16="http://schemas.microsoft.com/office/drawing/2014/main" id="{E82F8A95-62BA-E240-880D-CAFA4E374C70}"/>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647430" y="5351473"/>
              <a:ext cx="1223337" cy="1223336"/>
            </a:xfrm>
            <a:prstGeom prst="rect">
              <a:avLst/>
            </a:prstGeom>
          </p:spPr>
        </p:pic>
        <p:pic>
          <p:nvPicPr>
            <p:cNvPr id="72" name="Picture 71" descr="A picture containing star, dark, photo, person&#10;&#10;Description automatically generated">
              <a:extLst>
                <a:ext uri="{FF2B5EF4-FFF2-40B4-BE49-F238E27FC236}">
                  <a16:creationId xmlns:a16="http://schemas.microsoft.com/office/drawing/2014/main" id="{93C00A9A-9FF6-3546-AE96-A886F65BD033}"/>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a:xfrm>
              <a:off x="1938877" y="5351473"/>
              <a:ext cx="1223337" cy="1223336"/>
            </a:xfrm>
            <a:prstGeom prst="rect">
              <a:avLst/>
            </a:prstGeom>
          </p:spPr>
        </p:pic>
        <p:sp>
          <p:nvSpPr>
            <p:cNvPr id="73" name="TextBox 72">
              <a:extLst>
                <a:ext uri="{FF2B5EF4-FFF2-40B4-BE49-F238E27FC236}">
                  <a16:creationId xmlns:a16="http://schemas.microsoft.com/office/drawing/2014/main" id="{C4CB01FB-4252-5746-824E-B83612B800F8}"/>
                </a:ext>
              </a:extLst>
            </p:cNvPr>
            <p:cNvSpPr txBox="1"/>
            <p:nvPr/>
          </p:nvSpPr>
          <p:spPr>
            <a:xfrm rot="5400000">
              <a:off x="2458212" y="4598073"/>
              <a:ext cx="184666" cy="1223336"/>
            </a:xfrm>
            <a:prstGeom prst="rect">
              <a:avLst/>
            </a:prstGeom>
            <a:noFill/>
          </p:spPr>
          <p:txBody>
            <a:bodyPr vert="vert270" wrap="square" lIns="0" tIns="0" rIns="0" bIns="0" rtlCol="0">
              <a:spAutoFit/>
            </a:bodyPr>
            <a:lstStyle/>
            <a:p>
              <a:pPr algn="ctr"/>
              <a:r>
                <a:rPr lang="en-GB" sz="1200" b="1">
                  <a:solidFill>
                    <a:schemeClr val="bg1"/>
                  </a:solidFill>
                </a:rPr>
                <a:t>30 mM</a:t>
              </a:r>
            </a:p>
          </p:txBody>
        </p:sp>
        <p:sp>
          <p:nvSpPr>
            <p:cNvPr id="74" name="TextBox 73">
              <a:extLst>
                <a:ext uri="{FF2B5EF4-FFF2-40B4-BE49-F238E27FC236}">
                  <a16:creationId xmlns:a16="http://schemas.microsoft.com/office/drawing/2014/main" id="{949C77A5-927D-E947-A2FD-1C733A0F23E6}"/>
                </a:ext>
              </a:extLst>
            </p:cNvPr>
            <p:cNvSpPr txBox="1"/>
            <p:nvPr/>
          </p:nvSpPr>
          <p:spPr>
            <a:xfrm rot="5400000">
              <a:off x="1166765" y="4616695"/>
              <a:ext cx="184666" cy="1223336"/>
            </a:xfrm>
            <a:prstGeom prst="rect">
              <a:avLst/>
            </a:prstGeom>
            <a:noFill/>
          </p:spPr>
          <p:txBody>
            <a:bodyPr vert="vert270" wrap="square" lIns="0" tIns="0" rIns="0" bIns="0" rtlCol="0">
              <a:spAutoFit/>
            </a:bodyPr>
            <a:lstStyle/>
            <a:p>
              <a:pPr algn="ctr"/>
              <a:r>
                <a:rPr lang="en-GB" sz="1200" b="1">
                  <a:solidFill>
                    <a:schemeClr val="bg1"/>
                  </a:solidFill>
                </a:rPr>
                <a:t>0 mM</a:t>
              </a:r>
            </a:p>
          </p:txBody>
        </p:sp>
      </p:grpSp>
      <p:pic>
        <p:nvPicPr>
          <p:cNvPr id="75" name="Picture 74" descr="A screenshot of a cell phone&#10;&#10;Description automatically generated">
            <a:extLst>
              <a:ext uri="{FF2B5EF4-FFF2-40B4-BE49-F238E27FC236}">
                <a16:creationId xmlns:a16="http://schemas.microsoft.com/office/drawing/2014/main" id="{744791A3-9CFE-424A-B13A-50665C288C4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19862" y="2491067"/>
            <a:ext cx="1725208" cy="2399177"/>
          </a:xfrm>
          <a:prstGeom prst="rect">
            <a:avLst/>
          </a:prstGeom>
        </p:spPr>
      </p:pic>
      <p:sp>
        <p:nvSpPr>
          <p:cNvPr id="34" name="TextBox 7">
            <a:extLst>
              <a:ext uri="{FF2B5EF4-FFF2-40B4-BE49-F238E27FC236}">
                <a16:creationId xmlns:a16="http://schemas.microsoft.com/office/drawing/2014/main" id="{DFBC1635-3631-5D4A-A094-6D68B4FFA187}"/>
              </a:ext>
            </a:extLst>
          </p:cNvPr>
          <p:cNvSpPr txBox="1">
            <a:spLocks noChangeArrowheads="1"/>
          </p:cNvSpPr>
          <p:nvPr/>
        </p:nvSpPr>
        <p:spPr bwMode="auto">
          <a:xfrm>
            <a:off x="5058428" y="4695749"/>
            <a:ext cx="4034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chemeClr val="bg1"/>
                </a:solidFill>
                <a:cs typeface="Arial" charset="0"/>
              </a:rPr>
              <a:t>Trezzi</a:t>
            </a:r>
            <a:r>
              <a:rPr lang="en-US" sz="1200" dirty="0">
                <a:solidFill>
                  <a:schemeClr val="bg1"/>
                </a:solidFill>
                <a:cs typeface="Arial" charset="0"/>
              </a:rPr>
              <a:t>, </a:t>
            </a:r>
            <a:r>
              <a:rPr lang="en-US" sz="1200" dirty="0" err="1">
                <a:solidFill>
                  <a:schemeClr val="bg1"/>
                </a:solidFill>
                <a:cs typeface="Arial" charset="0"/>
              </a:rPr>
              <a:t>Aho</a:t>
            </a:r>
            <a:r>
              <a:rPr lang="en-US" sz="1200" dirty="0">
                <a:solidFill>
                  <a:schemeClr val="bg1"/>
                </a:solidFill>
                <a:cs typeface="Arial" charset="0"/>
              </a:rPr>
              <a:t> </a:t>
            </a:r>
            <a:r>
              <a:rPr lang="en-US" sz="1200" i="1" dirty="0">
                <a:solidFill>
                  <a:schemeClr val="bg1"/>
                </a:solidFill>
                <a:cs typeface="Arial" charset="0"/>
              </a:rPr>
              <a:t>et al.</a:t>
            </a:r>
            <a:r>
              <a:rPr lang="en-US" sz="1200" dirty="0">
                <a:solidFill>
                  <a:schemeClr val="bg1"/>
                </a:solidFill>
                <a:cs typeface="Arial" charset="0"/>
              </a:rPr>
              <a:t>, </a:t>
            </a:r>
            <a:r>
              <a:rPr lang="en-US" sz="1200" dirty="0" err="1">
                <a:solidFill>
                  <a:schemeClr val="bg1"/>
                </a:solidFill>
                <a:cs typeface="Arial" charset="0"/>
              </a:rPr>
              <a:t>données</a:t>
            </a:r>
            <a:r>
              <a:rPr lang="en-US" sz="1200" dirty="0">
                <a:solidFill>
                  <a:schemeClr val="bg1"/>
                </a:solidFill>
                <a:cs typeface="Arial" charset="0"/>
              </a:rPr>
              <a:t> non </a:t>
            </a:r>
            <a:r>
              <a:rPr lang="en-US" sz="1200" dirty="0" err="1">
                <a:solidFill>
                  <a:schemeClr val="bg1"/>
                </a:solidFill>
                <a:cs typeface="Arial" charset="0"/>
              </a:rPr>
              <a:t>publiées</a:t>
            </a:r>
            <a:r>
              <a:rPr lang="en-US" sz="1200" dirty="0">
                <a:solidFill>
                  <a:schemeClr val="bg1"/>
                </a:solidFill>
                <a:cs typeface="Arial" charset="0"/>
              </a:rPr>
              <a:t>.</a:t>
            </a:r>
          </a:p>
          <a:p>
            <a:pPr algn="r" eaLnBrk="1" hangingPunct="1"/>
            <a:r>
              <a:rPr lang="en-US" sz="1200" dirty="0">
                <a:solidFill>
                  <a:schemeClr val="bg1"/>
                </a:solidFill>
                <a:cs typeface="Arial" charset="0"/>
              </a:rPr>
              <a:t>Brevets: </a:t>
            </a:r>
            <a:r>
              <a:rPr lang="en-LU" sz="1200" dirty="0">
                <a:solidFill>
                  <a:schemeClr val="bg1"/>
                </a:solidFill>
              </a:rPr>
              <a:t>LU16908, LU16901. </a:t>
            </a:r>
            <a:endParaRPr lang="en-US" sz="1200" dirty="0">
              <a:solidFill>
                <a:schemeClr val="bg1"/>
              </a:solidFill>
              <a:cs typeface="Arial" charset="0"/>
            </a:endParaRPr>
          </a:p>
        </p:txBody>
      </p:sp>
    </p:spTree>
    <p:extLst>
      <p:ext uri="{BB962C8B-B14F-4D97-AF65-F5344CB8AC3E}">
        <p14:creationId xmlns:p14="http://schemas.microsoft.com/office/powerpoint/2010/main" val="1207001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E1A23A-B5CF-6547-AC21-8066BF39B844}"/>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AE8901DC-A329-8F4E-9404-5A678FCB74FB}"/>
              </a:ext>
            </a:extLst>
          </p:cNvPr>
          <p:cNvSpPr txBox="1">
            <a:spLocks/>
          </p:cNvSpPr>
          <p:nvPr/>
        </p:nvSpPr>
        <p:spPr bwMode="auto">
          <a:xfrm>
            <a:off x="-1" y="1473"/>
            <a:ext cx="9144001" cy="5001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fr-FR" sz="2800" dirty="0">
                <a:latin typeface="Candara" panose="020E0502030303020204" pitchFamily="34" charset="0"/>
              </a:rPr>
              <a:t>2-HP et l’activation du </a:t>
            </a:r>
            <a:r>
              <a:rPr lang="fr-FR" sz="2800" dirty="0" err="1">
                <a:latin typeface="Candara" panose="020E0502030303020204" pitchFamily="34" charset="0"/>
              </a:rPr>
              <a:t>inflammasome</a:t>
            </a:r>
            <a:r>
              <a:rPr lang="fr-FR" sz="2800" dirty="0">
                <a:latin typeface="Candara" panose="020E0502030303020204" pitchFamily="34" charset="0"/>
              </a:rPr>
              <a:t> NLRP3</a:t>
            </a:r>
            <a:endParaRPr lang="en-US" sz="2800" dirty="0">
              <a:latin typeface="Candara" panose="020E0502030303020204" pitchFamily="34" charset="0"/>
              <a:ea typeface="Candara" charset="0"/>
              <a:cs typeface="Candara" charset="0"/>
            </a:endParaRPr>
          </a:p>
        </p:txBody>
      </p:sp>
      <p:sp>
        <p:nvSpPr>
          <p:cNvPr id="18" name="Content Placeholder 2">
            <a:extLst>
              <a:ext uri="{FF2B5EF4-FFF2-40B4-BE49-F238E27FC236}">
                <a16:creationId xmlns:a16="http://schemas.microsoft.com/office/drawing/2014/main" id="{9A15E9CB-6EBC-7B4C-A942-25F5B1F999DE}"/>
              </a:ext>
            </a:extLst>
          </p:cNvPr>
          <p:cNvSpPr txBox="1">
            <a:spLocks/>
          </p:cNvSpPr>
          <p:nvPr/>
        </p:nvSpPr>
        <p:spPr>
          <a:xfrm>
            <a:off x="93511" y="565526"/>
            <a:ext cx="9050489" cy="664701"/>
          </a:xfrm>
          <a:prstGeom prst="rect">
            <a:avLst/>
          </a:prstGeom>
        </p:spPr>
        <p:txBody>
          <a:bodyPr>
            <a:noAutofit/>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buClr>
                <a:schemeClr val="bg2"/>
              </a:buClr>
              <a:buSzPct val="150000"/>
            </a:pPr>
            <a:r>
              <a:rPr lang="fr-FR" sz="2000" dirty="0">
                <a:solidFill>
                  <a:schemeClr val="bg1"/>
                </a:solidFill>
                <a:latin typeface="Gill Sans" panose="020B0502020104020203" pitchFamily="34" charset="-79"/>
                <a:cs typeface="Gill Sans" panose="020B0502020104020203" pitchFamily="34" charset="-79"/>
              </a:rPr>
              <a:t>Exposition de macrophages murins dérivés de la moelle osseuse au 2-HP</a:t>
            </a:r>
            <a:endParaRPr lang="en-US" sz="2000" dirty="0">
              <a:solidFill>
                <a:schemeClr val="bg1"/>
              </a:solidFill>
              <a:latin typeface="Gill Sans" panose="020B0502020104020203" pitchFamily="34" charset="-79"/>
              <a:cs typeface="Gill Sans" panose="020B0502020104020203" pitchFamily="34" charset="-79"/>
            </a:endParaRPr>
          </a:p>
        </p:txBody>
      </p:sp>
      <p:sp>
        <p:nvSpPr>
          <p:cNvPr id="14" name="Rectangle 13">
            <a:extLst>
              <a:ext uri="{FF2B5EF4-FFF2-40B4-BE49-F238E27FC236}">
                <a16:creationId xmlns:a16="http://schemas.microsoft.com/office/drawing/2014/main" id="{F7077BCB-0506-6E40-8CD8-B3611596AEB0}"/>
              </a:ext>
            </a:extLst>
          </p:cNvPr>
          <p:cNvSpPr/>
          <p:nvPr/>
        </p:nvSpPr>
        <p:spPr>
          <a:xfrm>
            <a:off x="93511" y="4068013"/>
            <a:ext cx="8599076" cy="707886"/>
          </a:xfrm>
          <a:prstGeom prst="rect">
            <a:avLst/>
          </a:prstGeom>
        </p:spPr>
        <p:txBody>
          <a:bodyPr wrap="square">
            <a:spAutoFit/>
          </a:bodyPr>
          <a:lstStyle/>
          <a:p>
            <a:pPr marL="342900" indent="-342900">
              <a:buClr>
                <a:schemeClr val="bg2"/>
              </a:buClr>
              <a:buSzPct val="150000"/>
              <a:buFont typeface="Arial" panose="020B0604020202020204" pitchFamily="34" charset="0"/>
              <a:buChar char="•"/>
            </a:pPr>
            <a:r>
              <a:rPr lang="fr-FR" sz="2000" dirty="0">
                <a:solidFill>
                  <a:schemeClr val="bg1"/>
                </a:solidFill>
                <a:latin typeface="Gill Sans" panose="020B0502020104020203" pitchFamily="34" charset="-79"/>
                <a:cs typeface="Gill Sans" panose="020B0502020104020203" pitchFamily="34" charset="-79"/>
              </a:rPr>
              <a:t>L'incubation jusqu'à 24h augmente le taux d'IL-1</a:t>
            </a:r>
            <a:r>
              <a:rPr lang="fr-FR" sz="2000" dirty="0">
                <a:solidFill>
                  <a:schemeClr val="bg1"/>
                </a:solidFill>
                <a:latin typeface="Symbol" pitchFamily="2" charset="2"/>
                <a:cs typeface="Gill Sans" panose="020B0502020104020203" pitchFamily="34" charset="-79"/>
              </a:rPr>
              <a:t>b </a:t>
            </a:r>
            <a:r>
              <a:rPr lang="fr-FR" sz="2000" dirty="0">
                <a:solidFill>
                  <a:schemeClr val="bg1"/>
                </a:solidFill>
                <a:latin typeface="Gill Sans" panose="020B0502020104020203" pitchFamily="34" charset="-79"/>
                <a:cs typeface="Gill Sans" panose="020B0502020104020203" pitchFamily="34" charset="-79"/>
              </a:rPr>
              <a:t>(pro-inflammatoire) </a:t>
            </a:r>
          </a:p>
          <a:p>
            <a:pPr marL="342900" indent="-342900">
              <a:buClr>
                <a:schemeClr val="bg2"/>
              </a:buClr>
              <a:buSzPct val="150000"/>
              <a:buFont typeface="Arial" panose="020B0604020202020204" pitchFamily="34" charset="0"/>
              <a:buChar char="•"/>
            </a:pPr>
            <a:r>
              <a:rPr lang="fr-FR" sz="2000" dirty="0">
                <a:solidFill>
                  <a:schemeClr val="bg1"/>
                </a:solidFill>
                <a:latin typeface="Gill Sans" panose="020B0502020104020203" pitchFamily="34" charset="-79"/>
                <a:cs typeface="Gill Sans" panose="020B0502020104020203" pitchFamily="34" charset="-79"/>
              </a:rPr>
              <a:t>L'effet est inversé à 72h</a:t>
            </a:r>
            <a:endParaRPr lang="en-US" sz="2000" dirty="0">
              <a:solidFill>
                <a:schemeClr val="bg1"/>
              </a:solidFill>
              <a:latin typeface="Gill Sans" panose="020B0502020104020203" pitchFamily="34" charset="-79"/>
              <a:cs typeface="Gill Sans" panose="020B0502020104020203" pitchFamily="34" charset="-79"/>
            </a:endParaRPr>
          </a:p>
        </p:txBody>
      </p:sp>
      <p:pic>
        <p:nvPicPr>
          <p:cNvPr id="15" name="Picture 14">
            <a:extLst>
              <a:ext uri="{FF2B5EF4-FFF2-40B4-BE49-F238E27FC236}">
                <a16:creationId xmlns:a16="http://schemas.microsoft.com/office/drawing/2014/main" id="{85965798-F566-3A48-8447-13354B36AB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078"/>
          <a:stretch/>
        </p:blipFill>
        <p:spPr>
          <a:xfrm>
            <a:off x="1467279" y="1006885"/>
            <a:ext cx="6209442" cy="2884960"/>
          </a:xfrm>
          <a:prstGeom prst="rect">
            <a:avLst/>
          </a:prstGeom>
        </p:spPr>
      </p:pic>
      <p:sp>
        <p:nvSpPr>
          <p:cNvPr id="8" name="TextBox 7">
            <a:extLst>
              <a:ext uri="{FF2B5EF4-FFF2-40B4-BE49-F238E27FC236}">
                <a16:creationId xmlns:a16="http://schemas.microsoft.com/office/drawing/2014/main" id="{91613F61-F198-7F47-B20B-6FE74E3C2B94}"/>
              </a:ext>
            </a:extLst>
          </p:cNvPr>
          <p:cNvSpPr txBox="1">
            <a:spLocks noChangeArrowheads="1"/>
          </p:cNvSpPr>
          <p:nvPr/>
        </p:nvSpPr>
        <p:spPr bwMode="auto">
          <a:xfrm>
            <a:off x="5058428" y="4695749"/>
            <a:ext cx="4034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chemeClr val="bg1"/>
                </a:solidFill>
                <a:cs typeface="Arial" charset="0"/>
              </a:rPr>
              <a:t>Trezzi</a:t>
            </a:r>
            <a:r>
              <a:rPr lang="en-US" sz="1200" dirty="0">
                <a:solidFill>
                  <a:schemeClr val="bg1"/>
                </a:solidFill>
                <a:cs typeface="Arial" charset="0"/>
              </a:rPr>
              <a:t>, </a:t>
            </a:r>
            <a:r>
              <a:rPr lang="en-US" sz="1200" dirty="0" err="1">
                <a:solidFill>
                  <a:schemeClr val="bg1"/>
                </a:solidFill>
                <a:cs typeface="Arial" charset="0"/>
              </a:rPr>
              <a:t>Aho</a:t>
            </a:r>
            <a:r>
              <a:rPr lang="en-US" sz="1200" dirty="0">
                <a:solidFill>
                  <a:schemeClr val="bg1"/>
                </a:solidFill>
                <a:cs typeface="Arial" charset="0"/>
              </a:rPr>
              <a:t> </a:t>
            </a:r>
            <a:r>
              <a:rPr lang="en-US" sz="1200" i="1" dirty="0">
                <a:solidFill>
                  <a:schemeClr val="bg1"/>
                </a:solidFill>
                <a:cs typeface="Arial" charset="0"/>
              </a:rPr>
              <a:t>et al.</a:t>
            </a:r>
            <a:r>
              <a:rPr lang="en-US" sz="1200" dirty="0">
                <a:solidFill>
                  <a:schemeClr val="bg1"/>
                </a:solidFill>
                <a:cs typeface="Arial" charset="0"/>
              </a:rPr>
              <a:t>, </a:t>
            </a:r>
            <a:r>
              <a:rPr lang="en-US" sz="1200" dirty="0" err="1">
                <a:solidFill>
                  <a:schemeClr val="bg1"/>
                </a:solidFill>
                <a:cs typeface="Arial" charset="0"/>
              </a:rPr>
              <a:t>données</a:t>
            </a:r>
            <a:r>
              <a:rPr lang="en-US" sz="1200" dirty="0">
                <a:solidFill>
                  <a:schemeClr val="bg1"/>
                </a:solidFill>
                <a:cs typeface="Arial" charset="0"/>
              </a:rPr>
              <a:t> non </a:t>
            </a:r>
            <a:r>
              <a:rPr lang="en-US" sz="1200" dirty="0" err="1">
                <a:solidFill>
                  <a:schemeClr val="bg1"/>
                </a:solidFill>
                <a:cs typeface="Arial" charset="0"/>
              </a:rPr>
              <a:t>publiées</a:t>
            </a:r>
            <a:r>
              <a:rPr lang="en-US" sz="1200" dirty="0">
                <a:solidFill>
                  <a:schemeClr val="bg1"/>
                </a:solidFill>
                <a:cs typeface="Arial" charset="0"/>
              </a:rPr>
              <a:t>.</a:t>
            </a:r>
          </a:p>
          <a:p>
            <a:pPr algn="r" eaLnBrk="1" hangingPunct="1"/>
            <a:r>
              <a:rPr lang="en-US" sz="1200" dirty="0">
                <a:solidFill>
                  <a:schemeClr val="bg1"/>
                </a:solidFill>
                <a:cs typeface="Arial" charset="0"/>
              </a:rPr>
              <a:t>Brevets: </a:t>
            </a:r>
            <a:r>
              <a:rPr lang="en-LU" sz="1200" dirty="0">
                <a:solidFill>
                  <a:schemeClr val="bg1"/>
                </a:solidFill>
              </a:rPr>
              <a:t>LU16908, LU16901. </a:t>
            </a:r>
            <a:endParaRPr lang="en-US" sz="1200" dirty="0">
              <a:solidFill>
                <a:schemeClr val="bg1"/>
              </a:solidFill>
              <a:cs typeface="Arial" charset="0"/>
            </a:endParaRPr>
          </a:p>
        </p:txBody>
      </p:sp>
    </p:spTree>
    <p:extLst>
      <p:ext uri="{BB962C8B-B14F-4D97-AF65-F5344CB8AC3E}">
        <p14:creationId xmlns:p14="http://schemas.microsoft.com/office/powerpoint/2010/main" val="1478059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4A6D3CD-A926-4941-AE72-4084F89F1297}"/>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AE8901DC-A329-8F4E-9404-5A678FCB74FB}"/>
              </a:ext>
            </a:extLst>
          </p:cNvPr>
          <p:cNvSpPr txBox="1">
            <a:spLocks/>
          </p:cNvSpPr>
          <p:nvPr/>
        </p:nvSpPr>
        <p:spPr bwMode="auto">
          <a:xfrm>
            <a:off x="-1" y="1473"/>
            <a:ext cx="9144001" cy="5001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US" sz="2800" dirty="0" err="1">
                <a:latin typeface="Candara" charset="0"/>
                <a:ea typeface="Candara" charset="0"/>
                <a:cs typeface="Candara" charset="0"/>
              </a:rPr>
              <a:t>Résultats</a:t>
            </a:r>
            <a:r>
              <a:rPr lang="en-US" sz="2800" dirty="0">
                <a:latin typeface="Candara" charset="0"/>
                <a:ea typeface="Candara" charset="0"/>
                <a:cs typeface="Candara" charset="0"/>
              </a:rPr>
              <a:t> </a:t>
            </a:r>
            <a:r>
              <a:rPr lang="en-US" sz="2800" dirty="0" err="1">
                <a:latin typeface="Candara" charset="0"/>
                <a:ea typeface="Candara" charset="0"/>
                <a:cs typeface="Candara" charset="0"/>
              </a:rPr>
              <a:t>préliminaires</a:t>
            </a:r>
            <a:r>
              <a:rPr lang="en-US" sz="2800" dirty="0">
                <a:latin typeface="Candara" charset="0"/>
                <a:ea typeface="Candara" charset="0"/>
                <a:cs typeface="Candara" charset="0"/>
              </a:rPr>
              <a:t> </a:t>
            </a:r>
            <a:r>
              <a:rPr lang="en-US" sz="2800" i="1" dirty="0">
                <a:latin typeface="Candara" charset="0"/>
                <a:ea typeface="Candara" charset="0"/>
                <a:cs typeface="Candara" charset="0"/>
              </a:rPr>
              <a:t>in vivo</a:t>
            </a:r>
          </a:p>
        </p:txBody>
      </p:sp>
      <p:cxnSp>
        <p:nvCxnSpPr>
          <p:cNvPr id="13" name="Straight Arrow Connector 12">
            <a:extLst>
              <a:ext uri="{FF2B5EF4-FFF2-40B4-BE49-F238E27FC236}">
                <a16:creationId xmlns:a16="http://schemas.microsoft.com/office/drawing/2014/main" id="{C1EF81CC-D990-7542-ACBB-F6F3BF892478}"/>
              </a:ext>
            </a:extLst>
          </p:cNvPr>
          <p:cNvCxnSpPr/>
          <p:nvPr/>
        </p:nvCxnSpPr>
        <p:spPr>
          <a:xfrm>
            <a:off x="1980892" y="782402"/>
            <a:ext cx="566928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92CFA2D-FFDD-484A-A90F-99898A78B78F}"/>
              </a:ext>
            </a:extLst>
          </p:cNvPr>
          <p:cNvCxnSpPr>
            <a:cxnSpLocks/>
            <a:stCxn id="17" idx="0"/>
            <a:endCxn id="24" idx="2"/>
          </p:cNvCxnSpPr>
          <p:nvPr/>
        </p:nvCxnSpPr>
        <p:spPr>
          <a:xfrm flipH="1" flipV="1">
            <a:off x="2283845" y="1129090"/>
            <a:ext cx="152" cy="220758"/>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86CF2C0-4A0C-A340-95E3-9EE8FD7D36A1}"/>
              </a:ext>
            </a:extLst>
          </p:cNvPr>
          <p:cNvSpPr txBox="1"/>
          <p:nvPr/>
        </p:nvSpPr>
        <p:spPr>
          <a:xfrm>
            <a:off x="1828049" y="1349848"/>
            <a:ext cx="911896" cy="415498"/>
          </a:xfrm>
          <a:prstGeom prst="rect">
            <a:avLst/>
          </a:prstGeom>
          <a:noFill/>
          <a:ln>
            <a:solidFill>
              <a:srgbClr val="FE0000"/>
            </a:solidFill>
          </a:ln>
        </p:spPr>
        <p:txBody>
          <a:bodyPr wrap="square" rtlCol="0">
            <a:spAutoFit/>
          </a:bodyPr>
          <a:lstStyle/>
          <a:p>
            <a:r>
              <a:rPr lang="en-GB" sz="1050" b="1" dirty="0" err="1">
                <a:solidFill>
                  <a:srgbClr val="FF0000"/>
                </a:solidFill>
              </a:rPr>
              <a:t>Intrastriatal</a:t>
            </a:r>
          </a:p>
          <a:p>
            <a:r>
              <a:rPr lang="en-GB" sz="1050" b="1" dirty="0">
                <a:solidFill>
                  <a:srgbClr val="FF0000"/>
                </a:solidFill>
              </a:rPr>
              <a:t>injection</a:t>
            </a:r>
          </a:p>
        </p:txBody>
      </p:sp>
      <p:cxnSp>
        <p:nvCxnSpPr>
          <p:cNvPr id="19" name="Straight Arrow Connector 18">
            <a:extLst>
              <a:ext uri="{FF2B5EF4-FFF2-40B4-BE49-F238E27FC236}">
                <a16:creationId xmlns:a16="http://schemas.microsoft.com/office/drawing/2014/main" id="{8D94F585-4BFC-F949-9357-B77F9E6BFF97}"/>
              </a:ext>
            </a:extLst>
          </p:cNvPr>
          <p:cNvCxnSpPr>
            <a:cxnSpLocks/>
          </p:cNvCxnSpPr>
          <p:nvPr/>
        </p:nvCxnSpPr>
        <p:spPr>
          <a:xfrm rot="21420000" flipH="1" flipV="1">
            <a:off x="7021923" y="907363"/>
            <a:ext cx="640080" cy="23169"/>
          </a:xfrm>
          <a:prstGeom prst="straightConnector1">
            <a:avLst/>
          </a:prstGeom>
          <a:ln w="28575">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4F3C9CD5-14BA-9448-B471-7F670C36FD1F}"/>
              </a:ext>
            </a:extLst>
          </p:cNvPr>
          <p:cNvSpPr txBox="1"/>
          <p:nvPr/>
        </p:nvSpPr>
        <p:spPr>
          <a:xfrm>
            <a:off x="7653144" y="793356"/>
            <a:ext cx="926817" cy="253916"/>
          </a:xfrm>
          <a:prstGeom prst="rect">
            <a:avLst/>
          </a:prstGeom>
          <a:noFill/>
        </p:spPr>
        <p:txBody>
          <a:bodyPr wrap="square" rtlCol="0">
            <a:spAutoFit/>
          </a:bodyPr>
          <a:lstStyle/>
          <a:p>
            <a:r>
              <a:rPr lang="en-GB" sz="1050" b="1" dirty="0">
                <a:solidFill>
                  <a:srgbClr val="7030A0"/>
                </a:solidFill>
              </a:rPr>
              <a:t>Euthanasia</a:t>
            </a:r>
          </a:p>
        </p:txBody>
      </p:sp>
      <p:cxnSp>
        <p:nvCxnSpPr>
          <p:cNvPr id="21" name="Straight Connector 20">
            <a:extLst>
              <a:ext uri="{FF2B5EF4-FFF2-40B4-BE49-F238E27FC236}">
                <a16:creationId xmlns:a16="http://schemas.microsoft.com/office/drawing/2014/main" id="{4994839E-888E-A447-8E50-BD4B5FF1C765}"/>
              </a:ext>
            </a:extLst>
          </p:cNvPr>
          <p:cNvCxnSpPr/>
          <p:nvPr/>
        </p:nvCxnSpPr>
        <p:spPr>
          <a:xfrm>
            <a:off x="2301405" y="78240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3507C7-1EF0-3D4D-B577-5DC0BD8AF9BF}"/>
              </a:ext>
            </a:extLst>
          </p:cNvPr>
          <p:cNvCxnSpPr/>
          <p:nvPr/>
        </p:nvCxnSpPr>
        <p:spPr>
          <a:xfrm flipH="1">
            <a:off x="2309497" y="782402"/>
            <a:ext cx="0" cy="102634"/>
          </a:xfrm>
          <a:prstGeom prst="line">
            <a:avLst/>
          </a:prstGeom>
          <a:ln w="2540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92A11B30-41E8-154E-ADBA-66E6B72236CF}"/>
              </a:ext>
            </a:extLst>
          </p:cNvPr>
          <p:cNvSpPr txBox="1"/>
          <p:nvPr/>
        </p:nvSpPr>
        <p:spPr>
          <a:xfrm>
            <a:off x="2021593" y="882869"/>
            <a:ext cx="524503" cy="246221"/>
          </a:xfrm>
          <a:prstGeom prst="rect">
            <a:avLst/>
          </a:prstGeom>
          <a:noFill/>
        </p:spPr>
        <p:txBody>
          <a:bodyPr wrap="none" rtlCol="0">
            <a:spAutoFit/>
          </a:bodyPr>
          <a:lstStyle/>
          <a:p>
            <a:r>
              <a:rPr lang="en-GB" sz="1000" b="1" dirty="0">
                <a:solidFill>
                  <a:srgbClr val="FE0000"/>
                </a:solidFill>
              </a:rPr>
              <a:t>Day 0</a:t>
            </a:r>
          </a:p>
        </p:txBody>
      </p:sp>
      <p:cxnSp>
        <p:nvCxnSpPr>
          <p:cNvPr id="25" name="Straight Connector 24">
            <a:extLst>
              <a:ext uri="{FF2B5EF4-FFF2-40B4-BE49-F238E27FC236}">
                <a16:creationId xmlns:a16="http://schemas.microsoft.com/office/drawing/2014/main" id="{A06DAA49-0378-EE49-896A-FF196A4A1049}"/>
              </a:ext>
            </a:extLst>
          </p:cNvPr>
          <p:cNvCxnSpPr/>
          <p:nvPr/>
        </p:nvCxnSpPr>
        <p:spPr>
          <a:xfrm>
            <a:off x="4109199" y="7824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ight Brace 27">
            <a:extLst>
              <a:ext uri="{FF2B5EF4-FFF2-40B4-BE49-F238E27FC236}">
                <a16:creationId xmlns:a16="http://schemas.microsoft.com/office/drawing/2014/main" id="{519F38E8-654C-DD48-9CC3-FDB5203341F6}"/>
              </a:ext>
            </a:extLst>
          </p:cNvPr>
          <p:cNvSpPr/>
          <p:nvPr/>
        </p:nvSpPr>
        <p:spPr>
          <a:xfrm rot="16200000">
            <a:off x="3181376" y="-334321"/>
            <a:ext cx="164244" cy="1908000"/>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GB" sz="1200">
              <a:solidFill>
                <a:schemeClr val="bg2"/>
              </a:solidFill>
            </a:endParaRPr>
          </a:p>
        </p:txBody>
      </p:sp>
      <p:sp>
        <p:nvSpPr>
          <p:cNvPr id="29" name="TextBox 28">
            <a:extLst>
              <a:ext uri="{FF2B5EF4-FFF2-40B4-BE49-F238E27FC236}">
                <a16:creationId xmlns:a16="http://schemas.microsoft.com/office/drawing/2014/main" id="{2C8D5894-B2CE-D840-9359-3649E99433BD}"/>
              </a:ext>
            </a:extLst>
          </p:cNvPr>
          <p:cNvSpPr txBox="1"/>
          <p:nvPr/>
        </p:nvSpPr>
        <p:spPr>
          <a:xfrm>
            <a:off x="3059686" y="390852"/>
            <a:ext cx="2315624" cy="232891"/>
          </a:xfrm>
          <a:prstGeom prst="rect">
            <a:avLst/>
          </a:prstGeom>
          <a:noFill/>
        </p:spPr>
        <p:txBody>
          <a:bodyPr wrap="square" rtlCol="0">
            <a:spAutoFit/>
          </a:bodyPr>
          <a:lstStyle/>
          <a:p>
            <a:pPr algn="ctr"/>
            <a:r>
              <a:rPr lang="en-GB" sz="1050" b="1" dirty="0">
                <a:solidFill>
                  <a:schemeClr val="bg2"/>
                </a:solidFill>
              </a:rPr>
              <a:t>Daily Monitoring of the mice</a:t>
            </a:r>
          </a:p>
        </p:txBody>
      </p:sp>
      <p:grpSp>
        <p:nvGrpSpPr>
          <p:cNvPr id="30" name="Group 29">
            <a:extLst>
              <a:ext uri="{FF2B5EF4-FFF2-40B4-BE49-F238E27FC236}">
                <a16:creationId xmlns:a16="http://schemas.microsoft.com/office/drawing/2014/main" id="{070BDD30-A636-B549-ADEE-AADDA6B1F00F}"/>
              </a:ext>
            </a:extLst>
          </p:cNvPr>
          <p:cNvGrpSpPr/>
          <p:nvPr/>
        </p:nvGrpSpPr>
        <p:grpSpPr>
          <a:xfrm>
            <a:off x="179370" y="284585"/>
            <a:ext cx="261612" cy="2196715"/>
            <a:chOff x="2822577" y="1949746"/>
            <a:chExt cx="261612" cy="2467600"/>
          </a:xfrm>
        </p:grpSpPr>
        <p:sp>
          <p:nvSpPr>
            <p:cNvPr id="31" name="TextBox 30">
              <a:extLst>
                <a:ext uri="{FF2B5EF4-FFF2-40B4-BE49-F238E27FC236}">
                  <a16:creationId xmlns:a16="http://schemas.microsoft.com/office/drawing/2014/main" id="{6FC2B5D7-5E09-6845-B0A0-DED22D633E3B}"/>
                </a:ext>
              </a:extLst>
            </p:cNvPr>
            <p:cNvSpPr txBox="1"/>
            <p:nvPr/>
          </p:nvSpPr>
          <p:spPr>
            <a:xfrm rot="16200000">
              <a:off x="2344649" y="2427674"/>
              <a:ext cx="1217466" cy="261610"/>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GB" sz="1050" b="1" dirty="0">
                  <a:solidFill>
                    <a:schemeClr val="bg2"/>
                  </a:solidFill>
                </a:rPr>
                <a:t>WT (n=20)</a:t>
              </a:r>
            </a:p>
          </p:txBody>
        </p:sp>
        <p:sp>
          <p:nvSpPr>
            <p:cNvPr id="32" name="TextBox 31">
              <a:extLst>
                <a:ext uri="{FF2B5EF4-FFF2-40B4-BE49-F238E27FC236}">
                  <a16:creationId xmlns:a16="http://schemas.microsoft.com/office/drawing/2014/main" id="{E987E8CF-7380-5345-9865-AC094308F61D}"/>
                </a:ext>
              </a:extLst>
            </p:cNvPr>
            <p:cNvSpPr txBox="1"/>
            <p:nvPr/>
          </p:nvSpPr>
          <p:spPr>
            <a:xfrm rot="16200000">
              <a:off x="2344349" y="3677507"/>
              <a:ext cx="1218069" cy="261610"/>
            </a:xfrm>
            <a:prstGeom prst="rect">
              <a:avLst/>
            </a:prstGeom>
            <a:solidFill>
              <a:schemeClr val="accent2">
                <a:lumMod val="20000"/>
                <a:lumOff val="80000"/>
              </a:schemeClr>
            </a:solidFill>
            <a:ln>
              <a:solidFill>
                <a:schemeClr val="accent2">
                  <a:lumMod val="50000"/>
                </a:schemeClr>
              </a:solidFill>
            </a:ln>
          </p:spPr>
          <p:txBody>
            <a:bodyPr wrap="square" rtlCol="0">
              <a:spAutoFit/>
            </a:bodyPr>
            <a:lstStyle/>
            <a:p>
              <a:pPr algn="ctr"/>
              <a:r>
                <a:rPr lang="en-GB" sz="1050" b="1" dirty="0" err="1">
                  <a:solidFill>
                    <a:schemeClr val="bg2"/>
                  </a:solidFill>
                </a:rPr>
                <a:t>hSNCA</a:t>
              </a:r>
              <a:r>
                <a:rPr lang="en-GB" sz="1050" b="1" dirty="0">
                  <a:solidFill>
                    <a:schemeClr val="bg2"/>
                  </a:solidFill>
                </a:rPr>
                <a:t> (n=20)</a:t>
              </a:r>
            </a:p>
          </p:txBody>
        </p:sp>
      </p:grpSp>
      <p:grpSp>
        <p:nvGrpSpPr>
          <p:cNvPr id="33" name="Group 32">
            <a:extLst>
              <a:ext uri="{FF2B5EF4-FFF2-40B4-BE49-F238E27FC236}">
                <a16:creationId xmlns:a16="http://schemas.microsoft.com/office/drawing/2014/main" id="{65EEA6D9-1610-4449-A8FF-2634DCD1F363}"/>
              </a:ext>
            </a:extLst>
          </p:cNvPr>
          <p:cNvGrpSpPr/>
          <p:nvPr/>
        </p:nvGrpSpPr>
        <p:grpSpPr>
          <a:xfrm>
            <a:off x="546799" y="421658"/>
            <a:ext cx="1236999" cy="1933458"/>
            <a:chOff x="1362276" y="968760"/>
            <a:chExt cx="1313072" cy="2171875"/>
          </a:xfrm>
        </p:grpSpPr>
        <p:sp>
          <p:nvSpPr>
            <p:cNvPr id="34" name="TextBox 33">
              <a:extLst>
                <a:ext uri="{FF2B5EF4-FFF2-40B4-BE49-F238E27FC236}">
                  <a16:creationId xmlns:a16="http://schemas.microsoft.com/office/drawing/2014/main" id="{55AF6AAC-0FB6-CC49-A129-FCB6A58A3AB0}"/>
                </a:ext>
              </a:extLst>
            </p:cNvPr>
            <p:cNvSpPr txBox="1"/>
            <p:nvPr/>
          </p:nvSpPr>
          <p:spPr>
            <a:xfrm>
              <a:off x="1517930" y="968760"/>
              <a:ext cx="1157302" cy="276583"/>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lgn="ctr"/>
              <a:r>
                <a:rPr lang="en-GB" sz="1000" dirty="0"/>
                <a:t>Control PBS</a:t>
              </a:r>
            </a:p>
          </p:txBody>
        </p:sp>
        <p:sp>
          <p:nvSpPr>
            <p:cNvPr id="35" name="TextBox 34">
              <a:extLst>
                <a:ext uri="{FF2B5EF4-FFF2-40B4-BE49-F238E27FC236}">
                  <a16:creationId xmlns:a16="http://schemas.microsoft.com/office/drawing/2014/main" id="{71E68BBE-5231-7243-8DE9-D555C46C3F3F}"/>
                </a:ext>
              </a:extLst>
            </p:cNvPr>
            <p:cNvSpPr txBox="1"/>
            <p:nvPr/>
          </p:nvSpPr>
          <p:spPr>
            <a:xfrm>
              <a:off x="1517930" y="1296984"/>
              <a:ext cx="1157302" cy="276583"/>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lgn="ctr"/>
              <a:r>
                <a:rPr lang="en-GB" sz="1000" dirty="0"/>
                <a:t>2-HP 5 </a:t>
              </a:r>
              <a:r>
                <a:rPr lang="en-GB" sz="1000" dirty="0" err="1"/>
                <a:t>mM</a:t>
              </a:r>
              <a:r>
                <a:rPr lang="en-GB" sz="1000" dirty="0"/>
                <a:t> </a:t>
              </a:r>
            </a:p>
          </p:txBody>
        </p:sp>
        <p:sp>
          <p:nvSpPr>
            <p:cNvPr id="37" name="TextBox 36">
              <a:extLst>
                <a:ext uri="{FF2B5EF4-FFF2-40B4-BE49-F238E27FC236}">
                  <a16:creationId xmlns:a16="http://schemas.microsoft.com/office/drawing/2014/main" id="{64416A0A-FBAE-7541-AB11-7D96CF2824B8}"/>
                </a:ext>
              </a:extLst>
            </p:cNvPr>
            <p:cNvSpPr txBox="1"/>
            <p:nvPr/>
          </p:nvSpPr>
          <p:spPr>
            <a:xfrm>
              <a:off x="1517669" y="1631372"/>
              <a:ext cx="1157679" cy="276583"/>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lgn="ctr"/>
              <a:r>
                <a:rPr lang="en-GB" sz="1000" dirty="0"/>
                <a:t>2-HP 100 </a:t>
              </a:r>
              <a:r>
                <a:rPr lang="en-GB" sz="1000" dirty="0" err="1"/>
                <a:t>mM</a:t>
              </a:r>
              <a:r>
                <a:rPr lang="en-GB" sz="1000" dirty="0"/>
                <a:t> </a:t>
              </a:r>
            </a:p>
          </p:txBody>
        </p:sp>
        <p:sp>
          <p:nvSpPr>
            <p:cNvPr id="38" name="TextBox 37">
              <a:extLst>
                <a:ext uri="{FF2B5EF4-FFF2-40B4-BE49-F238E27FC236}">
                  <a16:creationId xmlns:a16="http://schemas.microsoft.com/office/drawing/2014/main" id="{3007D4D4-FEF7-6341-BBC2-62222ED05034}"/>
                </a:ext>
              </a:extLst>
            </p:cNvPr>
            <p:cNvSpPr txBox="1"/>
            <p:nvPr/>
          </p:nvSpPr>
          <p:spPr>
            <a:xfrm>
              <a:off x="1517930" y="2192731"/>
              <a:ext cx="1157302" cy="276583"/>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lgn="ctr"/>
              <a:r>
                <a:rPr lang="en-GB" sz="1000" dirty="0"/>
                <a:t>Control PBS </a:t>
              </a:r>
            </a:p>
          </p:txBody>
        </p:sp>
        <p:sp>
          <p:nvSpPr>
            <p:cNvPr id="39" name="TextBox 38">
              <a:extLst>
                <a:ext uri="{FF2B5EF4-FFF2-40B4-BE49-F238E27FC236}">
                  <a16:creationId xmlns:a16="http://schemas.microsoft.com/office/drawing/2014/main" id="{B5E88011-8DD1-2542-9675-1383593B7C3F}"/>
                </a:ext>
              </a:extLst>
            </p:cNvPr>
            <p:cNvSpPr txBox="1"/>
            <p:nvPr/>
          </p:nvSpPr>
          <p:spPr>
            <a:xfrm>
              <a:off x="1517930" y="2529662"/>
              <a:ext cx="1157302" cy="276583"/>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lgn="ctr"/>
              <a:r>
                <a:rPr lang="en-GB" sz="1000" dirty="0"/>
                <a:t>2-HP 5 </a:t>
              </a:r>
              <a:r>
                <a:rPr lang="en-GB" sz="1000" dirty="0" err="1"/>
                <a:t>mM</a:t>
              </a:r>
              <a:endParaRPr lang="en-GB" sz="1000" dirty="0"/>
            </a:p>
          </p:txBody>
        </p:sp>
        <p:sp>
          <p:nvSpPr>
            <p:cNvPr id="41" name="TextBox 40">
              <a:extLst>
                <a:ext uri="{FF2B5EF4-FFF2-40B4-BE49-F238E27FC236}">
                  <a16:creationId xmlns:a16="http://schemas.microsoft.com/office/drawing/2014/main" id="{5B9F8FEA-853F-554D-9FEA-ED2ADBE50330}"/>
                </a:ext>
              </a:extLst>
            </p:cNvPr>
            <p:cNvSpPr txBox="1"/>
            <p:nvPr/>
          </p:nvSpPr>
          <p:spPr>
            <a:xfrm>
              <a:off x="1517669" y="2864052"/>
              <a:ext cx="1157679" cy="276583"/>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pPr algn="ctr"/>
              <a:r>
                <a:rPr lang="en-GB" sz="1000" dirty="0"/>
                <a:t>2-HP 100 </a:t>
              </a:r>
              <a:r>
                <a:rPr lang="en-GB" sz="1000" dirty="0" err="1"/>
                <a:t>mM</a:t>
              </a:r>
              <a:endParaRPr lang="en-GB" sz="1000" dirty="0"/>
            </a:p>
          </p:txBody>
        </p:sp>
        <p:sp>
          <p:nvSpPr>
            <p:cNvPr id="42" name="Left Brace 41">
              <a:extLst>
                <a:ext uri="{FF2B5EF4-FFF2-40B4-BE49-F238E27FC236}">
                  <a16:creationId xmlns:a16="http://schemas.microsoft.com/office/drawing/2014/main" id="{AF325C24-C574-CD40-8A0E-07C465DFA0E0}"/>
                </a:ext>
              </a:extLst>
            </p:cNvPr>
            <p:cNvSpPr/>
            <p:nvPr/>
          </p:nvSpPr>
          <p:spPr>
            <a:xfrm>
              <a:off x="1362276" y="979576"/>
              <a:ext cx="108000" cy="913344"/>
            </a:xfrm>
            <a:prstGeom prst="leftBr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a:p>
          </p:txBody>
        </p:sp>
        <p:sp>
          <p:nvSpPr>
            <p:cNvPr id="43" name="Left Brace 42">
              <a:extLst>
                <a:ext uri="{FF2B5EF4-FFF2-40B4-BE49-F238E27FC236}">
                  <a16:creationId xmlns:a16="http://schemas.microsoft.com/office/drawing/2014/main" id="{8FBCD3CB-9A0B-FD46-9BD7-73851E3BD160}"/>
                </a:ext>
              </a:extLst>
            </p:cNvPr>
            <p:cNvSpPr/>
            <p:nvPr/>
          </p:nvSpPr>
          <p:spPr>
            <a:xfrm>
              <a:off x="1362277" y="2213019"/>
              <a:ext cx="108000" cy="913344"/>
            </a:xfrm>
            <a:prstGeom prst="leftBr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a:p>
          </p:txBody>
        </p:sp>
      </p:grpSp>
      <p:cxnSp>
        <p:nvCxnSpPr>
          <p:cNvPr id="44" name="Straight Connector 43">
            <a:extLst>
              <a:ext uri="{FF2B5EF4-FFF2-40B4-BE49-F238E27FC236}">
                <a16:creationId xmlns:a16="http://schemas.microsoft.com/office/drawing/2014/main" id="{4B8EC3F8-21E5-1646-9583-C48FDBACF2D8}"/>
              </a:ext>
            </a:extLst>
          </p:cNvPr>
          <p:cNvCxnSpPr/>
          <p:nvPr/>
        </p:nvCxnSpPr>
        <p:spPr>
          <a:xfrm flipH="1">
            <a:off x="3314783" y="786517"/>
            <a:ext cx="0" cy="102634"/>
          </a:xfrm>
          <a:prstGeom prst="line">
            <a:avLst/>
          </a:prstGeom>
          <a:ln w="25400"/>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D8BC03D5-FD08-6A42-BF79-2A167C764864}"/>
              </a:ext>
            </a:extLst>
          </p:cNvPr>
          <p:cNvSpPr txBox="1"/>
          <p:nvPr/>
        </p:nvSpPr>
        <p:spPr>
          <a:xfrm>
            <a:off x="2924035" y="859700"/>
            <a:ext cx="595035" cy="246221"/>
          </a:xfrm>
          <a:prstGeom prst="rect">
            <a:avLst/>
          </a:prstGeom>
          <a:noFill/>
        </p:spPr>
        <p:txBody>
          <a:bodyPr wrap="none" rtlCol="0">
            <a:spAutoFit/>
          </a:bodyPr>
          <a:lstStyle/>
          <a:p>
            <a:r>
              <a:rPr lang="en-GB" sz="1000" b="1" dirty="0">
                <a:solidFill>
                  <a:srgbClr val="1F497D"/>
                </a:solidFill>
              </a:rPr>
              <a:t>Day</a:t>
            </a:r>
            <a:r>
              <a:rPr lang="en-GB" sz="1000" b="1" dirty="0">
                <a:solidFill>
                  <a:schemeClr val="bg2"/>
                </a:solidFill>
              </a:rPr>
              <a:t> 11</a:t>
            </a:r>
          </a:p>
        </p:txBody>
      </p:sp>
      <p:sp>
        <p:nvSpPr>
          <p:cNvPr id="47" name="TextBox 46">
            <a:extLst>
              <a:ext uri="{FF2B5EF4-FFF2-40B4-BE49-F238E27FC236}">
                <a16:creationId xmlns:a16="http://schemas.microsoft.com/office/drawing/2014/main" id="{2012CED3-222F-CC4E-A6FB-BE0C5BB277C9}"/>
              </a:ext>
            </a:extLst>
          </p:cNvPr>
          <p:cNvSpPr txBox="1"/>
          <p:nvPr/>
        </p:nvSpPr>
        <p:spPr>
          <a:xfrm>
            <a:off x="4047439" y="1235850"/>
            <a:ext cx="1697664" cy="761747"/>
          </a:xfrm>
          <a:prstGeom prst="rect">
            <a:avLst/>
          </a:prstGeom>
          <a:noFill/>
          <a:ln>
            <a:solidFill>
              <a:srgbClr val="1F497D"/>
            </a:solidFill>
          </a:ln>
        </p:spPr>
        <p:txBody>
          <a:bodyPr wrap="square" rtlCol="0">
            <a:spAutoFit/>
          </a:bodyPr>
          <a:lstStyle/>
          <a:p>
            <a:r>
              <a:rPr lang="en-GB" sz="1050" b="1" dirty="0">
                <a:solidFill>
                  <a:srgbClr val="1F497D"/>
                </a:solidFill>
              </a:rPr>
              <a:t>Behaviour : </a:t>
            </a:r>
          </a:p>
          <a:p>
            <a:pPr marL="171450" indent="-171450">
              <a:buFont typeface="Arial" panose="020B0604020202020204" pitchFamily="34" charset="0"/>
              <a:buChar char="•"/>
            </a:pPr>
            <a:r>
              <a:rPr lang="en-GB" sz="1050" b="1" dirty="0">
                <a:solidFill>
                  <a:srgbClr val="1F497D"/>
                </a:solidFill>
              </a:rPr>
              <a:t>Clasping </a:t>
            </a:r>
          </a:p>
          <a:p>
            <a:pPr marL="171450" indent="-171450">
              <a:buFont typeface="Arial" panose="020B0604020202020204" pitchFamily="34" charset="0"/>
              <a:buChar char="•"/>
            </a:pPr>
            <a:r>
              <a:rPr lang="en-GB" sz="1050" b="1" dirty="0">
                <a:solidFill>
                  <a:srgbClr val="1F497D"/>
                </a:solidFill>
              </a:rPr>
              <a:t>Grip strength</a:t>
            </a:r>
          </a:p>
          <a:p>
            <a:pPr marL="171450" indent="-171450">
              <a:buFont typeface="Arial" panose="020B0604020202020204" pitchFamily="34" charset="0"/>
              <a:buChar char="•"/>
            </a:pPr>
            <a:r>
              <a:rPr lang="en-GB" sz="1200" b="1" u="sng" dirty="0">
                <a:solidFill>
                  <a:srgbClr val="1F497D"/>
                </a:solidFill>
              </a:rPr>
              <a:t>Adhesive removal</a:t>
            </a:r>
          </a:p>
        </p:txBody>
      </p:sp>
      <p:sp>
        <p:nvSpPr>
          <p:cNvPr id="48" name="TextBox 47">
            <a:extLst>
              <a:ext uri="{FF2B5EF4-FFF2-40B4-BE49-F238E27FC236}">
                <a16:creationId xmlns:a16="http://schemas.microsoft.com/office/drawing/2014/main" id="{832D7A70-ADB4-C74A-9FAA-08C382EA73D5}"/>
              </a:ext>
            </a:extLst>
          </p:cNvPr>
          <p:cNvSpPr txBox="1"/>
          <p:nvPr/>
        </p:nvSpPr>
        <p:spPr>
          <a:xfrm>
            <a:off x="7192650" y="1361531"/>
            <a:ext cx="1885361" cy="900246"/>
          </a:xfrm>
          <a:prstGeom prst="rect">
            <a:avLst/>
          </a:prstGeom>
          <a:noFill/>
          <a:ln>
            <a:solidFill>
              <a:srgbClr val="7030A0"/>
            </a:solidFill>
          </a:ln>
        </p:spPr>
        <p:txBody>
          <a:bodyPr wrap="square" rtlCol="0">
            <a:spAutoFit/>
          </a:bodyPr>
          <a:lstStyle/>
          <a:p>
            <a:r>
              <a:rPr lang="fr-LU" sz="1050" b="1" dirty="0" err="1">
                <a:solidFill>
                  <a:srgbClr val="7030A0"/>
                </a:solidFill>
              </a:rPr>
              <a:t>Neuropathology</a:t>
            </a:r>
            <a:r>
              <a:rPr lang="fr-LU" sz="1050" b="1" dirty="0">
                <a:solidFill>
                  <a:srgbClr val="7030A0"/>
                </a:solidFill>
              </a:rPr>
              <a:t> :</a:t>
            </a:r>
          </a:p>
          <a:p>
            <a:pPr marL="285750" indent="-285750">
              <a:buFontTx/>
              <a:buChar char="-"/>
            </a:pPr>
            <a:r>
              <a:rPr lang="el-GR" sz="1050" b="1" dirty="0">
                <a:solidFill>
                  <a:srgbClr val="7030A0"/>
                </a:solidFill>
              </a:rPr>
              <a:t>α</a:t>
            </a:r>
            <a:r>
              <a:rPr lang="fr-LU" sz="1050" b="1" dirty="0" err="1">
                <a:solidFill>
                  <a:srgbClr val="7030A0"/>
                </a:solidFill>
              </a:rPr>
              <a:t>Syn</a:t>
            </a:r>
            <a:r>
              <a:rPr lang="fr-LU" sz="1050" b="1" dirty="0">
                <a:solidFill>
                  <a:srgbClr val="7030A0"/>
                </a:solidFill>
              </a:rPr>
              <a:t> / </a:t>
            </a:r>
            <a:r>
              <a:rPr lang="fr-LU" sz="1050" b="1" dirty="0" err="1">
                <a:solidFill>
                  <a:srgbClr val="7030A0"/>
                </a:solidFill>
              </a:rPr>
              <a:t>phospho</a:t>
            </a:r>
            <a:r>
              <a:rPr lang="fr-LU" sz="1050" b="1" dirty="0">
                <a:solidFill>
                  <a:srgbClr val="7030A0"/>
                </a:solidFill>
              </a:rPr>
              <a:t> </a:t>
            </a:r>
            <a:r>
              <a:rPr lang="el-GR" sz="1050" b="1" dirty="0">
                <a:solidFill>
                  <a:srgbClr val="7030A0"/>
                </a:solidFill>
              </a:rPr>
              <a:t>α</a:t>
            </a:r>
            <a:r>
              <a:rPr lang="fr-LU" sz="1050" b="1" dirty="0" err="1">
                <a:solidFill>
                  <a:srgbClr val="7030A0"/>
                </a:solidFill>
              </a:rPr>
              <a:t>Syn</a:t>
            </a:r>
            <a:endParaRPr lang="fr-LU" sz="1050" b="1" dirty="0">
              <a:solidFill>
                <a:srgbClr val="7030A0"/>
              </a:solidFill>
            </a:endParaRPr>
          </a:p>
          <a:p>
            <a:pPr marL="285750" indent="-285750">
              <a:buFontTx/>
              <a:buChar char="-"/>
            </a:pPr>
            <a:r>
              <a:rPr lang="fr-LU" sz="1050" b="1" dirty="0">
                <a:solidFill>
                  <a:srgbClr val="7030A0"/>
                </a:solidFill>
              </a:rPr>
              <a:t>TH / DAT</a:t>
            </a:r>
          </a:p>
          <a:p>
            <a:pPr marL="285750" indent="-285750">
              <a:buFontTx/>
              <a:buChar char="-"/>
            </a:pPr>
            <a:r>
              <a:rPr lang="fr-LU" sz="1050" b="1" dirty="0" err="1">
                <a:solidFill>
                  <a:srgbClr val="7030A0"/>
                </a:solidFill>
              </a:rPr>
              <a:t>Microglia</a:t>
            </a:r>
            <a:endParaRPr lang="fr-LU" sz="1050" b="1" dirty="0">
              <a:solidFill>
                <a:srgbClr val="7030A0"/>
              </a:solidFill>
            </a:endParaRPr>
          </a:p>
          <a:p>
            <a:pPr marL="285750" indent="-285750">
              <a:buFontTx/>
              <a:buChar char="-"/>
            </a:pPr>
            <a:r>
              <a:rPr lang="fr-LU" sz="1050" b="1" dirty="0" err="1">
                <a:solidFill>
                  <a:srgbClr val="7030A0"/>
                </a:solidFill>
              </a:rPr>
              <a:t>Astroglia</a:t>
            </a:r>
            <a:r>
              <a:rPr lang="fr-LU" sz="1050" b="1" dirty="0">
                <a:solidFill>
                  <a:srgbClr val="7030A0"/>
                </a:solidFill>
              </a:rPr>
              <a:t> </a:t>
            </a:r>
            <a:endParaRPr lang="en-US" sz="1050" b="1" dirty="0">
              <a:solidFill>
                <a:srgbClr val="7030A0"/>
              </a:solidFill>
            </a:endParaRPr>
          </a:p>
        </p:txBody>
      </p:sp>
      <p:sp>
        <p:nvSpPr>
          <p:cNvPr id="50" name="Down Arrow 49">
            <a:extLst>
              <a:ext uri="{FF2B5EF4-FFF2-40B4-BE49-F238E27FC236}">
                <a16:creationId xmlns:a16="http://schemas.microsoft.com/office/drawing/2014/main" id="{911A5A13-96A4-2240-9C87-CE8493096C19}"/>
              </a:ext>
            </a:extLst>
          </p:cNvPr>
          <p:cNvSpPr/>
          <p:nvPr/>
        </p:nvSpPr>
        <p:spPr>
          <a:xfrm>
            <a:off x="4415966" y="2150750"/>
            <a:ext cx="735515" cy="368609"/>
          </a:xfrm>
          <a:prstGeom prst="downArrow">
            <a:avLst/>
          </a:prstGeom>
          <a:solidFill>
            <a:srgbClr val="80BB9E"/>
          </a:solidFill>
          <a:ln>
            <a:solidFill>
              <a:srgbClr val="008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n>
                <a:solidFill>
                  <a:srgbClr val="008100"/>
                </a:solidFill>
              </a:ln>
            </a:endParaRPr>
          </a:p>
        </p:txBody>
      </p:sp>
      <p:cxnSp>
        <p:nvCxnSpPr>
          <p:cNvPr id="63" name="Straight Connector 62">
            <a:extLst>
              <a:ext uri="{FF2B5EF4-FFF2-40B4-BE49-F238E27FC236}">
                <a16:creationId xmlns:a16="http://schemas.microsoft.com/office/drawing/2014/main" id="{4565818C-21C2-E14B-84BE-1EB5576A6F83}"/>
              </a:ext>
            </a:extLst>
          </p:cNvPr>
          <p:cNvCxnSpPr/>
          <p:nvPr/>
        </p:nvCxnSpPr>
        <p:spPr>
          <a:xfrm flipH="1">
            <a:off x="6412712" y="772071"/>
            <a:ext cx="0" cy="102634"/>
          </a:xfrm>
          <a:prstGeom prst="line">
            <a:avLst/>
          </a:prstGeom>
          <a:ln w="25400"/>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B72C6D75-3529-CB41-A8C9-E6165340495B}"/>
              </a:ext>
            </a:extLst>
          </p:cNvPr>
          <p:cNvSpPr txBox="1"/>
          <p:nvPr/>
        </p:nvSpPr>
        <p:spPr>
          <a:xfrm>
            <a:off x="6284016" y="859177"/>
            <a:ext cx="753732" cy="246221"/>
          </a:xfrm>
          <a:prstGeom prst="rect">
            <a:avLst/>
          </a:prstGeom>
          <a:noFill/>
        </p:spPr>
        <p:txBody>
          <a:bodyPr wrap="none" rtlCol="0">
            <a:spAutoFit/>
          </a:bodyPr>
          <a:lstStyle/>
          <a:p>
            <a:r>
              <a:rPr lang="en-GB" sz="1000" b="1" dirty="0">
                <a:solidFill>
                  <a:srgbClr val="6B2E98"/>
                </a:solidFill>
              </a:rPr>
              <a:t>2 months</a:t>
            </a:r>
          </a:p>
        </p:txBody>
      </p:sp>
      <p:sp>
        <p:nvSpPr>
          <p:cNvPr id="10" name="TextBox 9">
            <a:extLst>
              <a:ext uri="{FF2B5EF4-FFF2-40B4-BE49-F238E27FC236}">
                <a16:creationId xmlns:a16="http://schemas.microsoft.com/office/drawing/2014/main" id="{670E74DD-E7C4-2343-8A95-C412BF13AD78}"/>
              </a:ext>
            </a:extLst>
          </p:cNvPr>
          <p:cNvSpPr txBox="1"/>
          <p:nvPr/>
        </p:nvSpPr>
        <p:spPr>
          <a:xfrm>
            <a:off x="7472076" y="1044668"/>
            <a:ext cx="1341691" cy="276999"/>
          </a:xfrm>
          <a:prstGeom prst="rect">
            <a:avLst/>
          </a:prstGeom>
          <a:solidFill>
            <a:srgbClr val="E8D9F3"/>
          </a:solidFill>
          <a:ln w="25400">
            <a:solidFill>
              <a:srgbClr val="7030A0"/>
            </a:solidFill>
          </a:ln>
        </p:spPr>
        <p:txBody>
          <a:bodyPr wrap="square" rtlCol="0">
            <a:spAutoFit/>
          </a:bodyPr>
          <a:lstStyle/>
          <a:p>
            <a:pPr algn="ctr"/>
            <a:r>
              <a:rPr lang="en-GB" sz="1200" dirty="0">
                <a:solidFill>
                  <a:srgbClr val="7030A0"/>
                </a:solidFill>
              </a:rPr>
              <a:t>Brain collection</a:t>
            </a:r>
          </a:p>
        </p:txBody>
      </p:sp>
      <p:cxnSp>
        <p:nvCxnSpPr>
          <p:cNvPr id="65" name="Straight Arrow Connector 64">
            <a:extLst>
              <a:ext uri="{FF2B5EF4-FFF2-40B4-BE49-F238E27FC236}">
                <a16:creationId xmlns:a16="http://schemas.microsoft.com/office/drawing/2014/main" id="{892731F6-DCDA-D74B-A044-DB2A335DC029}"/>
              </a:ext>
            </a:extLst>
          </p:cNvPr>
          <p:cNvCxnSpPr>
            <a:cxnSpLocks/>
          </p:cNvCxnSpPr>
          <p:nvPr/>
        </p:nvCxnSpPr>
        <p:spPr>
          <a:xfrm flipV="1">
            <a:off x="5865708" y="1060113"/>
            <a:ext cx="445764" cy="33683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1477705614"/>
              </p:ext>
            </p:extLst>
          </p:nvPr>
        </p:nvGraphicFramePr>
        <p:xfrm>
          <a:off x="103739" y="2488909"/>
          <a:ext cx="3170085" cy="2337193"/>
        </p:xfrm>
        <a:graphic>
          <a:graphicData uri="http://schemas.openxmlformats.org/presentationml/2006/ole">
            <mc:AlternateContent xmlns:mc="http://schemas.openxmlformats.org/markup-compatibility/2006">
              <mc:Choice xmlns:v="urn:schemas-microsoft-com:vml" Requires="v">
                <p:oleObj spid="_x0000_s1289" name="Prism 8" r:id="rId4" imgW="4145162" imgH="3056080" progId="Prism8.Document">
                  <p:embed/>
                </p:oleObj>
              </mc:Choice>
              <mc:Fallback>
                <p:oleObj name="Prism 8" r:id="rId4" imgW="4145162" imgH="3056080" progId="Prism8.Document">
                  <p:embed/>
                  <p:pic>
                    <p:nvPicPr>
                      <p:cNvPr id="7" name="Object 6"/>
                      <p:cNvPicPr/>
                      <p:nvPr/>
                    </p:nvPicPr>
                    <p:blipFill>
                      <a:blip r:embed="rId5"/>
                      <a:stretch>
                        <a:fillRect/>
                      </a:stretch>
                    </p:blipFill>
                    <p:spPr>
                      <a:xfrm>
                        <a:off x="103739" y="2488909"/>
                        <a:ext cx="3170085" cy="2337193"/>
                      </a:xfrm>
                      <a:prstGeom prst="rect">
                        <a:avLst/>
                      </a:prstGeom>
                    </p:spPr>
                  </p:pic>
                </p:oleObj>
              </mc:Fallback>
            </mc:AlternateContent>
          </a:graphicData>
        </a:graphic>
      </p:graphicFrame>
      <p:cxnSp>
        <p:nvCxnSpPr>
          <p:cNvPr id="73" name="Straight Arrow Connector 72">
            <a:extLst>
              <a:ext uri="{FF2B5EF4-FFF2-40B4-BE49-F238E27FC236}">
                <a16:creationId xmlns:a16="http://schemas.microsoft.com/office/drawing/2014/main" id="{892731F6-DCDA-D74B-A044-DB2A335DC029}"/>
              </a:ext>
            </a:extLst>
          </p:cNvPr>
          <p:cNvCxnSpPr>
            <a:cxnSpLocks/>
          </p:cNvCxnSpPr>
          <p:nvPr/>
        </p:nvCxnSpPr>
        <p:spPr>
          <a:xfrm flipH="1" flipV="1">
            <a:off x="3464223" y="1060113"/>
            <a:ext cx="445764" cy="33683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6" name="Object 45"/>
          <p:cNvGraphicFramePr>
            <a:graphicFrameLocks noChangeAspect="1"/>
          </p:cNvGraphicFramePr>
          <p:nvPr>
            <p:extLst>
              <p:ext uri="{D42A27DB-BD31-4B8C-83A1-F6EECF244321}">
                <p14:modId xmlns:p14="http://schemas.microsoft.com/office/powerpoint/2010/main" val="2330074606"/>
              </p:ext>
            </p:extLst>
          </p:nvPr>
        </p:nvGraphicFramePr>
        <p:xfrm>
          <a:off x="3012768" y="2526967"/>
          <a:ext cx="3118462" cy="2299135"/>
        </p:xfrm>
        <a:graphic>
          <a:graphicData uri="http://schemas.openxmlformats.org/presentationml/2006/ole">
            <mc:AlternateContent xmlns:mc="http://schemas.openxmlformats.org/markup-compatibility/2006">
              <mc:Choice xmlns:v="urn:schemas-microsoft-com:vml" Requires="v">
                <p:oleObj spid="_x0000_s1290" name="Prism 8" r:id="rId6" imgW="4145162" imgH="3056080" progId="Prism8.Document">
                  <p:embed/>
                </p:oleObj>
              </mc:Choice>
              <mc:Fallback>
                <p:oleObj name="Prism 8" r:id="rId6" imgW="4145162" imgH="3056080" progId="Prism8.Document">
                  <p:embed/>
                  <p:pic>
                    <p:nvPicPr>
                      <p:cNvPr id="46" name="Object 45"/>
                      <p:cNvPicPr/>
                      <p:nvPr/>
                    </p:nvPicPr>
                    <p:blipFill>
                      <a:blip r:embed="rId7"/>
                      <a:stretch>
                        <a:fillRect/>
                      </a:stretch>
                    </p:blipFill>
                    <p:spPr>
                      <a:xfrm>
                        <a:off x="3012768" y="2526967"/>
                        <a:ext cx="3118462" cy="2299135"/>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249456059"/>
              </p:ext>
            </p:extLst>
          </p:nvPr>
        </p:nvGraphicFramePr>
        <p:xfrm>
          <a:off x="5865813" y="2527481"/>
          <a:ext cx="3136900" cy="2316163"/>
        </p:xfrm>
        <a:graphic>
          <a:graphicData uri="http://schemas.openxmlformats.org/presentationml/2006/ole">
            <mc:AlternateContent xmlns:mc="http://schemas.openxmlformats.org/markup-compatibility/2006">
              <mc:Choice xmlns:v="urn:schemas-microsoft-com:vml" Requires="v">
                <p:oleObj spid="_x0000_s1291" name="Prism 8" r:id="rId8" imgW="4139400" imgH="3056080" progId="Prism8.Document">
                  <p:embed/>
                </p:oleObj>
              </mc:Choice>
              <mc:Fallback>
                <p:oleObj name="Prism 8" r:id="rId8" imgW="4139400" imgH="3056080" progId="Prism8.Document">
                  <p:embed/>
                  <p:pic>
                    <p:nvPicPr>
                      <p:cNvPr id="49" name="Object 48"/>
                      <p:cNvPicPr/>
                      <p:nvPr/>
                    </p:nvPicPr>
                    <p:blipFill>
                      <a:blip r:embed="rId9"/>
                      <a:stretch>
                        <a:fillRect/>
                      </a:stretch>
                    </p:blipFill>
                    <p:spPr>
                      <a:xfrm>
                        <a:off x="5865813" y="2527481"/>
                        <a:ext cx="3136900" cy="2316163"/>
                      </a:xfrm>
                      <a:prstGeom prst="rect">
                        <a:avLst/>
                      </a:prstGeom>
                    </p:spPr>
                  </p:pic>
                </p:oleObj>
              </mc:Fallback>
            </mc:AlternateContent>
          </a:graphicData>
        </a:graphic>
      </p:graphicFrame>
      <p:sp>
        <p:nvSpPr>
          <p:cNvPr id="2" name="TextBox 1"/>
          <p:cNvSpPr txBox="1"/>
          <p:nvPr/>
        </p:nvSpPr>
        <p:spPr>
          <a:xfrm>
            <a:off x="3624367" y="2913653"/>
            <a:ext cx="630301" cy="230832"/>
          </a:xfrm>
          <a:prstGeom prst="rect">
            <a:avLst/>
          </a:prstGeom>
          <a:noFill/>
          <a:ln>
            <a:solidFill>
              <a:schemeClr val="accent1"/>
            </a:solidFill>
          </a:ln>
        </p:spPr>
        <p:txBody>
          <a:bodyPr wrap="none" rtlCol="0">
            <a:spAutoFit/>
          </a:bodyPr>
          <a:lstStyle/>
          <a:p>
            <a:r>
              <a:rPr lang="fr-LU" sz="900" b="1" dirty="0">
                <a:solidFill>
                  <a:schemeClr val="bg1"/>
                </a:solidFill>
              </a:rPr>
              <a:t>n=12-15</a:t>
            </a:r>
            <a:endParaRPr lang="en-US" sz="900" b="1" dirty="0">
              <a:solidFill>
                <a:schemeClr val="bg1"/>
              </a:solidFill>
            </a:endParaRPr>
          </a:p>
        </p:txBody>
      </p:sp>
      <p:sp>
        <p:nvSpPr>
          <p:cNvPr id="52" name="TextBox 51"/>
          <p:cNvSpPr txBox="1"/>
          <p:nvPr/>
        </p:nvSpPr>
        <p:spPr>
          <a:xfrm>
            <a:off x="6481773" y="2913653"/>
            <a:ext cx="630301" cy="230832"/>
          </a:xfrm>
          <a:prstGeom prst="rect">
            <a:avLst/>
          </a:prstGeom>
          <a:noFill/>
          <a:ln>
            <a:solidFill>
              <a:schemeClr val="accent1"/>
            </a:solidFill>
          </a:ln>
        </p:spPr>
        <p:txBody>
          <a:bodyPr wrap="none" rtlCol="0">
            <a:spAutoFit/>
          </a:bodyPr>
          <a:lstStyle/>
          <a:p>
            <a:r>
              <a:rPr lang="fr-LU" sz="900" b="1" dirty="0">
                <a:solidFill>
                  <a:schemeClr val="bg1"/>
                </a:solidFill>
              </a:rPr>
              <a:t>n=12-15</a:t>
            </a:r>
            <a:endParaRPr lang="en-US" sz="900" b="1" dirty="0">
              <a:solidFill>
                <a:schemeClr val="bg1"/>
              </a:solidFill>
            </a:endParaRPr>
          </a:p>
        </p:txBody>
      </p:sp>
      <p:sp>
        <p:nvSpPr>
          <p:cNvPr id="53" name="TextBox 52"/>
          <p:cNvSpPr txBox="1"/>
          <p:nvPr/>
        </p:nvSpPr>
        <p:spPr>
          <a:xfrm>
            <a:off x="2021593" y="2913653"/>
            <a:ext cx="617477" cy="230832"/>
          </a:xfrm>
          <a:prstGeom prst="rect">
            <a:avLst/>
          </a:prstGeom>
          <a:noFill/>
          <a:ln>
            <a:solidFill>
              <a:schemeClr val="accent1"/>
            </a:solidFill>
          </a:ln>
        </p:spPr>
        <p:txBody>
          <a:bodyPr wrap="none" rtlCol="0">
            <a:spAutoFit/>
          </a:bodyPr>
          <a:lstStyle/>
          <a:p>
            <a:r>
              <a:rPr lang="fr-LU" sz="900" b="1" dirty="0">
                <a:solidFill>
                  <a:schemeClr val="bg1"/>
                </a:solidFill>
              </a:rPr>
              <a:t>n=10-14</a:t>
            </a:r>
            <a:endParaRPr lang="en-US" sz="900" b="1" dirty="0">
              <a:solidFill>
                <a:schemeClr val="bg1"/>
              </a:solidFill>
            </a:endParaRPr>
          </a:p>
        </p:txBody>
      </p:sp>
      <p:sp>
        <p:nvSpPr>
          <p:cNvPr id="54" name="TextBox 7">
            <a:extLst>
              <a:ext uri="{FF2B5EF4-FFF2-40B4-BE49-F238E27FC236}">
                <a16:creationId xmlns:a16="http://schemas.microsoft.com/office/drawing/2014/main" id="{C3150845-FC45-0F40-8EE6-D021208B82BE}"/>
              </a:ext>
            </a:extLst>
          </p:cNvPr>
          <p:cNvSpPr txBox="1">
            <a:spLocks noChangeArrowheads="1"/>
          </p:cNvSpPr>
          <p:nvPr/>
        </p:nvSpPr>
        <p:spPr bwMode="auto">
          <a:xfrm>
            <a:off x="5058428" y="4695749"/>
            <a:ext cx="4034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chemeClr val="bg1"/>
                </a:solidFill>
                <a:cs typeface="Arial" charset="0"/>
              </a:rPr>
              <a:t>Trezzi</a:t>
            </a:r>
            <a:r>
              <a:rPr lang="en-US" sz="1200" dirty="0">
                <a:solidFill>
                  <a:schemeClr val="bg1"/>
                </a:solidFill>
                <a:cs typeface="Arial" charset="0"/>
              </a:rPr>
              <a:t>, </a:t>
            </a:r>
            <a:r>
              <a:rPr lang="en-US" sz="1200" dirty="0" err="1">
                <a:solidFill>
                  <a:schemeClr val="bg1"/>
                </a:solidFill>
                <a:cs typeface="Arial" charset="0"/>
              </a:rPr>
              <a:t>Aho</a:t>
            </a:r>
            <a:r>
              <a:rPr lang="en-US" sz="1200" dirty="0">
                <a:solidFill>
                  <a:schemeClr val="bg1"/>
                </a:solidFill>
                <a:cs typeface="Arial" charset="0"/>
              </a:rPr>
              <a:t> </a:t>
            </a:r>
            <a:r>
              <a:rPr lang="en-US" sz="1200" i="1" dirty="0">
                <a:solidFill>
                  <a:schemeClr val="bg1"/>
                </a:solidFill>
                <a:cs typeface="Arial" charset="0"/>
              </a:rPr>
              <a:t>et al.</a:t>
            </a:r>
            <a:r>
              <a:rPr lang="en-US" sz="1200" dirty="0">
                <a:solidFill>
                  <a:schemeClr val="bg1"/>
                </a:solidFill>
                <a:cs typeface="Arial" charset="0"/>
              </a:rPr>
              <a:t>, </a:t>
            </a:r>
            <a:r>
              <a:rPr lang="en-US" sz="1200" dirty="0" err="1">
                <a:solidFill>
                  <a:schemeClr val="bg1"/>
                </a:solidFill>
                <a:cs typeface="Arial" charset="0"/>
              </a:rPr>
              <a:t>données</a:t>
            </a:r>
            <a:r>
              <a:rPr lang="en-US" sz="1200" dirty="0">
                <a:solidFill>
                  <a:schemeClr val="bg1"/>
                </a:solidFill>
                <a:cs typeface="Arial" charset="0"/>
              </a:rPr>
              <a:t> non </a:t>
            </a:r>
            <a:r>
              <a:rPr lang="en-US" sz="1200" dirty="0" err="1">
                <a:solidFill>
                  <a:schemeClr val="bg1"/>
                </a:solidFill>
                <a:cs typeface="Arial" charset="0"/>
              </a:rPr>
              <a:t>publiées</a:t>
            </a:r>
            <a:r>
              <a:rPr lang="en-US" sz="1200" dirty="0">
                <a:solidFill>
                  <a:schemeClr val="bg1"/>
                </a:solidFill>
                <a:cs typeface="Arial" charset="0"/>
              </a:rPr>
              <a:t>.</a:t>
            </a:r>
          </a:p>
          <a:p>
            <a:pPr algn="r" eaLnBrk="1" hangingPunct="1"/>
            <a:r>
              <a:rPr lang="en-US" sz="1200" dirty="0">
                <a:solidFill>
                  <a:schemeClr val="bg1"/>
                </a:solidFill>
                <a:cs typeface="Arial" charset="0"/>
              </a:rPr>
              <a:t>Brevets: </a:t>
            </a:r>
            <a:r>
              <a:rPr lang="en-LU" sz="1200" dirty="0">
                <a:solidFill>
                  <a:schemeClr val="bg1"/>
                </a:solidFill>
              </a:rPr>
              <a:t>LU16908, LU16901. </a:t>
            </a:r>
            <a:endParaRPr lang="en-US" sz="1200" dirty="0">
              <a:solidFill>
                <a:schemeClr val="bg1"/>
              </a:solidFill>
              <a:cs typeface="Arial" charset="0"/>
            </a:endParaRPr>
          </a:p>
        </p:txBody>
      </p:sp>
    </p:spTree>
    <p:extLst>
      <p:ext uri="{BB962C8B-B14F-4D97-AF65-F5344CB8AC3E}">
        <p14:creationId xmlns:p14="http://schemas.microsoft.com/office/powerpoint/2010/main" val="66204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9C4CB0-3C5C-F744-996A-9D33A9C6F2DC}"/>
              </a:ext>
            </a:extLst>
          </p:cNvPr>
          <p:cNvSpPr/>
          <p:nvPr/>
        </p:nvSpPr>
        <p:spPr>
          <a:xfrm>
            <a:off x="0" y="-10716"/>
            <a:ext cx="9144000" cy="5162550"/>
          </a:xfrm>
          <a:prstGeom prst="rect">
            <a:avLst/>
          </a:prstGeom>
          <a:solidFill>
            <a:srgbClr val="40020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143000" y="-10716"/>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pic>
        <p:nvPicPr>
          <p:cNvPr id="6" name="Picture 5">
            <a:extLst>
              <a:ext uri="{FF2B5EF4-FFF2-40B4-BE49-F238E27FC236}">
                <a16:creationId xmlns:a16="http://schemas.microsoft.com/office/drawing/2014/main" id="{AED08368-FB6E-9E46-A8ED-621369B935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0" y="0"/>
            <a:ext cx="9144000" cy="5143500"/>
          </a:xfrm>
          <a:prstGeom prst="rect">
            <a:avLst/>
          </a:prstGeom>
        </p:spPr>
      </p:pic>
      <p:sp>
        <p:nvSpPr>
          <p:cNvPr id="103" name="TextBox 102">
            <a:extLst>
              <a:ext uri="{FF2B5EF4-FFF2-40B4-BE49-F238E27FC236}">
                <a16:creationId xmlns:a16="http://schemas.microsoft.com/office/drawing/2014/main" id="{58F6CA2F-B9F1-6B48-9CC4-23000F0D0942}"/>
              </a:ext>
            </a:extLst>
          </p:cNvPr>
          <p:cNvSpPr txBox="1"/>
          <p:nvPr/>
        </p:nvSpPr>
        <p:spPr>
          <a:xfrm>
            <a:off x="1228821" y="2266310"/>
            <a:ext cx="4761112" cy="600164"/>
          </a:xfrm>
          <a:prstGeom prst="rect">
            <a:avLst/>
          </a:prstGeom>
          <a:solidFill>
            <a:srgbClr val="350A07">
              <a:alpha val="50196"/>
            </a:srgbClr>
          </a:solidFill>
        </p:spPr>
        <p:txBody>
          <a:bodyPr wrap="none" rtlCol="0" anchor="ctr">
            <a:spAutoFit/>
          </a:bodyPr>
          <a:lstStyle/>
          <a:p>
            <a:r>
              <a:rPr lang="en-US" sz="3300" b="1" dirty="0" err="1">
                <a:latin typeface="Avenir Black" panose="02000503020000020003" pitchFamily="2" charset="0"/>
                <a:cs typeface="Avenir Book"/>
              </a:rPr>
              <a:t>L’écologie</a:t>
            </a:r>
            <a:r>
              <a:rPr lang="en-US" sz="3300" b="1" dirty="0">
                <a:latin typeface="Avenir Black" panose="02000503020000020003" pitchFamily="2" charset="0"/>
                <a:cs typeface="Avenir Book"/>
              </a:rPr>
              <a:t> de </a:t>
            </a:r>
            <a:r>
              <a:rPr lang="en-US" sz="3300" b="1" dirty="0" err="1">
                <a:latin typeface="Avenir Black" panose="02000503020000020003" pitchFamily="2" charset="0"/>
                <a:cs typeface="Avenir Book"/>
              </a:rPr>
              <a:t>l’invisible</a:t>
            </a:r>
            <a:endParaRPr lang="en-US" sz="3300" b="1" dirty="0">
              <a:latin typeface="Avenir Black" panose="02000503020000020003" pitchFamily="2" charset="0"/>
              <a:cs typeface="Avenir Book"/>
            </a:endParaRPr>
          </a:p>
        </p:txBody>
      </p:sp>
    </p:spTree>
    <p:extLst>
      <p:ext uri="{BB962C8B-B14F-4D97-AF65-F5344CB8AC3E}">
        <p14:creationId xmlns:p14="http://schemas.microsoft.com/office/powerpoint/2010/main" val="3250050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FBAF4E-8785-F94B-B871-72726EB51A06}"/>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94E3F033-4311-5342-9477-1B7C366D0495}"/>
              </a:ext>
            </a:extLst>
          </p:cNvPr>
          <p:cNvSpPr txBox="1">
            <a:spLocks/>
          </p:cNvSpPr>
          <p:nvPr/>
        </p:nvSpPr>
        <p:spPr bwMode="auto">
          <a:xfrm>
            <a:off x="-1" y="41278"/>
            <a:ext cx="9144001" cy="5001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US" sz="2800" dirty="0">
                <a:latin typeface="Candara" charset="0"/>
                <a:ea typeface="Candara" charset="0"/>
                <a:cs typeface="Candara" charset="0"/>
              </a:rPr>
              <a:t>La source de 2-HP</a:t>
            </a:r>
          </a:p>
        </p:txBody>
      </p:sp>
      <p:sp>
        <p:nvSpPr>
          <p:cNvPr id="12" name="Content Placeholder 2">
            <a:extLst>
              <a:ext uri="{FF2B5EF4-FFF2-40B4-BE49-F238E27FC236}">
                <a16:creationId xmlns:a16="http://schemas.microsoft.com/office/drawing/2014/main" id="{BB65E229-4E6E-F64E-8359-5ABEA99F24E5}"/>
              </a:ext>
            </a:extLst>
          </p:cNvPr>
          <p:cNvSpPr txBox="1">
            <a:spLocks/>
          </p:cNvSpPr>
          <p:nvPr/>
        </p:nvSpPr>
        <p:spPr>
          <a:xfrm>
            <a:off x="-1" y="501610"/>
            <a:ext cx="9271592" cy="1624958"/>
          </a:xfrm>
          <a:prstGeom prst="rect">
            <a:avLst/>
          </a:prstGeom>
        </p:spPr>
        <p:txBody>
          <a:bodyPr>
            <a:noAutofit/>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chemeClr val="bg2"/>
              </a:buClr>
              <a:buSzPct val="150000"/>
            </a:pPr>
            <a:r>
              <a:rPr lang="en-US" sz="2000" dirty="0">
                <a:solidFill>
                  <a:schemeClr val="bg1"/>
                </a:solidFill>
                <a:latin typeface="Gill Sans"/>
                <a:cs typeface="Gill Sans"/>
              </a:rPr>
              <a:t>Les </a:t>
            </a:r>
            <a:r>
              <a:rPr lang="en-US" sz="2000" dirty="0" err="1">
                <a:solidFill>
                  <a:schemeClr val="bg1"/>
                </a:solidFill>
                <a:latin typeface="Gill Sans"/>
                <a:cs typeface="Gill Sans"/>
              </a:rPr>
              <a:t>niveaux</a:t>
            </a:r>
            <a:r>
              <a:rPr lang="en-US" sz="2000" dirty="0">
                <a:solidFill>
                  <a:schemeClr val="bg1"/>
                </a:solidFill>
                <a:latin typeface="Gill Sans"/>
                <a:cs typeface="Gill Sans"/>
              </a:rPr>
              <a:t> </a:t>
            </a:r>
            <a:r>
              <a:rPr lang="en-US" sz="2000" dirty="0" err="1">
                <a:solidFill>
                  <a:schemeClr val="bg1"/>
                </a:solidFill>
                <a:latin typeface="Gill Sans"/>
                <a:cs typeface="Gill Sans"/>
              </a:rPr>
              <a:t>sont</a:t>
            </a:r>
            <a:r>
              <a:rPr lang="en-US" sz="2000" dirty="0">
                <a:solidFill>
                  <a:schemeClr val="bg1"/>
                </a:solidFill>
                <a:latin typeface="Gill Sans"/>
                <a:cs typeface="Gill Sans"/>
              </a:rPr>
              <a:t> </a:t>
            </a:r>
            <a:r>
              <a:rPr lang="en-US" sz="2000" dirty="0" err="1">
                <a:solidFill>
                  <a:schemeClr val="bg1"/>
                </a:solidFill>
                <a:latin typeface="Gill Sans"/>
                <a:cs typeface="Gill Sans"/>
              </a:rPr>
              <a:t>en</a:t>
            </a:r>
            <a:r>
              <a:rPr lang="en-US" sz="2000" dirty="0">
                <a:solidFill>
                  <a:schemeClr val="bg1"/>
                </a:solidFill>
                <a:latin typeface="Gill Sans"/>
                <a:cs typeface="Gill Sans"/>
              </a:rPr>
              <a:t> correlation avec </a:t>
            </a:r>
            <a:r>
              <a:rPr lang="en-US" sz="2000" b="1" i="1" dirty="0" err="1">
                <a:solidFill>
                  <a:schemeClr val="bg1"/>
                </a:solidFill>
                <a:latin typeface="Gill Sans"/>
                <a:cs typeface="Gill Sans"/>
              </a:rPr>
              <a:t>Methanobrevibacter</a:t>
            </a:r>
            <a:r>
              <a:rPr lang="en-US" sz="2000" b="1" i="1" dirty="0">
                <a:solidFill>
                  <a:schemeClr val="bg1"/>
                </a:solidFill>
                <a:latin typeface="Gill Sans"/>
                <a:cs typeface="Gill Sans"/>
              </a:rPr>
              <a:t> </a:t>
            </a:r>
            <a:r>
              <a:rPr lang="en-US" sz="2000" b="1" i="1" dirty="0" err="1">
                <a:solidFill>
                  <a:schemeClr val="bg1"/>
                </a:solidFill>
                <a:latin typeface="Gill Sans"/>
                <a:cs typeface="Gill Sans"/>
              </a:rPr>
              <a:t>smithii</a:t>
            </a:r>
            <a:r>
              <a:rPr lang="en-US" sz="2000" b="1" i="1" dirty="0">
                <a:solidFill>
                  <a:schemeClr val="bg1"/>
                </a:solidFill>
                <a:latin typeface="Gill Sans"/>
                <a:cs typeface="Gill Sans"/>
              </a:rPr>
              <a:t> </a:t>
            </a:r>
            <a:r>
              <a:rPr lang="en-US" sz="2000" b="1" dirty="0">
                <a:solidFill>
                  <a:schemeClr val="bg1"/>
                </a:solidFill>
                <a:latin typeface="Gill Sans"/>
                <a:cs typeface="Gill Sans"/>
              </a:rPr>
              <a:t>(</a:t>
            </a:r>
            <a:r>
              <a:rPr lang="en-US" sz="2000" b="1" dirty="0" err="1">
                <a:solidFill>
                  <a:schemeClr val="bg1"/>
                </a:solidFill>
                <a:latin typeface="Gill Sans"/>
                <a:cs typeface="Gill Sans"/>
              </a:rPr>
              <a:t>archée</a:t>
            </a:r>
            <a:r>
              <a:rPr lang="en-US" sz="2000" b="1" dirty="0">
                <a:solidFill>
                  <a:schemeClr val="bg1"/>
                </a:solidFill>
                <a:latin typeface="Gill Sans"/>
                <a:cs typeface="Gill Sans"/>
              </a:rPr>
              <a:t>)</a:t>
            </a:r>
            <a:endParaRPr lang="en-US" sz="2000" b="1" i="1" dirty="0">
              <a:solidFill>
                <a:schemeClr val="bg1"/>
              </a:solidFill>
              <a:latin typeface="Gill Sans"/>
              <a:cs typeface="Gill Sans"/>
            </a:endParaRPr>
          </a:p>
          <a:p>
            <a:pPr marL="342900" lvl="1" indent="-342900">
              <a:buClr>
                <a:schemeClr val="bg2"/>
              </a:buClr>
              <a:buSzPct val="150000"/>
            </a:pPr>
            <a:r>
              <a:rPr lang="en-US" sz="2000" dirty="0">
                <a:solidFill>
                  <a:schemeClr val="bg1"/>
                </a:solidFill>
                <a:latin typeface="Gill Sans"/>
                <a:cs typeface="Gill Sans"/>
              </a:rPr>
              <a:t>Deux sources </a:t>
            </a:r>
            <a:r>
              <a:rPr lang="en-US" sz="2000" dirty="0" err="1">
                <a:solidFill>
                  <a:schemeClr val="bg1"/>
                </a:solidFill>
                <a:latin typeface="Gill Sans"/>
                <a:cs typeface="Gill Sans"/>
              </a:rPr>
              <a:t>proables</a:t>
            </a:r>
            <a:r>
              <a:rPr lang="en-US" sz="2000" dirty="0">
                <a:solidFill>
                  <a:schemeClr val="bg1"/>
                </a:solidFill>
                <a:latin typeface="Gill Sans"/>
                <a:cs typeface="Gill Sans"/>
              </a:rPr>
              <a:t>: </a:t>
            </a:r>
            <a:r>
              <a:rPr lang="en-US" sz="2000" b="1" dirty="0">
                <a:solidFill>
                  <a:schemeClr val="bg1"/>
                </a:solidFill>
                <a:latin typeface="Gill Sans"/>
                <a:cs typeface="Gill Sans"/>
              </a:rPr>
              <a:t>metabolite </a:t>
            </a:r>
            <a:r>
              <a:rPr lang="en-US" sz="2000" b="1" dirty="0" err="1">
                <a:solidFill>
                  <a:schemeClr val="bg1"/>
                </a:solidFill>
                <a:latin typeface="Gill Sans"/>
                <a:cs typeface="Gill Sans"/>
              </a:rPr>
              <a:t>d’archées</a:t>
            </a:r>
            <a:r>
              <a:rPr lang="en-US" sz="2000" b="1" dirty="0">
                <a:solidFill>
                  <a:schemeClr val="bg1"/>
                </a:solidFill>
                <a:latin typeface="Gill Sans"/>
                <a:cs typeface="Gill Sans"/>
              </a:rPr>
              <a:t> </a:t>
            </a:r>
            <a:r>
              <a:rPr lang="en-US" sz="2000" dirty="0">
                <a:solidFill>
                  <a:schemeClr val="bg1"/>
                </a:solidFill>
                <a:latin typeface="Gill Sans"/>
                <a:cs typeface="Gill Sans"/>
              </a:rPr>
              <a:t>(et/</a:t>
            </a:r>
            <a:r>
              <a:rPr lang="en-US" sz="2000" dirty="0" err="1">
                <a:solidFill>
                  <a:schemeClr val="bg1"/>
                </a:solidFill>
                <a:latin typeface="Gill Sans"/>
                <a:cs typeface="Gill Sans"/>
              </a:rPr>
              <a:t>ou</a:t>
            </a:r>
            <a:r>
              <a:rPr lang="en-US" sz="2000" dirty="0">
                <a:solidFill>
                  <a:schemeClr val="bg1"/>
                </a:solidFill>
                <a:latin typeface="Gill Sans"/>
                <a:cs typeface="Gill Sans"/>
              </a:rPr>
              <a:t> degradation de pesticides)</a:t>
            </a:r>
            <a:endParaRPr lang="en-US" sz="2000" dirty="0">
              <a:solidFill>
                <a:schemeClr val="bg1"/>
              </a:solidFill>
              <a:latin typeface="Gill Sans" panose="020B0502020104020203" pitchFamily="34" charset="-79"/>
              <a:cs typeface="Gill Sans" panose="020B0502020104020203" pitchFamily="34" charset="-79"/>
            </a:endParaRPr>
          </a:p>
        </p:txBody>
      </p:sp>
      <p:grpSp>
        <p:nvGrpSpPr>
          <p:cNvPr id="7" name="Group 6">
            <a:extLst>
              <a:ext uri="{FF2B5EF4-FFF2-40B4-BE49-F238E27FC236}">
                <a16:creationId xmlns:a16="http://schemas.microsoft.com/office/drawing/2014/main" id="{2018EF45-29C6-794C-BA2D-629D54864B1E}"/>
              </a:ext>
            </a:extLst>
          </p:cNvPr>
          <p:cNvGrpSpPr/>
          <p:nvPr/>
        </p:nvGrpSpPr>
        <p:grpSpPr>
          <a:xfrm>
            <a:off x="5790510" y="1268285"/>
            <a:ext cx="2922816" cy="1624958"/>
            <a:chOff x="6284400" y="1743391"/>
            <a:chExt cx="2922816" cy="1624958"/>
          </a:xfrm>
        </p:grpSpPr>
        <p:pic>
          <p:nvPicPr>
            <p:cNvPr id="8" name="Picture 7">
              <a:extLst>
                <a:ext uri="{FF2B5EF4-FFF2-40B4-BE49-F238E27FC236}">
                  <a16:creationId xmlns:a16="http://schemas.microsoft.com/office/drawing/2014/main" id="{E1CD4540-0D7C-E444-BA1C-AB1A7C804BE5}"/>
                </a:ext>
              </a:extLst>
            </p:cNvPr>
            <p:cNvPicPr>
              <a:picLocks noChangeAspect="1"/>
            </p:cNvPicPr>
            <p:nvPr/>
          </p:nvPicPr>
          <p:blipFill>
            <a:blip r:embed="rId3"/>
            <a:stretch>
              <a:fillRect/>
            </a:stretch>
          </p:blipFill>
          <p:spPr>
            <a:xfrm>
              <a:off x="6284400" y="1743391"/>
              <a:ext cx="1564212" cy="1624958"/>
            </a:xfrm>
            <a:prstGeom prst="rect">
              <a:avLst/>
            </a:prstGeom>
          </p:spPr>
        </p:pic>
        <p:sp>
          <p:nvSpPr>
            <p:cNvPr id="10" name="TextBox 7">
              <a:extLst>
                <a:ext uri="{FF2B5EF4-FFF2-40B4-BE49-F238E27FC236}">
                  <a16:creationId xmlns:a16="http://schemas.microsoft.com/office/drawing/2014/main" id="{686FDCE2-156F-3947-9CDC-CF7C29EF7CBE}"/>
                </a:ext>
              </a:extLst>
            </p:cNvPr>
            <p:cNvSpPr txBox="1">
              <a:spLocks noChangeArrowheads="1"/>
            </p:cNvSpPr>
            <p:nvPr/>
          </p:nvSpPr>
          <p:spPr bwMode="auto">
            <a:xfrm>
              <a:off x="7875936" y="2810445"/>
              <a:ext cx="133128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err="1">
                  <a:solidFill>
                    <a:schemeClr val="bg1"/>
                  </a:solidFill>
                  <a:cs typeface="Arial" charset="0"/>
                </a:rPr>
                <a:t>Shima</a:t>
              </a:r>
              <a:r>
                <a:rPr lang="en-US" sz="1000" dirty="0">
                  <a:solidFill>
                    <a:schemeClr val="bg1"/>
                  </a:solidFill>
                  <a:cs typeface="Arial" charset="0"/>
                </a:rPr>
                <a:t> </a:t>
              </a:r>
              <a:r>
                <a:rPr lang="en-US" sz="1000" i="1" dirty="0">
                  <a:solidFill>
                    <a:schemeClr val="bg1"/>
                  </a:solidFill>
                  <a:cs typeface="Arial" charset="0"/>
                </a:rPr>
                <a:t>et al.</a:t>
              </a:r>
              <a:r>
                <a:rPr lang="en-US" sz="1000" dirty="0">
                  <a:solidFill>
                    <a:schemeClr val="bg1"/>
                  </a:solidFill>
                  <a:cs typeface="Arial" charset="0"/>
                </a:rPr>
                <a:t> (2015) </a:t>
              </a:r>
              <a:r>
                <a:rPr lang="en-US" sz="1000" i="1" dirty="0">
                  <a:solidFill>
                    <a:schemeClr val="bg1"/>
                  </a:solidFill>
                  <a:cs typeface="Arial" charset="0"/>
                </a:rPr>
                <a:t>Nature Chemistry</a:t>
              </a:r>
              <a:r>
                <a:rPr lang="en-US" sz="1000" dirty="0">
                  <a:solidFill>
                    <a:schemeClr val="bg1"/>
                  </a:solidFill>
                  <a:cs typeface="Arial" charset="0"/>
                </a:rPr>
                <a:t> </a:t>
              </a:r>
              <a:r>
                <a:rPr lang="en-US" sz="1000" b="1" dirty="0">
                  <a:solidFill>
                    <a:schemeClr val="bg1"/>
                  </a:solidFill>
                </a:rPr>
                <a:t>7:</a:t>
              </a:r>
              <a:r>
                <a:rPr lang="en-US" sz="1000" dirty="0">
                  <a:solidFill>
                    <a:schemeClr val="bg1"/>
                  </a:solidFill>
                </a:rPr>
                <a:t>995–1002</a:t>
              </a:r>
              <a:r>
                <a:rPr lang="en-US" sz="1000" dirty="0">
                  <a:solidFill>
                    <a:schemeClr val="bg1"/>
                  </a:solidFill>
                  <a:cs typeface="Arial" charset="0"/>
                </a:rPr>
                <a:t>.</a:t>
              </a:r>
            </a:p>
          </p:txBody>
        </p:sp>
      </p:grpSp>
      <p:graphicFrame>
        <p:nvGraphicFramePr>
          <p:cNvPr id="21" name="Table 20">
            <a:extLst>
              <a:ext uri="{FF2B5EF4-FFF2-40B4-BE49-F238E27FC236}">
                <a16:creationId xmlns:a16="http://schemas.microsoft.com/office/drawing/2014/main" id="{AF7038A1-50BA-C54F-8F2D-2BC061F024E6}"/>
              </a:ext>
            </a:extLst>
          </p:cNvPr>
          <p:cNvGraphicFramePr>
            <a:graphicFrameLocks noGrp="1"/>
          </p:cNvGraphicFramePr>
          <p:nvPr>
            <p:extLst>
              <p:ext uri="{D42A27DB-BD31-4B8C-83A1-F6EECF244321}">
                <p14:modId xmlns:p14="http://schemas.microsoft.com/office/powerpoint/2010/main" val="4104556129"/>
              </p:ext>
            </p:extLst>
          </p:nvPr>
        </p:nvGraphicFramePr>
        <p:xfrm>
          <a:off x="5790510" y="3130264"/>
          <a:ext cx="3183073" cy="1525436"/>
        </p:xfrm>
        <a:graphic>
          <a:graphicData uri="http://schemas.openxmlformats.org/drawingml/2006/table">
            <a:tbl>
              <a:tblPr firstRow="1" firstCol="1">
                <a:tableStyleId>{E8034E78-7F5D-4C2E-B375-FC64B27BC917}</a:tableStyleId>
              </a:tblPr>
              <a:tblGrid>
                <a:gridCol w="810946">
                  <a:extLst>
                    <a:ext uri="{9D8B030D-6E8A-4147-A177-3AD203B41FA5}">
                      <a16:colId xmlns:a16="http://schemas.microsoft.com/office/drawing/2014/main" val="2129981755"/>
                    </a:ext>
                  </a:extLst>
                </a:gridCol>
                <a:gridCol w="790709">
                  <a:extLst>
                    <a:ext uri="{9D8B030D-6E8A-4147-A177-3AD203B41FA5}">
                      <a16:colId xmlns:a16="http://schemas.microsoft.com/office/drawing/2014/main" val="1699007820"/>
                    </a:ext>
                  </a:extLst>
                </a:gridCol>
                <a:gridCol w="790709">
                  <a:extLst>
                    <a:ext uri="{9D8B030D-6E8A-4147-A177-3AD203B41FA5}">
                      <a16:colId xmlns:a16="http://schemas.microsoft.com/office/drawing/2014/main" val="1393089772"/>
                    </a:ext>
                  </a:extLst>
                </a:gridCol>
                <a:gridCol w="790709">
                  <a:extLst>
                    <a:ext uri="{9D8B030D-6E8A-4147-A177-3AD203B41FA5}">
                      <a16:colId xmlns:a16="http://schemas.microsoft.com/office/drawing/2014/main" val="1145863922"/>
                    </a:ext>
                  </a:extLst>
                </a:gridCol>
              </a:tblGrid>
              <a:tr h="343542">
                <a:tc gridSpan="4">
                  <a:txBody>
                    <a:bodyPr/>
                    <a:lstStyle/>
                    <a:p>
                      <a:pPr algn="ctr" fontAlgn="b"/>
                      <a:r>
                        <a:rPr lang="en-LU" sz="1200" b="1" u="none" strike="noStrike">
                          <a:solidFill>
                            <a:schemeClr val="tx1"/>
                          </a:solidFill>
                          <a:effectLst/>
                        </a:rPr>
                        <a:t>% of samples containing archaeal enzyme </a:t>
                      </a:r>
                      <a:endParaRPr lang="en-LU" sz="1200" b="1" i="0" u="none" strike="noStrike">
                        <a:solidFill>
                          <a:schemeClr val="tx1"/>
                        </a:solidFill>
                        <a:effectLst/>
                        <a:latin typeface="+mn-lt"/>
                      </a:endParaRPr>
                    </a:p>
                  </a:txBody>
                  <a:tcPr marL="9525" marR="9525" marT="9525" marB="0" anchor="ctr">
                    <a:lnL>
                      <a:noFill/>
                    </a:lnL>
                    <a:lnR>
                      <a:noFill/>
                    </a:lnR>
                    <a:lnT>
                      <a:noFill/>
                    </a:lnT>
                    <a:lnB w="25400" cmpd="sng">
                      <a:noFill/>
                    </a:lnB>
                    <a:lnTlToBr w="12700" cmpd="sng">
                      <a:noFill/>
                      <a:prstDash val="solid"/>
                    </a:lnTlToBr>
                    <a:lnBlToTr w="12700" cmpd="sng">
                      <a:noFill/>
                      <a:prstDash val="solid"/>
                    </a:lnBlToTr>
                  </a:tcPr>
                </a:tc>
                <a:tc hMerge="1">
                  <a:txBody>
                    <a:bodyPr/>
                    <a:lstStyle/>
                    <a:p>
                      <a:pPr algn="ctr" fontAlgn="b"/>
                      <a:endParaRPr lang="en-GB" sz="1400" b="1" i="0" u="none" strike="noStrike">
                        <a:solidFill>
                          <a:schemeClr val="tx1"/>
                        </a:solidFill>
                        <a:effectLst/>
                        <a:latin typeface="+mn-lt"/>
                      </a:endParaRPr>
                    </a:p>
                  </a:txBody>
                  <a:tcPr marL="9525" marR="9525" marT="9525" marB="0" anchor="ctr">
                    <a:solidFill>
                      <a:schemeClr val="bg1">
                        <a:lumMod val="75000"/>
                      </a:schemeClr>
                    </a:solidFill>
                  </a:tcPr>
                </a:tc>
                <a:tc hMerge="1">
                  <a:txBody>
                    <a:bodyPr/>
                    <a:lstStyle/>
                    <a:p>
                      <a:pPr algn="ctr" fontAlgn="b"/>
                      <a:endParaRPr lang="en-GB" sz="1400" b="1" i="0" u="none" strike="noStrike">
                        <a:solidFill>
                          <a:schemeClr val="tx1"/>
                        </a:solidFill>
                        <a:effectLst/>
                        <a:latin typeface="+mn-lt"/>
                      </a:endParaRPr>
                    </a:p>
                  </a:txBody>
                  <a:tcPr marL="9525" marR="9525" marT="9525" marB="0" anchor="ctr">
                    <a:solidFill>
                      <a:schemeClr val="bg1">
                        <a:lumMod val="75000"/>
                      </a:schemeClr>
                    </a:solidFill>
                  </a:tcPr>
                </a:tc>
                <a:tc hMerge="1">
                  <a:txBody>
                    <a:bodyPr/>
                    <a:lstStyle/>
                    <a:p>
                      <a:pPr algn="ctr" fontAlgn="b"/>
                      <a:endParaRPr lang="en-GB" sz="1400" b="1" i="0" u="none" strike="noStrike">
                        <a:solidFill>
                          <a:schemeClr val="tx1"/>
                        </a:solidFill>
                        <a:effectLst/>
                        <a:latin typeface="+mn-lt"/>
                      </a:endParaRPr>
                    </a:p>
                  </a:txBody>
                  <a:tcPr marL="9525" marR="9525" marT="9525" marB="0" anchor="ctr">
                    <a:solidFill>
                      <a:schemeClr val="bg1">
                        <a:lumMod val="75000"/>
                      </a:schemeClr>
                    </a:solidFill>
                  </a:tcPr>
                </a:tc>
                <a:extLst>
                  <a:ext uri="{0D108BD9-81ED-4DB2-BD59-A6C34878D82A}">
                    <a16:rowId xmlns:a16="http://schemas.microsoft.com/office/drawing/2014/main" val="2018207427"/>
                  </a:ext>
                </a:extLst>
              </a:tr>
              <a:tr h="280589">
                <a:tc>
                  <a:txBody>
                    <a:bodyPr/>
                    <a:lstStyle/>
                    <a:p>
                      <a:pPr algn="ctr" fontAlgn="b"/>
                      <a:endParaRPr lang="en-LU" sz="1200" b="1" i="0" u="none" strike="noStrike">
                        <a:solidFill>
                          <a:schemeClr val="tx1"/>
                        </a:solidFill>
                        <a:effectLst/>
                        <a:latin typeface="+mn-lt"/>
                      </a:endParaRPr>
                    </a:p>
                  </a:txBody>
                  <a:tcPr marL="9525" marR="9525" marT="9525" marB="0" anchor="ctr">
                    <a:lnL>
                      <a:noFill/>
                    </a:lnL>
                    <a:lnR w="25400" cmpd="sng">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200" b="1" u="none" strike="noStrike">
                          <a:solidFill>
                            <a:schemeClr val="tx1"/>
                          </a:solidFill>
                          <a:effectLst/>
                        </a:rPr>
                        <a:t>Ctrl</a:t>
                      </a:r>
                      <a:endParaRPr lang="en-GB" sz="1200" b="1" i="0" u="none" strike="noStrike">
                        <a:solidFill>
                          <a:schemeClr val="tx1"/>
                        </a:solidFill>
                        <a:effectLst/>
                        <a:latin typeface="+mn-lt"/>
                      </a:endParaRPr>
                    </a:p>
                  </a:txBody>
                  <a:tcPr marL="9525" marR="9525" marT="9525" marB="0" anchor="ctr">
                    <a:lnL w="25400" cmpd="sng">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200" b="1" u="none" strike="noStrike">
                          <a:solidFill>
                            <a:schemeClr val="tx1"/>
                          </a:solidFill>
                          <a:effectLst/>
                        </a:rPr>
                        <a:t>PD</a:t>
                      </a:r>
                      <a:endParaRPr lang="en-GB" sz="1200" b="1" i="0" u="none" strike="noStrike">
                        <a:solidFill>
                          <a:schemeClr val="tx1"/>
                        </a:solidFill>
                        <a:effectLst/>
                        <a:latin typeface="+mn-lt"/>
                      </a:endParaRPr>
                    </a:p>
                  </a:txBody>
                  <a:tcPr marL="9525" marR="9525" marT="9525"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200" b="1" u="none" strike="noStrike">
                          <a:solidFill>
                            <a:schemeClr val="tx1"/>
                          </a:solidFill>
                          <a:effectLst/>
                        </a:rPr>
                        <a:t>prodrome</a:t>
                      </a:r>
                      <a:endParaRPr lang="en-GB" sz="1200" b="1" i="0" u="none" strike="noStrike">
                        <a:solidFill>
                          <a:schemeClr val="tx1"/>
                        </a:solidFill>
                        <a:effectLst/>
                        <a:latin typeface="+mn-lt"/>
                      </a:endParaRPr>
                    </a:p>
                  </a:txBody>
                  <a:tcPr marL="9525" marR="9525" marT="9525" marB="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158168"/>
                  </a:ext>
                </a:extLst>
              </a:tr>
              <a:tr h="362618">
                <a:tc>
                  <a:txBody>
                    <a:bodyPr/>
                    <a:lstStyle/>
                    <a:p>
                      <a:pPr algn="ctr" fontAlgn="b"/>
                      <a:r>
                        <a:rPr lang="en-GB" sz="1050" b="1" u="none" strike="noStrike">
                          <a:solidFill>
                            <a:schemeClr val="tx1"/>
                          </a:solidFill>
                          <a:effectLst/>
                        </a:rPr>
                        <a:t>Meta-genome</a:t>
                      </a:r>
                      <a:endParaRPr lang="en-GB" sz="1050" b="1" i="0" u="none" strike="noStrike">
                        <a:solidFill>
                          <a:schemeClr val="tx1"/>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LU" sz="1200" u="none" strike="noStrike">
                          <a:solidFill>
                            <a:schemeClr val="bg1"/>
                          </a:solidFill>
                          <a:effectLst/>
                        </a:rPr>
                        <a:t>36.73</a:t>
                      </a:r>
                      <a:endParaRPr lang="en-LU" sz="1200" b="0" i="0" u="none" strike="noStrike">
                        <a:solidFill>
                          <a:schemeClr val="bg1"/>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LU" sz="1200" u="none" strike="noStrike">
                          <a:solidFill>
                            <a:schemeClr val="bg1"/>
                          </a:solidFill>
                          <a:effectLst/>
                        </a:rPr>
                        <a:t>48.94</a:t>
                      </a:r>
                      <a:endParaRPr lang="en-LU" sz="1200" b="0" i="0" u="none" strike="noStrike">
                        <a:solidFill>
                          <a:schemeClr val="bg1"/>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LU" sz="1200" u="none" strike="noStrike">
                          <a:solidFill>
                            <a:schemeClr val="bg1"/>
                          </a:solidFill>
                          <a:effectLst/>
                        </a:rPr>
                        <a:t>40.74</a:t>
                      </a:r>
                      <a:endParaRPr lang="en-LU" sz="1200" b="0" i="0" u="none" strike="noStrike">
                        <a:solidFill>
                          <a:schemeClr val="bg1"/>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7071850"/>
                  </a:ext>
                </a:extLst>
              </a:tr>
              <a:tr h="538687">
                <a:tc>
                  <a:txBody>
                    <a:bodyPr/>
                    <a:lstStyle/>
                    <a:p>
                      <a:pPr algn="ctr" fontAlgn="b"/>
                      <a:r>
                        <a:rPr lang="en-GB" sz="1050" b="1" u="none" strike="noStrike">
                          <a:solidFill>
                            <a:schemeClr val="tx1"/>
                          </a:solidFill>
                          <a:effectLst/>
                        </a:rPr>
                        <a:t>Meta-transcrip-tome</a:t>
                      </a:r>
                      <a:endParaRPr lang="en-GB" sz="1050" b="1" i="0" u="none" strike="noStrike">
                        <a:solidFill>
                          <a:schemeClr val="tx1"/>
                        </a:solidFill>
                        <a:effectLst/>
                        <a:latin typeface="+mn-lt"/>
                      </a:endParaRPr>
                    </a:p>
                  </a:txBody>
                  <a:tcPr marL="9525" marR="9525" marT="9525" marB="0" anchor="ctr"/>
                </a:tc>
                <a:tc>
                  <a:txBody>
                    <a:bodyPr/>
                    <a:lstStyle/>
                    <a:p>
                      <a:pPr algn="ctr" fontAlgn="b"/>
                      <a:r>
                        <a:rPr lang="en-LU" sz="1200" u="none" strike="noStrike">
                          <a:solidFill>
                            <a:schemeClr val="bg1"/>
                          </a:solidFill>
                          <a:effectLst/>
                        </a:rPr>
                        <a:t>40.82</a:t>
                      </a:r>
                      <a:endParaRPr lang="en-LU" sz="1200" b="0" i="0" u="none" strike="noStrike">
                        <a:solidFill>
                          <a:schemeClr val="bg1"/>
                        </a:solidFill>
                        <a:effectLst/>
                        <a:latin typeface="+mn-lt"/>
                      </a:endParaRPr>
                    </a:p>
                  </a:txBody>
                  <a:tcPr marL="9525" marR="9525" marT="9525" marB="0" anchor="ctr"/>
                </a:tc>
                <a:tc>
                  <a:txBody>
                    <a:bodyPr/>
                    <a:lstStyle/>
                    <a:p>
                      <a:pPr algn="ctr" fontAlgn="b"/>
                      <a:r>
                        <a:rPr lang="en-LU" sz="1200" u="none" strike="noStrike">
                          <a:solidFill>
                            <a:schemeClr val="bg1"/>
                          </a:solidFill>
                          <a:effectLst/>
                        </a:rPr>
                        <a:t>51.06</a:t>
                      </a:r>
                      <a:endParaRPr lang="en-LU" sz="1200" b="0" i="0" u="none" strike="noStrike">
                        <a:solidFill>
                          <a:schemeClr val="bg1"/>
                        </a:solidFill>
                        <a:effectLst/>
                        <a:latin typeface="+mn-lt"/>
                      </a:endParaRPr>
                    </a:p>
                  </a:txBody>
                  <a:tcPr marL="9525" marR="9525" marT="9525" marB="0" anchor="ctr"/>
                </a:tc>
                <a:tc>
                  <a:txBody>
                    <a:bodyPr/>
                    <a:lstStyle/>
                    <a:p>
                      <a:pPr algn="ctr" fontAlgn="b"/>
                      <a:r>
                        <a:rPr lang="en-LU" sz="1200" u="none" strike="noStrike">
                          <a:solidFill>
                            <a:schemeClr val="bg1"/>
                          </a:solidFill>
                          <a:effectLst/>
                        </a:rPr>
                        <a:t>48.15</a:t>
                      </a:r>
                      <a:endParaRPr lang="en-LU" sz="1200" b="0" i="0" u="none" strike="noStrike">
                        <a:solidFill>
                          <a:schemeClr val="bg1"/>
                        </a:solidFill>
                        <a:effectLst/>
                        <a:latin typeface="+mn-lt"/>
                      </a:endParaRPr>
                    </a:p>
                  </a:txBody>
                  <a:tcPr marL="9525" marR="9525" marT="9525" marB="0" anchor="ctr"/>
                </a:tc>
                <a:extLst>
                  <a:ext uri="{0D108BD9-81ED-4DB2-BD59-A6C34878D82A}">
                    <a16:rowId xmlns:a16="http://schemas.microsoft.com/office/drawing/2014/main" val="3911646151"/>
                  </a:ext>
                </a:extLst>
              </a:tr>
            </a:tbl>
          </a:graphicData>
        </a:graphic>
      </p:graphicFrame>
      <p:pic>
        <p:nvPicPr>
          <p:cNvPr id="14" name="Picture 13">
            <a:extLst>
              <a:ext uri="{FF2B5EF4-FFF2-40B4-BE49-F238E27FC236}">
                <a16:creationId xmlns:a16="http://schemas.microsoft.com/office/drawing/2014/main" id="{378FD613-E5EF-0448-A87B-76B56AD490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6178"/>
          <a:stretch/>
        </p:blipFill>
        <p:spPr>
          <a:xfrm>
            <a:off x="293367" y="1953829"/>
            <a:ext cx="2195834" cy="2974499"/>
          </a:xfrm>
          <a:prstGeom prst="rect">
            <a:avLst/>
          </a:prstGeom>
        </p:spPr>
      </p:pic>
      <p:pic>
        <p:nvPicPr>
          <p:cNvPr id="15" name="Picture 14">
            <a:extLst>
              <a:ext uri="{FF2B5EF4-FFF2-40B4-BE49-F238E27FC236}">
                <a16:creationId xmlns:a16="http://schemas.microsoft.com/office/drawing/2014/main" id="{F9AE1F08-24D5-7F4D-A57B-B734EE8E4E7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438"/>
          <a:stretch/>
        </p:blipFill>
        <p:spPr>
          <a:xfrm>
            <a:off x="2895600" y="1930854"/>
            <a:ext cx="2684586" cy="2997474"/>
          </a:xfrm>
          <a:prstGeom prst="rect">
            <a:avLst/>
          </a:prstGeom>
        </p:spPr>
      </p:pic>
      <p:sp>
        <p:nvSpPr>
          <p:cNvPr id="16" name="Rectangle 15">
            <a:extLst>
              <a:ext uri="{FF2B5EF4-FFF2-40B4-BE49-F238E27FC236}">
                <a16:creationId xmlns:a16="http://schemas.microsoft.com/office/drawing/2014/main" id="{B08B166B-2B6C-F546-A697-9770BD5122F4}"/>
              </a:ext>
            </a:extLst>
          </p:cNvPr>
          <p:cNvSpPr/>
          <p:nvPr/>
        </p:nvSpPr>
        <p:spPr>
          <a:xfrm>
            <a:off x="-254001" y="1452412"/>
            <a:ext cx="2598295" cy="369332"/>
          </a:xfrm>
          <a:prstGeom prst="rect">
            <a:avLst/>
          </a:prstGeom>
        </p:spPr>
        <p:txBody>
          <a:bodyPr wrap="square">
            <a:spAutoFit/>
          </a:bodyPr>
          <a:lstStyle/>
          <a:p>
            <a:pPr lvl="1"/>
            <a:r>
              <a:rPr lang="en-US" sz="1800" b="1" dirty="0" err="1">
                <a:solidFill>
                  <a:schemeClr val="bg1"/>
                </a:solidFill>
                <a:latin typeface="Gill Sans" panose="020B0502020104020203" pitchFamily="34" charset="-79"/>
                <a:cs typeface="Gill Sans" panose="020B0502020104020203" pitchFamily="34" charset="-79"/>
              </a:rPr>
              <a:t>Extracellulaire</a:t>
            </a:r>
            <a:endParaRPr lang="en-US" sz="1800" b="1" dirty="0">
              <a:solidFill>
                <a:schemeClr val="bg1"/>
              </a:solidFill>
              <a:latin typeface="Gill Sans" panose="020B0502020104020203" pitchFamily="34" charset="-79"/>
              <a:cs typeface="Gill Sans" panose="020B0502020104020203" pitchFamily="34" charset="-79"/>
            </a:endParaRPr>
          </a:p>
        </p:txBody>
      </p:sp>
      <p:sp>
        <p:nvSpPr>
          <p:cNvPr id="17" name="Rectangle 16">
            <a:extLst>
              <a:ext uri="{FF2B5EF4-FFF2-40B4-BE49-F238E27FC236}">
                <a16:creationId xmlns:a16="http://schemas.microsoft.com/office/drawing/2014/main" id="{EE3A8FF5-F23C-E14F-AB91-D8DB63E4B624}"/>
              </a:ext>
            </a:extLst>
          </p:cNvPr>
          <p:cNvSpPr/>
          <p:nvPr/>
        </p:nvSpPr>
        <p:spPr>
          <a:xfrm>
            <a:off x="2371619" y="1452412"/>
            <a:ext cx="2424934" cy="369332"/>
          </a:xfrm>
          <a:prstGeom prst="rect">
            <a:avLst/>
          </a:prstGeom>
        </p:spPr>
        <p:txBody>
          <a:bodyPr wrap="square">
            <a:spAutoFit/>
          </a:bodyPr>
          <a:lstStyle/>
          <a:p>
            <a:pPr lvl="1"/>
            <a:r>
              <a:rPr lang="en-US" sz="1800" b="1" dirty="0" err="1">
                <a:solidFill>
                  <a:schemeClr val="bg1"/>
                </a:solidFill>
                <a:latin typeface="Gill Sans" panose="020B0502020104020203" pitchFamily="34" charset="-79"/>
                <a:cs typeface="Gill Sans" panose="020B0502020104020203" pitchFamily="34" charset="-79"/>
              </a:rPr>
              <a:t>Intracellulaire</a:t>
            </a:r>
            <a:endParaRPr lang="en-US" sz="1800" b="1" dirty="0">
              <a:solidFill>
                <a:schemeClr val="bg1"/>
              </a:solidFill>
              <a:latin typeface="Gill Sans" panose="020B0502020104020203" pitchFamily="34" charset="-79"/>
              <a:cs typeface="Gill Sans" panose="020B0502020104020203" pitchFamily="34" charset="-79"/>
            </a:endParaRPr>
          </a:p>
        </p:txBody>
      </p:sp>
      <p:sp>
        <p:nvSpPr>
          <p:cNvPr id="19" name="Rectangle 18">
            <a:extLst>
              <a:ext uri="{FF2B5EF4-FFF2-40B4-BE49-F238E27FC236}">
                <a16:creationId xmlns:a16="http://schemas.microsoft.com/office/drawing/2014/main" id="{FBE4D562-5753-8C45-A187-A82809273121}"/>
              </a:ext>
            </a:extLst>
          </p:cNvPr>
          <p:cNvSpPr/>
          <p:nvPr/>
        </p:nvSpPr>
        <p:spPr>
          <a:xfrm>
            <a:off x="1689100" y="1966528"/>
            <a:ext cx="355600" cy="1818071"/>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D4A7ED-B499-7B46-B63D-FE25E952898D}"/>
              </a:ext>
            </a:extLst>
          </p:cNvPr>
          <p:cNvSpPr/>
          <p:nvPr/>
        </p:nvSpPr>
        <p:spPr>
          <a:xfrm>
            <a:off x="4002972" y="1953828"/>
            <a:ext cx="355600" cy="1818071"/>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7">
            <a:extLst>
              <a:ext uri="{FF2B5EF4-FFF2-40B4-BE49-F238E27FC236}">
                <a16:creationId xmlns:a16="http://schemas.microsoft.com/office/drawing/2014/main" id="{2224EF4B-3412-D84D-8BC3-E86953897DD3}"/>
              </a:ext>
            </a:extLst>
          </p:cNvPr>
          <p:cNvSpPr txBox="1">
            <a:spLocks noChangeArrowheads="1"/>
          </p:cNvSpPr>
          <p:nvPr/>
        </p:nvSpPr>
        <p:spPr bwMode="auto">
          <a:xfrm>
            <a:off x="5058428" y="4695749"/>
            <a:ext cx="4034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chemeClr val="bg1"/>
                </a:solidFill>
                <a:cs typeface="Arial" charset="0"/>
              </a:rPr>
              <a:t>Trezzi</a:t>
            </a:r>
            <a:r>
              <a:rPr lang="en-US" sz="1200" dirty="0">
                <a:solidFill>
                  <a:schemeClr val="bg1"/>
                </a:solidFill>
                <a:cs typeface="Arial" charset="0"/>
              </a:rPr>
              <a:t>, </a:t>
            </a:r>
            <a:r>
              <a:rPr lang="en-US" sz="1200" dirty="0" err="1">
                <a:solidFill>
                  <a:schemeClr val="bg1"/>
                </a:solidFill>
                <a:cs typeface="Arial" charset="0"/>
              </a:rPr>
              <a:t>Aho</a:t>
            </a:r>
            <a:r>
              <a:rPr lang="en-US" sz="1200" dirty="0">
                <a:solidFill>
                  <a:schemeClr val="bg1"/>
                </a:solidFill>
                <a:cs typeface="Arial" charset="0"/>
              </a:rPr>
              <a:t> </a:t>
            </a:r>
            <a:r>
              <a:rPr lang="en-US" sz="1200" i="1" dirty="0">
                <a:solidFill>
                  <a:schemeClr val="bg1"/>
                </a:solidFill>
                <a:cs typeface="Arial" charset="0"/>
              </a:rPr>
              <a:t>et al.</a:t>
            </a:r>
            <a:r>
              <a:rPr lang="en-US" sz="1200" dirty="0">
                <a:solidFill>
                  <a:schemeClr val="bg1"/>
                </a:solidFill>
                <a:cs typeface="Arial" charset="0"/>
              </a:rPr>
              <a:t>, </a:t>
            </a:r>
            <a:r>
              <a:rPr lang="en-US" sz="1200" dirty="0" err="1">
                <a:solidFill>
                  <a:schemeClr val="bg1"/>
                </a:solidFill>
                <a:cs typeface="Arial" charset="0"/>
              </a:rPr>
              <a:t>données</a:t>
            </a:r>
            <a:r>
              <a:rPr lang="en-US" sz="1200" dirty="0">
                <a:solidFill>
                  <a:schemeClr val="bg1"/>
                </a:solidFill>
                <a:cs typeface="Arial" charset="0"/>
              </a:rPr>
              <a:t> non </a:t>
            </a:r>
            <a:r>
              <a:rPr lang="en-US" sz="1200" dirty="0" err="1">
                <a:solidFill>
                  <a:schemeClr val="bg1"/>
                </a:solidFill>
                <a:cs typeface="Arial" charset="0"/>
              </a:rPr>
              <a:t>publiées</a:t>
            </a:r>
            <a:r>
              <a:rPr lang="en-US" sz="1200" dirty="0">
                <a:solidFill>
                  <a:schemeClr val="bg1"/>
                </a:solidFill>
                <a:cs typeface="Arial" charset="0"/>
              </a:rPr>
              <a:t>.</a:t>
            </a:r>
          </a:p>
          <a:p>
            <a:pPr algn="r" eaLnBrk="1" hangingPunct="1"/>
            <a:r>
              <a:rPr lang="en-US" sz="1200" dirty="0">
                <a:solidFill>
                  <a:schemeClr val="bg1"/>
                </a:solidFill>
                <a:cs typeface="Arial" charset="0"/>
              </a:rPr>
              <a:t>Brevets: </a:t>
            </a:r>
            <a:r>
              <a:rPr lang="en-LU" sz="1200" dirty="0">
                <a:solidFill>
                  <a:schemeClr val="bg1"/>
                </a:solidFill>
              </a:rPr>
              <a:t>LU16908, LU16901. </a:t>
            </a:r>
            <a:endParaRPr lang="en-US" sz="1200" dirty="0">
              <a:solidFill>
                <a:schemeClr val="bg1"/>
              </a:solidFill>
              <a:cs typeface="Arial" charset="0"/>
            </a:endParaRPr>
          </a:p>
        </p:txBody>
      </p:sp>
    </p:spTree>
    <p:extLst>
      <p:ext uri="{BB962C8B-B14F-4D97-AF65-F5344CB8AC3E}">
        <p14:creationId xmlns:p14="http://schemas.microsoft.com/office/powerpoint/2010/main" val="3822849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339D000-3DE6-3C40-9237-2B7D9F31627C}"/>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143000" y="4"/>
            <a:ext cx="6858000" cy="5153855"/>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a:stretch>
            <a:fillRect/>
          </a:stretch>
        </p:blipFill>
        <p:spPr>
          <a:xfrm>
            <a:off x="3729631" y="183719"/>
            <a:ext cx="3750368" cy="4661519"/>
          </a:xfrm>
          <a:prstGeom prst="rect">
            <a:avLst/>
          </a:prstGeom>
        </p:spPr>
      </p:pic>
      <p:sp>
        <p:nvSpPr>
          <p:cNvPr id="12" name="TextBox 11"/>
          <p:cNvSpPr txBox="1"/>
          <p:nvPr/>
        </p:nvSpPr>
        <p:spPr>
          <a:xfrm>
            <a:off x="1285876" y="4897758"/>
            <a:ext cx="7858124" cy="276999"/>
          </a:xfrm>
          <a:prstGeom prst="rect">
            <a:avLst/>
          </a:prstGeom>
          <a:noFill/>
        </p:spPr>
        <p:txBody>
          <a:bodyPr wrap="square" rtlCol="0">
            <a:spAutoFit/>
          </a:bodyPr>
          <a:lstStyle/>
          <a:p>
            <a:pPr algn="r"/>
            <a:r>
              <a:rPr lang="en-US" sz="600" dirty="0">
                <a:solidFill>
                  <a:schemeClr val="bg1"/>
                </a:solidFill>
              </a:rPr>
              <a:t>http://</a:t>
            </a:r>
            <a:r>
              <a:rPr lang="en-US" sz="600" dirty="0" err="1">
                <a:solidFill>
                  <a:schemeClr val="bg1"/>
                </a:solidFill>
              </a:rPr>
              <a:t>www.origin</a:t>
            </a:r>
            <a:r>
              <a:rPr lang="en-US" sz="600" dirty="0">
                <a:solidFill>
                  <a:schemeClr val="bg1"/>
                </a:solidFill>
              </a:rPr>
              <a:t>-of-</a:t>
            </a:r>
            <a:r>
              <a:rPr lang="en-US" sz="600" dirty="0" err="1">
                <a:solidFill>
                  <a:schemeClr val="bg1"/>
                </a:solidFill>
              </a:rPr>
              <a:t>mitochondria.net</a:t>
            </a:r>
            <a:r>
              <a:rPr lang="en-US" sz="600" dirty="0">
                <a:solidFill>
                  <a:schemeClr val="bg1"/>
                </a:solidFill>
              </a:rPr>
              <a:t>/</a:t>
            </a:r>
            <a:r>
              <a:rPr lang="en-US" sz="600" dirty="0" err="1">
                <a:solidFill>
                  <a:schemeClr val="bg1"/>
                </a:solidFill>
              </a:rPr>
              <a:t>wp</a:t>
            </a:r>
            <a:r>
              <a:rPr lang="en-US" sz="600" dirty="0">
                <a:solidFill>
                  <a:schemeClr val="bg1"/>
                </a:solidFill>
              </a:rPr>
              <a:t>-content/uploads/</a:t>
            </a:r>
            <a:r>
              <a:rPr lang="en-US" sz="600" dirty="0" err="1">
                <a:solidFill>
                  <a:schemeClr val="bg1"/>
                </a:solidFill>
              </a:rPr>
              <a:t>thebigtree.jpg</a:t>
            </a:r>
            <a:endParaRPr lang="en-US" sz="600" dirty="0">
              <a:solidFill>
                <a:schemeClr val="bg1"/>
              </a:solidFill>
            </a:endParaRPr>
          </a:p>
          <a:p>
            <a:pPr algn="r"/>
            <a:r>
              <a:rPr lang="en-US" sz="600" dirty="0">
                <a:solidFill>
                  <a:schemeClr val="bg1"/>
                </a:solidFill>
              </a:rPr>
              <a:t>http://</a:t>
            </a:r>
            <a:r>
              <a:rPr lang="en-US" sz="600" dirty="0" err="1">
                <a:solidFill>
                  <a:schemeClr val="bg1"/>
                </a:solidFill>
              </a:rPr>
              <a:t>en.wikipedia.org</a:t>
            </a:r>
            <a:r>
              <a:rPr lang="en-US" sz="600" dirty="0">
                <a:solidFill>
                  <a:schemeClr val="bg1"/>
                </a:solidFill>
              </a:rPr>
              <a:t>/wiki/</a:t>
            </a:r>
            <a:r>
              <a:rPr lang="en-US" sz="600" dirty="0" err="1">
                <a:solidFill>
                  <a:schemeClr val="bg1"/>
                </a:solidFill>
              </a:rPr>
              <a:t>File:Carl_Woese.jpg</a:t>
            </a:r>
            <a:endParaRPr lang="en-US" sz="600" dirty="0">
              <a:solidFill>
                <a:schemeClr val="bg1"/>
              </a:solidFill>
            </a:endParaRPr>
          </a:p>
        </p:txBody>
      </p:sp>
      <p:grpSp>
        <p:nvGrpSpPr>
          <p:cNvPr id="3" name="Group 2"/>
          <p:cNvGrpSpPr/>
          <p:nvPr/>
        </p:nvGrpSpPr>
        <p:grpSpPr>
          <a:xfrm>
            <a:off x="3274150" y="2574210"/>
            <a:ext cx="1453598" cy="870653"/>
            <a:chOff x="2619290" y="3432280"/>
            <a:chExt cx="1938131" cy="1160870"/>
          </a:xfrm>
        </p:grpSpPr>
        <p:pic>
          <p:nvPicPr>
            <p:cNvPr id="17" name="Picture 16"/>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19571" t="24383" r="17720" b="17592"/>
            <a:stretch/>
          </p:blipFill>
          <p:spPr>
            <a:xfrm rot="1599784">
              <a:off x="2619290" y="3432280"/>
              <a:ext cx="1327591" cy="1160870"/>
            </a:xfrm>
            <a:prstGeom prst="rect">
              <a:avLst/>
            </a:prstGeom>
          </p:spPr>
        </p:pic>
        <p:sp>
          <p:nvSpPr>
            <p:cNvPr id="16" name="Rounded Rectangle 15"/>
            <p:cNvSpPr/>
            <p:nvPr/>
          </p:nvSpPr>
          <p:spPr>
            <a:xfrm>
              <a:off x="3964755" y="3835651"/>
              <a:ext cx="592666" cy="603250"/>
            </a:xfrm>
            <a:prstGeom prst="roundRect">
              <a:avLst/>
            </a:prstGeom>
            <a:noFill/>
            <a:ln w="38100" cmpd="sng">
              <a:solidFill>
                <a:srgbClr val="1682B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5" name="Group 4"/>
          <p:cNvGrpSpPr/>
          <p:nvPr/>
        </p:nvGrpSpPr>
        <p:grpSpPr>
          <a:xfrm>
            <a:off x="1325566" y="2486106"/>
            <a:ext cx="1523998" cy="2291655"/>
            <a:chOff x="285753" y="3314808"/>
            <a:chExt cx="2031997" cy="3055540"/>
          </a:xfrm>
        </p:grpSpPr>
        <p:sp>
          <p:nvSpPr>
            <p:cNvPr id="14" name="TextBox 13"/>
            <p:cNvSpPr txBox="1"/>
            <p:nvPr/>
          </p:nvSpPr>
          <p:spPr>
            <a:xfrm>
              <a:off x="285753" y="6031793"/>
              <a:ext cx="1947333" cy="338555"/>
            </a:xfrm>
            <a:prstGeom prst="rect">
              <a:avLst/>
            </a:prstGeom>
            <a:noFill/>
          </p:spPr>
          <p:txBody>
            <a:bodyPr wrap="square" rtlCol="0">
              <a:spAutoFit/>
            </a:bodyPr>
            <a:lstStyle/>
            <a:p>
              <a:r>
                <a:rPr lang="en-US" sz="1050" dirty="0">
                  <a:solidFill>
                    <a:srgbClr val="000000"/>
                  </a:solidFill>
                </a:rPr>
                <a:t>Carl </a:t>
              </a:r>
              <a:r>
                <a:rPr lang="en-US" sz="1050" dirty="0" err="1">
                  <a:solidFill>
                    <a:srgbClr val="000000"/>
                  </a:solidFill>
                </a:rPr>
                <a:t>Woese</a:t>
              </a:r>
              <a:endParaRPr lang="en-US" sz="1050" dirty="0">
                <a:solidFill>
                  <a:srgbClr val="000000"/>
                </a:solidFill>
              </a:endParaRP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417" y="3314808"/>
              <a:ext cx="1947333" cy="2738151"/>
            </a:xfrm>
            <a:prstGeom prst="rect">
              <a:avLst/>
            </a:prstGeom>
          </p:spPr>
        </p:pic>
      </p:grpSp>
      <p:sp>
        <p:nvSpPr>
          <p:cNvPr id="19" name="Title 3">
            <a:extLst>
              <a:ext uri="{FF2B5EF4-FFF2-40B4-BE49-F238E27FC236}">
                <a16:creationId xmlns:a16="http://schemas.microsoft.com/office/drawing/2014/main" id="{065A2A93-8C86-1749-8098-03D136620C98}"/>
              </a:ext>
            </a:extLst>
          </p:cNvPr>
          <p:cNvSpPr txBox="1">
            <a:spLocks/>
          </p:cNvSpPr>
          <p:nvPr/>
        </p:nvSpPr>
        <p:spPr bwMode="auto">
          <a:xfrm>
            <a:off x="0" y="41278"/>
            <a:ext cx="3750368" cy="5001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US" sz="2800" dirty="0" err="1">
                <a:latin typeface="Candara" charset="0"/>
                <a:ea typeface="Candara" charset="0"/>
                <a:cs typeface="Candara" charset="0"/>
              </a:rPr>
              <a:t>L’arbre</a:t>
            </a:r>
            <a:r>
              <a:rPr lang="en-US" sz="2800" dirty="0">
                <a:latin typeface="Candara" charset="0"/>
                <a:ea typeface="Candara" charset="0"/>
                <a:cs typeface="Candara" charset="0"/>
              </a:rPr>
              <a:t> de vie</a:t>
            </a:r>
          </a:p>
        </p:txBody>
      </p:sp>
      <p:sp>
        <p:nvSpPr>
          <p:cNvPr id="6" name="Rectangle 5">
            <a:extLst>
              <a:ext uri="{FF2B5EF4-FFF2-40B4-BE49-F238E27FC236}">
                <a16:creationId xmlns:a16="http://schemas.microsoft.com/office/drawing/2014/main" id="{DF05CDD2-72CF-2E48-A486-911E1763F930}"/>
              </a:ext>
            </a:extLst>
          </p:cNvPr>
          <p:cNvSpPr/>
          <p:nvPr/>
        </p:nvSpPr>
        <p:spPr>
          <a:xfrm>
            <a:off x="6504470" y="2030817"/>
            <a:ext cx="988828" cy="3343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13489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60"/>
            <a:ext cx="9144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4" name="Rectangle 3"/>
          <p:cNvSpPr/>
          <p:nvPr/>
        </p:nvSpPr>
        <p:spPr>
          <a:xfrm>
            <a:off x="0" y="1"/>
            <a:ext cx="91440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lb-LU" sz="2800" dirty="0">
                <a:solidFill>
                  <a:srgbClr val="1F497D"/>
                </a:solidFill>
                <a:latin typeface="Candara" charset="0"/>
                <a:ea typeface="Candara" charset="0"/>
                <a:cs typeface="Candara" charset="0"/>
              </a:rPr>
              <a:t>PathoFact</a:t>
            </a:r>
          </a:p>
        </p:txBody>
      </p:sp>
      <p:sp>
        <p:nvSpPr>
          <p:cNvPr id="27" name="TextBox 7">
            <a:extLst>
              <a:ext uri="{FF2B5EF4-FFF2-40B4-BE49-F238E27FC236}">
                <a16:creationId xmlns:a16="http://schemas.microsoft.com/office/drawing/2014/main" id="{C902A37E-74F4-E140-B392-B26DF29AA191}"/>
              </a:ext>
            </a:extLst>
          </p:cNvPr>
          <p:cNvSpPr txBox="1">
            <a:spLocks noChangeArrowheads="1"/>
          </p:cNvSpPr>
          <p:nvPr/>
        </p:nvSpPr>
        <p:spPr bwMode="auto">
          <a:xfrm>
            <a:off x="5370197" y="4886026"/>
            <a:ext cx="375216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defTabSz="342900">
              <a:spcBef>
                <a:spcPct val="0"/>
              </a:spcBef>
              <a:buNone/>
              <a:defRPr/>
            </a:pPr>
            <a:r>
              <a:rPr lang="en-US" altLang="en-US" sz="1200" dirty="0">
                <a:solidFill>
                  <a:prstClr val="black"/>
                </a:solidFill>
              </a:rPr>
              <a:t>de </a:t>
            </a:r>
            <a:r>
              <a:rPr lang="en-US" altLang="en-US" sz="1200" dirty="0" err="1">
                <a:solidFill>
                  <a:prstClr val="black"/>
                </a:solidFill>
              </a:rPr>
              <a:t>Nies</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prstClr val="black"/>
                </a:solidFill>
              </a:rPr>
              <a:t>(2021) </a:t>
            </a:r>
            <a:r>
              <a:rPr lang="en-US" altLang="en-US" sz="1200" i="1" dirty="0">
                <a:solidFill>
                  <a:prstClr val="black"/>
                </a:solidFill>
              </a:rPr>
              <a:t>Microbiome</a:t>
            </a:r>
            <a:r>
              <a:rPr lang="en-US" altLang="en-US" sz="1200" dirty="0">
                <a:solidFill>
                  <a:prstClr val="black"/>
                </a:solidFill>
              </a:rPr>
              <a:t> </a:t>
            </a:r>
            <a:r>
              <a:rPr lang="en-US" altLang="en-US" sz="1200" b="1" dirty="0">
                <a:solidFill>
                  <a:prstClr val="black"/>
                </a:solidFill>
              </a:rPr>
              <a:t>9</a:t>
            </a:r>
            <a:r>
              <a:rPr lang="en-US" altLang="en-US" sz="1200" dirty="0">
                <a:solidFill>
                  <a:prstClr val="black"/>
                </a:solidFill>
              </a:rPr>
              <a:t>:49.</a:t>
            </a:r>
          </a:p>
        </p:txBody>
      </p:sp>
      <p:pic>
        <p:nvPicPr>
          <p:cNvPr id="31" name="Picture 30">
            <a:extLst>
              <a:ext uri="{FF2B5EF4-FFF2-40B4-BE49-F238E27FC236}">
                <a16:creationId xmlns:a16="http://schemas.microsoft.com/office/drawing/2014/main" id="{EFFB0ABA-94B4-A645-BEFE-4D86FB1D33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428" y="1842530"/>
            <a:ext cx="3143804" cy="2515043"/>
          </a:xfrm>
          <a:prstGeom prst="rect">
            <a:avLst/>
          </a:prstGeom>
        </p:spPr>
      </p:pic>
      <p:sp>
        <p:nvSpPr>
          <p:cNvPr id="48" name="Content Placeholder 6">
            <a:extLst>
              <a:ext uri="{FF2B5EF4-FFF2-40B4-BE49-F238E27FC236}">
                <a16:creationId xmlns:a16="http://schemas.microsoft.com/office/drawing/2014/main" id="{93F03916-995B-A14B-A358-3E31743C71A8}"/>
              </a:ext>
            </a:extLst>
          </p:cNvPr>
          <p:cNvSpPr>
            <a:spLocks noGrp="1"/>
          </p:cNvSpPr>
          <p:nvPr>
            <p:ph idx="1"/>
          </p:nvPr>
        </p:nvSpPr>
        <p:spPr>
          <a:xfrm>
            <a:off x="164677" y="550916"/>
            <a:ext cx="3707156" cy="3803033"/>
          </a:xfrm>
        </p:spPr>
        <p:txBody>
          <a:bodyPr>
            <a:normAutofit/>
          </a:bodyPr>
          <a:lstStyle/>
          <a:p>
            <a:pPr>
              <a:buClr>
                <a:schemeClr val="bg2"/>
              </a:buClr>
              <a:buSzPct val="150000"/>
            </a:pPr>
            <a:r>
              <a:rPr lang="fr-FR" sz="1600" dirty="0">
                <a:solidFill>
                  <a:schemeClr val="bg1"/>
                </a:solidFill>
                <a:latin typeface="Gill Sans" panose="020B0502020104020203" pitchFamily="34" charset="-79"/>
                <a:cs typeface="Gill Sans" panose="020B0502020104020203" pitchFamily="34" charset="-79"/>
              </a:rPr>
              <a:t>Pipeline pour la prédiction des facteurs de virulence et des gènes de résistance antimicrobienne dans les données </a:t>
            </a:r>
            <a:r>
              <a:rPr lang="fr-FR" sz="1600" dirty="0" err="1">
                <a:solidFill>
                  <a:schemeClr val="bg1"/>
                </a:solidFill>
                <a:latin typeface="Gill Sans" panose="020B0502020104020203" pitchFamily="34" charset="-79"/>
                <a:cs typeface="Gill Sans" panose="020B0502020104020203" pitchFamily="34" charset="-79"/>
              </a:rPr>
              <a:t>métagénomiques</a:t>
            </a:r>
            <a:endParaRPr lang="en-US" sz="1600" dirty="0">
              <a:solidFill>
                <a:schemeClr val="bg1"/>
              </a:solidFill>
              <a:latin typeface="Gill Sans" panose="020B0502020104020203" pitchFamily="34" charset="-79"/>
              <a:cs typeface="Gill Sans" panose="020B0502020104020203" pitchFamily="34" charset="-79"/>
            </a:endParaRPr>
          </a:p>
          <a:p>
            <a:pPr>
              <a:buClr>
                <a:schemeClr val="bg2"/>
              </a:buClr>
              <a:buSzPct val="150000"/>
              <a:buFont typeface="Arial" charset="0"/>
              <a:buChar char="•"/>
            </a:pPr>
            <a:endParaRPr lang="en-US" sz="1600" dirty="0">
              <a:solidFill>
                <a:schemeClr val="bg1"/>
              </a:solidFill>
              <a:latin typeface="Gill Sans" panose="020B0502020104020203" pitchFamily="34" charset="-79"/>
              <a:cs typeface="Gill Sans" panose="020B0502020104020203" pitchFamily="34" charset="-79"/>
            </a:endParaRPr>
          </a:p>
        </p:txBody>
      </p:sp>
      <p:sp>
        <p:nvSpPr>
          <p:cNvPr id="28" name="TextBox 2">
            <a:extLst>
              <a:ext uri="{FF2B5EF4-FFF2-40B4-BE49-F238E27FC236}">
                <a16:creationId xmlns:a16="http://schemas.microsoft.com/office/drawing/2014/main" id="{EEF799F3-59B0-AD4A-AF8A-BA0D66921EB7}"/>
              </a:ext>
            </a:extLst>
          </p:cNvPr>
          <p:cNvSpPr txBox="1">
            <a:spLocks noChangeArrowheads="1"/>
          </p:cNvSpPr>
          <p:nvPr/>
        </p:nvSpPr>
        <p:spPr bwMode="auto">
          <a:xfrm>
            <a:off x="4155789" y="3975566"/>
            <a:ext cx="42041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buNone/>
            </a:pPr>
            <a:r>
              <a:rPr lang="en-GB" sz="2400" b="1" dirty="0">
                <a:solidFill>
                  <a:schemeClr val="bg1"/>
                </a:solidFill>
                <a:latin typeface="+mj-lt"/>
              </a:rPr>
              <a:t>https://</a:t>
            </a:r>
            <a:r>
              <a:rPr lang="en-GB" sz="2400" b="1" dirty="0" err="1">
                <a:solidFill>
                  <a:schemeClr val="bg1"/>
                </a:solidFill>
                <a:latin typeface="+mj-lt"/>
              </a:rPr>
              <a:t>pathofact.lcsb.uni.lu</a:t>
            </a:r>
            <a:endParaRPr lang="en-GB" sz="2400" b="1" dirty="0">
              <a:solidFill>
                <a:schemeClr val="bg1"/>
              </a:solidFill>
              <a:latin typeface="+mj-lt"/>
            </a:endParaRPr>
          </a:p>
        </p:txBody>
      </p:sp>
      <p:pic>
        <p:nvPicPr>
          <p:cNvPr id="2" name="Picture 1">
            <a:extLst>
              <a:ext uri="{FF2B5EF4-FFF2-40B4-BE49-F238E27FC236}">
                <a16:creationId xmlns:a16="http://schemas.microsoft.com/office/drawing/2014/main" id="{AB79E0A9-13FC-1946-BD96-A90124A9CB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354" t="54826"/>
          <a:stretch/>
        </p:blipFill>
        <p:spPr>
          <a:xfrm>
            <a:off x="6590891" y="1384059"/>
            <a:ext cx="2310210" cy="2017595"/>
          </a:xfrm>
          <a:prstGeom prst="rect">
            <a:avLst/>
          </a:prstGeom>
        </p:spPr>
      </p:pic>
      <p:pic>
        <p:nvPicPr>
          <p:cNvPr id="47" name="Picture 46">
            <a:extLst>
              <a:ext uri="{FF2B5EF4-FFF2-40B4-BE49-F238E27FC236}">
                <a16:creationId xmlns:a16="http://schemas.microsoft.com/office/drawing/2014/main" id="{F92193C6-73C6-3D4D-971F-6DD40A5E73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0354" b="46201"/>
          <a:stretch/>
        </p:blipFill>
        <p:spPr>
          <a:xfrm>
            <a:off x="4093187" y="1292229"/>
            <a:ext cx="2407186" cy="2402817"/>
          </a:xfrm>
          <a:prstGeom prst="rect">
            <a:avLst/>
          </a:prstGeom>
        </p:spPr>
      </p:pic>
      <p:sp>
        <p:nvSpPr>
          <p:cNvPr id="3" name="TextBox 2">
            <a:extLst>
              <a:ext uri="{FF2B5EF4-FFF2-40B4-BE49-F238E27FC236}">
                <a16:creationId xmlns:a16="http://schemas.microsoft.com/office/drawing/2014/main" id="{4F090F63-6180-BB41-9F98-3C399F6EAE3B}"/>
              </a:ext>
            </a:extLst>
          </p:cNvPr>
          <p:cNvSpPr txBox="1"/>
          <p:nvPr/>
        </p:nvSpPr>
        <p:spPr>
          <a:xfrm>
            <a:off x="4218856" y="969500"/>
            <a:ext cx="2932820" cy="338554"/>
          </a:xfrm>
          <a:prstGeom prst="rect">
            <a:avLst/>
          </a:prstGeom>
          <a:noFill/>
        </p:spPr>
        <p:txBody>
          <a:bodyPr wrap="square" rtlCol="0">
            <a:spAutoFit/>
          </a:bodyPr>
          <a:lstStyle/>
          <a:p>
            <a:r>
              <a:rPr lang="en-LU" sz="1600" b="1" dirty="0">
                <a:solidFill>
                  <a:schemeClr val="bg1"/>
                </a:solidFill>
                <a:latin typeface="+mj-lt"/>
                <a:cs typeface="Gill Sans" panose="020B0502020104020203" pitchFamily="34" charset="-79"/>
              </a:rPr>
              <a:t>Parkinson’s disease</a:t>
            </a:r>
          </a:p>
        </p:txBody>
      </p:sp>
      <p:sp>
        <p:nvSpPr>
          <p:cNvPr id="5" name="Rectangle 4">
            <a:extLst>
              <a:ext uri="{FF2B5EF4-FFF2-40B4-BE49-F238E27FC236}">
                <a16:creationId xmlns:a16="http://schemas.microsoft.com/office/drawing/2014/main" id="{D2B83C3C-2505-1F46-B1CD-4764680667AD}"/>
              </a:ext>
            </a:extLst>
          </p:cNvPr>
          <p:cNvSpPr/>
          <p:nvPr/>
        </p:nvSpPr>
        <p:spPr>
          <a:xfrm>
            <a:off x="4093187" y="1292229"/>
            <a:ext cx="251338" cy="24502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
        <p:nvSpPr>
          <p:cNvPr id="49" name="Rectangle 48">
            <a:extLst>
              <a:ext uri="{FF2B5EF4-FFF2-40B4-BE49-F238E27FC236}">
                <a16:creationId xmlns:a16="http://schemas.microsoft.com/office/drawing/2014/main" id="{DF4AD765-CE88-1C41-9898-13206993C6E5}"/>
              </a:ext>
            </a:extLst>
          </p:cNvPr>
          <p:cNvSpPr/>
          <p:nvPr/>
        </p:nvSpPr>
        <p:spPr>
          <a:xfrm>
            <a:off x="6577971" y="1245849"/>
            <a:ext cx="251338" cy="24502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grpSp>
        <p:nvGrpSpPr>
          <p:cNvPr id="9" name="Group 8">
            <a:extLst>
              <a:ext uri="{FF2B5EF4-FFF2-40B4-BE49-F238E27FC236}">
                <a16:creationId xmlns:a16="http://schemas.microsoft.com/office/drawing/2014/main" id="{DAE02B5A-CBFD-B44F-8615-E2B885079D42}"/>
              </a:ext>
            </a:extLst>
          </p:cNvPr>
          <p:cNvGrpSpPr/>
          <p:nvPr/>
        </p:nvGrpSpPr>
        <p:grpSpPr>
          <a:xfrm>
            <a:off x="7408802" y="2039816"/>
            <a:ext cx="1748118" cy="715148"/>
            <a:chOff x="7408802" y="2039816"/>
            <a:chExt cx="1748118" cy="715148"/>
          </a:xfrm>
        </p:grpSpPr>
        <p:sp>
          <p:nvSpPr>
            <p:cNvPr id="6" name="TextBox 5">
              <a:extLst>
                <a:ext uri="{FF2B5EF4-FFF2-40B4-BE49-F238E27FC236}">
                  <a16:creationId xmlns:a16="http://schemas.microsoft.com/office/drawing/2014/main" id="{4DE305DD-64F1-5B42-8135-342C92B6CDB4}"/>
                </a:ext>
              </a:extLst>
            </p:cNvPr>
            <p:cNvSpPr txBox="1"/>
            <p:nvPr/>
          </p:nvSpPr>
          <p:spPr>
            <a:xfrm>
              <a:off x="7408802" y="2039816"/>
              <a:ext cx="1748118" cy="461665"/>
            </a:xfrm>
            <a:prstGeom prst="rect">
              <a:avLst/>
            </a:prstGeom>
            <a:noFill/>
          </p:spPr>
          <p:txBody>
            <a:bodyPr wrap="square" rtlCol="0">
              <a:spAutoFit/>
            </a:bodyPr>
            <a:lstStyle/>
            <a:p>
              <a:pPr algn="r"/>
              <a:r>
                <a:rPr lang="en-LU" dirty="0">
                  <a:solidFill>
                    <a:srgbClr val="FF0000"/>
                  </a:solidFill>
                  <a:latin typeface="Gill Sans" panose="020B0502020104020203" pitchFamily="34" charset="-79"/>
                  <a:cs typeface="Gill Sans" panose="020B0502020104020203" pitchFamily="34" charset="-79"/>
                </a:rPr>
                <a:t>invasin</a:t>
              </a:r>
            </a:p>
          </p:txBody>
        </p:sp>
        <p:sp>
          <p:nvSpPr>
            <p:cNvPr id="8" name="Oval 7">
              <a:extLst>
                <a:ext uri="{FF2B5EF4-FFF2-40B4-BE49-F238E27FC236}">
                  <a16:creationId xmlns:a16="http://schemas.microsoft.com/office/drawing/2014/main" id="{5E22368E-0C1F-C14F-8774-FF274F3281B1}"/>
                </a:ext>
              </a:extLst>
            </p:cNvPr>
            <p:cNvSpPr/>
            <p:nvPr/>
          </p:nvSpPr>
          <p:spPr>
            <a:xfrm>
              <a:off x="8113059" y="2482102"/>
              <a:ext cx="435628" cy="27286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grpSp>
      <p:cxnSp>
        <p:nvCxnSpPr>
          <p:cNvPr id="16" name="Straight Connector 15">
            <a:extLst>
              <a:ext uri="{FF2B5EF4-FFF2-40B4-BE49-F238E27FC236}">
                <a16:creationId xmlns:a16="http://schemas.microsoft.com/office/drawing/2014/main" id="{13D552E1-0AE8-0142-B7B4-CB8E7A4316BD}"/>
              </a:ext>
            </a:extLst>
          </p:cNvPr>
          <p:cNvCxnSpPr>
            <a:cxnSpLocks/>
          </p:cNvCxnSpPr>
          <p:nvPr/>
        </p:nvCxnSpPr>
        <p:spPr>
          <a:xfrm>
            <a:off x="3987922" y="581768"/>
            <a:ext cx="0" cy="4304258"/>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132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60F5F82-BA1F-614C-994F-2D8AACC4B6FF}"/>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7">
            <a:extLst>
              <a:ext uri="{FF2B5EF4-FFF2-40B4-BE49-F238E27FC236}">
                <a16:creationId xmlns:a16="http://schemas.microsoft.com/office/drawing/2014/main" id="{BD2C4408-1890-C843-8C6E-41355B5BD641}"/>
              </a:ext>
            </a:extLst>
          </p:cNvPr>
          <p:cNvSpPr txBox="1">
            <a:spLocks noChangeArrowheads="1"/>
          </p:cNvSpPr>
          <p:nvPr/>
        </p:nvSpPr>
        <p:spPr bwMode="auto">
          <a:xfrm>
            <a:off x="6835615" y="4865088"/>
            <a:ext cx="227035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err="1">
                <a:solidFill>
                  <a:schemeClr val="bg1"/>
                </a:solidFill>
                <a:cs typeface="Arial" charset="0"/>
              </a:rPr>
              <a:t>Trezzi</a:t>
            </a:r>
            <a:r>
              <a:rPr lang="en-US" sz="1200" dirty="0">
                <a:solidFill>
                  <a:schemeClr val="bg1"/>
                </a:solidFill>
                <a:cs typeface="Arial" charset="0"/>
              </a:rPr>
              <a:t>, </a:t>
            </a:r>
            <a:r>
              <a:rPr lang="en-US" sz="1200" dirty="0" err="1">
                <a:solidFill>
                  <a:schemeClr val="bg1"/>
                </a:solidFill>
                <a:cs typeface="Arial" charset="0"/>
              </a:rPr>
              <a:t>Aho</a:t>
            </a:r>
            <a:r>
              <a:rPr lang="en-US" sz="1200" dirty="0">
                <a:solidFill>
                  <a:schemeClr val="bg1"/>
                </a:solidFill>
                <a:cs typeface="Arial" charset="0"/>
              </a:rPr>
              <a:t> </a:t>
            </a:r>
            <a:r>
              <a:rPr lang="en-US" sz="1200" i="1" dirty="0">
                <a:solidFill>
                  <a:schemeClr val="bg1"/>
                </a:solidFill>
                <a:cs typeface="Arial" charset="0"/>
              </a:rPr>
              <a:t>et al.</a:t>
            </a:r>
            <a:r>
              <a:rPr lang="en-US" sz="1200" dirty="0">
                <a:solidFill>
                  <a:schemeClr val="bg1"/>
                </a:solidFill>
                <a:cs typeface="Arial" charset="0"/>
              </a:rPr>
              <a:t>, unpublished.</a:t>
            </a:r>
          </a:p>
        </p:txBody>
      </p:sp>
      <p:pic>
        <p:nvPicPr>
          <p:cNvPr id="9" name="Picture 8" descr="Diagram&#10;&#10;Description automatically generated">
            <a:extLst>
              <a:ext uri="{FF2B5EF4-FFF2-40B4-BE49-F238E27FC236}">
                <a16:creationId xmlns:a16="http://schemas.microsoft.com/office/drawing/2014/main" id="{93F78E2A-9C54-C547-9691-DD4A6D7A97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1461" y="440059"/>
            <a:ext cx="5565361" cy="4485107"/>
          </a:xfrm>
          <a:prstGeom prst="rect">
            <a:avLst/>
          </a:prstGeom>
        </p:spPr>
      </p:pic>
      <p:sp>
        <p:nvSpPr>
          <p:cNvPr id="24" name="Title 3">
            <a:extLst>
              <a:ext uri="{FF2B5EF4-FFF2-40B4-BE49-F238E27FC236}">
                <a16:creationId xmlns:a16="http://schemas.microsoft.com/office/drawing/2014/main" id="{BCD5311D-DEFC-A64A-B154-176FB6D05B84}"/>
              </a:ext>
            </a:extLst>
          </p:cNvPr>
          <p:cNvSpPr txBox="1">
            <a:spLocks/>
          </p:cNvSpPr>
          <p:nvPr/>
        </p:nvSpPr>
        <p:spPr bwMode="auto">
          <a:xfrm>
            <a:off x="1" y="0"/>
            <a:ext cx="9144000" cy="5001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fr-FR" sz="2800" dirty="0">
                <a:latin typeface="Candara" panose="020E0502030303020204" pitchFamily="34" charset="0"/>
              </a:rPr>
              <a:t>Mécanisme pathogène combinatoire</a:t>
            </a:r>
            <a:r>
              <a:rPr lang="en-US" sz="2800" dirty="0">
                <a:latin typeface="Candara" panose="020E0502030303020204" pitchFamily="34" charset="0"/>
                <a:ea typeface="Candara" charset="0"/>
                <a:cs typeface="Candara" charset="0"/>
              </a:rPr>
              <a:t>(?)</a:t>
            </a:r>
          </a:p>
        </p:txBody>
      </p:sp>
    </p:spTree>
    <p:extLst>
      <p:ext uri="{BB962C8B-B14F-4D97-AF65-F5344CB8AC3E}">
        <p14:creationId xmlns:p14="http://schemas.microsoft.com/office/powerpoint/2010/main" val="1769651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60F5F82-BA1F-614C-994F-2D8AACC4B6FF}"/>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itle 3">
            <a:extLst>
              <a:ext uri="{FF2B5EF4-FFF2-40B4-BE49-F238E27FC236}">
                <a16:creationId xmlns:a16="http://schemas.microsoft.com/office/drawing/2014/main" id="{BCD5311D-DEFC-A64A-B154-176FB6D05B84}"/>
              </a:ext>
            </a:extLst>
          </p:cNvPr>
          <p:cNvSpPr txBox="1">
            <a:spLocks/>
          </p:cNvSpPr>
          <p:nvPr/>
        </p:nvSpPr>
        <p:spPr bwMode="auto">
          <a:xfrm>
            <a:off x="1" y="0"/>
            <a:ext cx="9144000" cy="5001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US" sz="2800" dirty="0">
                <a:latin typeface="Candara" charset="0"/>
                <a:ea typeface="Candara" charset="0"/>
                <a:cs typeface="Candara" charset="0"/>
              </a:rPr>
              <a:t>La </a:t>
            </a:r>
            <a:r>
              <a:rPr lang="en-US" sz="2800" dirty="0" err="1">
                <a:latin typeface="Candara" charset="0"/>
                <a:ea typeface="Candara" charset="0"/>
                <a:cs typeface="Candara" charset="0"/>
              </a:rPr>
              <a:t>sclérose</a:t>
            </a:r>
            <a:r>
              <a:rPr lang="en-US" sz="2800" dirty="0">
                <a:latin typeface="Candara" charset="0"/>
                <a:ea typeface="Candara" charset="0"/>
                <a:cs typeface="Candara" charset="0"/>
              </a:rPr>
              <a:t> </a:t>
            </a:r>
            <a:r>
              <a:rPr lang="en-US" sz="2800" dirty="0" err="1">
                <a:latin typeface="Candara" charset="0"/>
                <a:ea typeface="Candara" charset="0"/>
                <a:cs typeface="Candara" charset="0"/>
              </a:rPr>
              <a:t>en</a:t>
            </a:r>
            <a:r>
              <a:rPr lang="en-US" sz="2800" dirty="0">
                <a:latin typeface="Candara" charset="0"/>
                <a:ea typeface="Candara" charset="0"/>
                <a:cs typeface="Candara" charset="0"/>
              </a:rPr>
              <a:t> plaques</a:t>
            </a:r>
          </a:p>
        </p:txBody>
      </p:sp>
      <p:sp>
        <p:nvSpPr>
          <p:cNvPr id="6" name="Content Placeholder 2">
            <a:extLst>
              <a:ext uri="{FF2B5EF4-FFF2-40B4-BE49-F238E27FC236}">
                <a16:creationId xmlns:a16="http://schemas.microsoft.com/office/drawing/2014/main" id="{CACE4B6E-29F7-9542-B244-5318DFB23CD6}"/>
              </a:ext>
            </a:extLst>
          </p:cNvPr>
          <p:cNvSpPr txBox="1">
            <a:spLocks/>
          </p:cNvSpPr>
          <p:nvPr/>
        </p:nvSpPr>
        <p:spPr>
          <a:xfrm>
            <a:off x="93511" y="501610"/>
            <a:ext cx="9050489" cy="1624958"/>
          </a:xfrm>
          <a:prstGeom prst="rect">
            <a:avLst/>
          </a:prstGeom>
        </p:spPr>
        <p:txBody>
          <a:bodyPr>
            <a:noAutofit/>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chemeClr val="bg2"/>
              </a:buClr>
              <a:buSzPct val="150000"/>
            </a:pPr>
            <a:r>
              <a:rPr lang="en-GB" sz="2000" dirty="0" err="1">
                <a:solidFill>
                  <a:schemeClr val="bg1"/>
                </a:solidFill>
                <a:latin typeface="Gill Sans" panose="020B0502020104020203" pitchFamily="34" charset="-79"/>
                <a:cs typeface="Gill Sans" panose="020B0502020104020203" pitchFamily="34" charset="-79"/>
              </a:rPr>
              <a:t>Maladie</a:t>
            </a:r>
            <a:r>
              <a:rPr lang="en-GB" sz="2000" dirty="0">
                <a:solidFill>
                  <a:schemeClr val="bg1"/>
                </a:solidFill>
                <a:latin typeface="Gill Sans" panose="020B0502020104020203" pitchFamily="34" charset="-79"/>
                <a:cs typeface="Gill Sans" panose="020B0502020104020203" pitchFamily="34" charset="-79"/>
              </a:rPr>
              <a:t> auto-immune qui </a:t>
            </a:r>
            <a:r>
              <a:rPr lang="en-GB" sz="2000" dirty="0" err="1">
                <a:solidFill>
                  <a:schemeClr val="bg1"/>
                </a:solidFill>
                <a:latin typeface="Gill Sans" panose="020B0502020104020203" pitchFamily="34" charset="-79"/>
                <a:cs typeface="Gill Sans" panose="020B0502020104020203" pitchFamily="34" charset="-79"/>
              </a:rPr>
              <a:t>affecte</a:t>
            </a:r>
            <a:r>
              <a:rPr lang="en-GB" sz="2000" dirty="0">
                <a:solidFill>
                  <a:schemeClr val="bg1"/>
                </a:solidFill>
                <a:latin typeface="Gill Sans" panose="020B0502020104020203" pitchFamily="34" charset="-79"/>
                <a:cs typeface="Gill Sans" panose="020B0502020104020203" pitchFamily="34" charset="-79"/>
              </a:rPr>
              <a:t> le </a:t>
            </a:r>
            <a:r>
              <a:rPr lang="en-GB" sz="2000" dirty="0" err="1">
                <a:solidFill>
                  <a:schemeClr val="bg1"/>
                </a:solidFill>
                <a:latin typeface="Gill Sans" panose="020B0502020104020203" pitchFamily="34" charset="-79"/>
                <a:cs typeface="Gill Sans" panose="020B0502020104020203" pitchFamily="34" charset="-79"/>
              </a:rPr>
              <a:t>système</a:t>
            </a:r>
            <a:r>
              <a:rPr lang="en-GB" sz="2000" dirty="0">
                <a:solidFill>
                  <a:schemeClr val="bg1"/>
                </a:solidFill>
                <a:latin typeface="Gill Sans" panose="020B0502020104020203" pitchFamily="34" charset="-79"/>
                <a:cs typeface="Gill Sans" panose="020B0502020104020203" pitchFamily="34" charset="-79"/>
              </a:rPr>
              <a:t> </a:t>
            </a:r>
            <a:r>
              <a:rPr lang="en-GB" sz="2000" dirty="0" err="1">
                <a:solidFill>
                  <a:schemeClr val="bg1"/>
                </a:solidFill>
                <a:latin typeface="Gill Sans" panose="020B0502020104020203" pitchFamily="34" charset="-79"/>
                <a:cs typeface="Gill Sans" panose="020B0502020104020203" pitchFamily="34" charset="-79"/>
              </a:rPr>
              <a:t>nerveux</a:t>
            </a:r>
            <a:r>
              <a:rPr lang="en-GB" sz="2000" dirty="0">
                <a:solidFill>
                  <a:schemeClr val="bg1"/>
                </a:solidFill>
                <a:latin typeface="Gill Sans" panose="020B0502020104020203" pitchFamily="34" charset="-79"/>
                <a:cs typeface="Gill Sans" panose="020B0502020104020203" pitchFamily="34" charset="-79"/>
              </a:rPr>
              <a:t> central</a:t>
            </a:r>
          </a:p>
          <a:p>
            <a:pPr marL="342900" lvl="1" indent="-342900">
              <a:buClr>
                <a:schemeClr val="bg2"/>
              </a:buClr>
              <a:buSzPct val="150000"/>
            </a:pPr>
            <a:r>
              <a:rPr lang="en-GB" sz="2000" dirty="0" err="1">
                <a:solidFill>
                  <a:schemeClr val="bg1"/>
                </a:solidFill>
                <a:latin typeface="Gill Sans" panose="020B0502020104020203" pitchFamily="34" charset="-79"/>
                <a:cs typeface="Gill Sans" panose="020B0502020104020203" pitchFamily="34" charset="-79"/>
              </a:rPr>
              <a:t>Dysfonction</a:t>
            </a:r>
            <a:r>
              <a:rPr lang="en-GB" sz="2000" dirty="0">
                <a:solidFill>
                  <a:schemeClr val="bg1"/>
                </a:solidFill>
                <a:latin typeface="Gill Sans" panose="020B0502020104020203" pitchFamily="34" charset="-79"/>
                <a:cs typeface="Gill Sans" panose="020B0502020104020203" pitchFamily="34" charset="-79"/>
              </a:rPr>
              <a:t> du </a:t>
            </a:r>
            <a:r>
              <a:rPr lang="en-GB" sz="2000" dirty="0" err="1">
                <a:solidFill>
                  <a:schemeClr val="bg1"/>
                </a:solidFill>
                <a:latin typeface="Gill Sans" panose="020B0502020104020203" pitchFamily="34" charset="-79"/>
                <a:cs typeface="Gill Sans" panose="020B0502020104020203" pitchFamily="34" charset="-79"/>
              </a:rPr>
              <a:t>système</a:t>
            </a:r>
            <a:r>
              <a:rPr lang="en-GB" sz="2000" dirty="0">
                <a:solidFill>
                  <a:schemeClr val="bg1"/>
                </a:solidFill>
                <a:latin typeface="Gill Sans" panose="020B0502020104020203" pitchFamily="34" charset="-79"/>
                <a:cs typeface="Gill Sans" panose="020B0502020104020203" pitchFamily="34" charset="-79"/>
              </a:rPr>
              <a:t> </a:t>
            </a:r>
            <a:r>
              <a:rPr lang="en-GB" sz="2000" dirty="0" err="1">
                <a:solidFill>
                  <a:schemeClr val="bg1"/>
                </a:solidFill>
                <a:latin typeface="Gill Sans" panose="020B0502020104020203" pitchFamily="34" charset="-79"/>
                <a:cs typeface="Gill Sans" panose="020B0502020104020203" pitchFamily="34" charset="-79"/>
              </a:rPr>
              <a:t>immunitaire</a:t>
            </a:r>
            <a:r>
              <a:rPr lang="en-GB" sz="2000" dirty="0">
                <a:solidFill>
                  <a:schemeClr val="bg1"/>
                </a:solidFill>
                <a:latin typeface="Gill Sans" panose="020B0502020104020203" pitchFamily="34" charset="-79"/>
                <a:cs typeface="Gill Sans" panose="020B0502020104020203" pitchFamily="34" charset="-79"/>
              </a:rPr>
              <a:t> y </a:t>
            </a:r>
            <a:r>
              <a:rPr lang="en-GB" sz="2000" dirty="0" err="1">
                <a:solidFill>
                  <a:schemeClr val="bg1"/>
                </a:solidFill>
                <a:latin typeface="Gill Sans" panose="020B0502020104020203" pitchFamily="34" charset="-79"/>
                <a:cs typeface="Gill Sans" panose="020B0502020104020203" pitchFamily="34" charset="-79"/>
              </a:rPr>
              <a:t>entraine</a:t>
            </a:r>
            <a:r>
              <a:rPr lang="en-GB" sz="2000" dirty="0">
                <a:solidFill>
                  <a:schemeClr val="bg1"/>
                </a:solidFill>
                <a:latin typeface="Gill Sans" panose="020B0502020104020203" pitchFamily="34" charset="-79"/>
                <a:cs typeface="Gill Sans" panose="020B0502020104020203" pitchFamily="34" charset="-79"/>
              </a:rPr>
              <a:t> des </a:t>
            </a:r>
            <a:r>
              <a:rPr lang="en-GB" sz="2000" dirty="0" err="1">
                <a:solidFill>
                  <a:schemeClr val="bg1"/>
                </a:solidFill>
                <a:latin typeface="Gill Sans" panose="020B0502020104020203" pitchFamily="34" charset="-79"/>
                <a:cs typeface="Gill Sans" panose="020B0502020104020203" pitchFamily="34" charset="-79"/>
              </a:rPr>
              <a:t>lésions</a:t>
            </a:r>
            <a:r>
              <a:rPr lang="en-GB" sz="2000" dirty="0">
                <a:solidFill>
                  <a:schemeClr val="bg1"/>
                </a:solidFill>
                <a:latin typeface="Gill Sans" panose="020B0502020104020203" pitchFamily="34" charset="-79"/>
                <a:cs typeface="Gill Sans" panose="020B0502020104020203" pitchFamily="34" charset="-79"/>
              </a:rPr>
              <a:t> qui </a:t>
            </a:r>
            <a:r>
              <a:rPr lang="en-GB" sz="2000" dirty="0" err="1">
                <a:solidFill>
                  <a:schemeClr val="bg1"/>
                </a:solidFill>
                <a:latin typeface="Gill Sans" panose="020B0502020104020203" pitchFamily="34" charset="-79"/>
                <a:cs typeface="Gill Sans" panose="020B0502020104020203" pitchFamily="34" charset="-79"/>
              </a:rPr>
              <a:t>provoquent</a:t>
            </a:r>
            <a:r>
              <a:rPr lang="en-GB" sz="2000" dirty="0">
                <a:solidFill>
                  <a:schemeClr val="bg1"/>
                </a:solidFill>
                <a:latin typeface="Gill Sans" panose="020B0502020104020203" pitchFamily="34" charset="-79"/>
                <a:cs typeface="Gill Sans" panose="020B0502020104020203" pitchFamily="34" charset="-79"/>
              </a:rPr>
              <a:t> des perturbations </a:t>
            </a:r>
            <a:r>
              <a:rPr lang="en-GB" sz="2000" dirty="0" err="1">
                <a:solidFill>
                  <a:schemeClr val="bg1"/>
                </a:solidFill>
                <a:latin typeface="Gill Sans" panose="020B0502020104020203" pitchFamily="34" charset="-79"/>
                <a:cs typeface="Gill Sans" panose="020B0502020104020203" pitchFamily="34" charset="-79"/>
              </a:rPr>
              <a:t>motrices</a:t>
            </a:r>
            <a:r>
              <a:rPr lang="en-GB" sz="2000" dirty="0">
                <a:solidFill>
                  <a:schemeClr val="bg1"/>
                </a:solidFill>
                <a:latin typeface="Gill Sans" panose="020B0502020104020203" pitchFamily="34" charset="-79"/>
                <a:cs typeface="Gill Sans" panose="020B0502020104020203" pitchFamily="34" charset="-79"/>
              </a:rPr>
              <a:t>, sensitives, </a:t>
            </a:r>
            <a:r>
              <a:rPr lang="en-GB" sz="2000" dirty="0" err="1">
                <a:solidFill>
                  <a:schemeClr val="bg1"/>
                </a:solidFill>
                <a:latin typeface="Gill Sans" panose="020B0502020104020203" pitchFamily="34" charset="-79"/>
                <a:cs typeface="Gill Sans" panose="020B0502020104020203" pitchFamily="34" charset="-79"/>
              </a:rPr>
              <a:t>cognitives</a:t>
            </a:r>
            <a:r>
              <a:rPr lang="en-GB" sz="2000" dirty="0">
                <a:solidFill>
                  <a:schemeClr val="bg1"/>
                </a:solidFill>
                <a:latin typeface="Gill Sans" panose="020B0502020104020203" pitchFamily="34" charset="-79"/>
                <a:cs typeface="Gill Sans" panose="020B0502020104020203" pitchFamily="34" charset="-79"/>
              </a:rPr>
              <a:t>, </a:t>
            </a:r>
            <a:r>
              <a:rPr lang="en-GB" sz="2000" dirty="0" err="1">
                <a:solidFill>
                  <a:schemeClr val="bg1"/>
                </a:solidFill>
                <a:latin typeface="Gill Sans" panose="020B0502020104020203" pitchFamily="34" charset="-79"/>
                <a:cs typeface="Gill Sans" panose="020B0502020104020203" pitchFamily="34" charset="-79"/>
              </a:rPr>
              <a:t>visuelles</a:t>
            </a:r>
            <a:r>
              <a:rPr lang="en-GB" sz="2000" dirty="0">
                <a:solidFill>
                  <a:schemeClr val="bg1"/>
                </a:solidFill>
                <a:latin typeface="Gill Sans" panose="020B0502020104020203" pitchFamily="34" charset="-79"/>
                <a:cs typeface="Gill Sans" panose="020B0502020104020203" pitchFamily="34" charset="-79"/>
              </a:rPr>
              <a:t> </a:t>
            </a:r>
            <a:r>
              <a:rPr lang="en-GB" sz="2000" dirty="0" err="1">
                <a:solidFill>
                  <a:schemeClr val="bg1"/>
                </a:solidFill>
                <a:latin typeface="Gill Sans" panose="020B0502020104020203" pitchFamily="34" charset="-79"/>
                <a:cs typeface="Gill Sans" panose="020B0502020104020203" pitchFamily="34" charset="-79"/>
              </a:rPr>
              <a:t>ou</a:t>
            </a:r>
            <a:r>
              <a:rPr lang="en-GB" sz="2000" dirty="0">
                <a:solidFill>
                  <a:schemeClr val="bg1"/>
                </a:solidFill>
                <a:latin typeface="Gill Sans" panose="020B0502020104020203" pitchFamily="34" charset="-79"/>
                <a:cs typeface="Gill Sans" panose="020B0502020104020203" pitchFamily="34" charset="-79"/>
              </a:rPr>
              <a:t> encore </a:t>
            </a:r>
            <a:r>
              <a:rPr lang="en-GB" sz="2000" dirty="0" err="1">
                <a:solidFill>
                  <a:schemeClr val="bg1"/>
                </a:solidFill>
                <a:latin typeface="Gill Sans" panose="020B0502020104020203" pitchFamily="34" charset="-79"/>
                <a:cs typeface="Gill Sans" panose="020B0502020104020203" pitchFamily="34" charset="-79"/>
              </a:rPr>
              <a:t>sphinctériennes</a:t>
            </a:r>
            <a:r>
              <a:rPr lang="en-GB" sz="2000" dirty="0">
                <a:solidFill>
                  <a:schemeClr val="bg1"/>
                </a:solidFill>
                <a:latin typeface="Gill Sans" panose="020B0502020104020203" pitchFamily="34" charset="-79"/>
                <a:cs typeface="Gill Sans" panose="020B0502020104020203" pitchFamily="34" charset="-79"/>
              </a:rPr>
              <a:t> (le plus </a:t>
            </a:r>
            <a:r>
              <a:rPr lang="en-GB" sz="2000" dirty="0" err="1">
                <a:solidFill>
                  <a:schemeClr val="bg1"/>
                </a:solidFill>
                <a:latin typeface="Gill Sans" panose="020B0502020104020203" pitchFamily="34" charset="-79"/>
                <a:cs typeface="Gill Sans" panose="020B0502020104020203" pitchFamily="34" charset="-79"/>
              </a:rPr>
              <a:t>souvent</a:t>
            </a:r>
            <a:r>
              <a:rPr lang="en-GB" sz="2000" dirty="0">
                <a:solidFill>
                  <a:schemeClr val="bg1"/>
                </a:solidFill>
                <a:latin typeface="Gill Sans" panose="020B0502020104020203" pitchFamily="34" charset="-79"/>
                <a:cs typeface="Gill Sans" panose="020B0502020104020203" pitchFamily="34" charset="-79"/>
              </a:rPr>
              <a:t> </a:t>
            </a:r>
            <a:r>
              <a:rPr lang="en-GB" sz="2000" dirty="0" err="1">
                <a:solidFill>
                  <a:schemeClr val="bg1"/>
                </a:solidFill>
                <a:latin typeface="Gill Sans" panose="020B0502020104020203" pitchFamily="34" charset="-79"/>
                <a:cs typeface="Gill Sans" panose="020B0502020104020203" pitchFamily="34" charset="-79"/>
              </a:rPr>
              <a:t>urinaires</a:t>
            </a:r>
            <a:r>
              <a:rPr lang="en-GB" sz="2000" dirty="0">
                <a:solidFill>
                  <a:schemeClr val="bg1"/>
                </a:solidFill>
                <a:latin typeface="Gill Sans" panose="020B0502020104020203" pitchFamily="34" charset="-79"/>
                <a:cs typeface="Gill Sans" panose="020B0502020104020203" pitchFamily="34" charset="-79"/>
              </a:rPr>
              <a:t> et </a:t>
            </a:r>
            <a:r>
              <a:rPr lang="en-GB" sz="2000" dirty="0" err="1">
                <a:solidFill>
                  <a:schemeClr val="bg1"/>
                </a:solidFill>
                <a:latin typeface="Gill Sans" panose="020B0502020104020203" pitchFamily="34" charset="-79"/>
                <a:cs typeface="Gill Sans" panose="020B0502020104020203" pitchFamily="34" charset="-79"/>
              </a:rPr>
              <a:t>intestinales</a:t>
            </a:r>
            <a:r>
              <a:rPr lang="en-GB" sz="2000" dirty="0">
                <a:solidFill>
                  <a:schemeClr val="bg1"/>
                </a:solidFill>
                <a:latin typeface="Gill Sans" panose="020B0502020104020203" pitchFamily="34" charset="-79"/>
                <a:cs typeface="Gill Sans" panose="020B0502020104020203" pitchFamily="34" charset="-79"/>
              </a:rPr>
              <a:t>)</a:t>
            </a:r>
          </a:p>
        </p:txBody>
      </p:sp>
      <p:pic>
        <p:nvPicPr>
          <p:cNvPr id="2050" name="Picture 2" descr="Les mécanismes biologiques de la Sclérose en Plaques (SEP) - ICM">
            <a:extLst>
              <a:ext uri="{FF2B5EF4-FFF2-40B4-BE49-F238E27FC236}">
                <a16:creationId xmlns:a16="http://schemas.microsoft.com/office/drawing/2014/main" id="{AC48513C-70BF-3D43-9EF5-EC3EBCE052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89200" y="1999502"/>
            <a:ext cx="4165600" cy="2888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D405FC-1DF9-0A40-A64A-FD2296A912E9}"/>
              </a:ext>
            </a:extLst>
          </p:cNvPr>
          <p:cNvSpPr txBox="1"/>
          <p:nvPr/>
        </p:nvSpPr>
        <p:spPr>
          <a:xfrm>
            <a:off x="-2859" y="4954801"/>
            <a:ext cx="9146859" cy="207749"/>
          </a:xfrm>
          <a:prstGeom prst="rect">
            <a:avLst/>
          </a:prstGeom>
          <a:noFill/>
        </p:spPr>
        <p:txBody>
          <a:bodyPr wrap="square" rtlCol="0">
            <a:spAutoFit/>
          </a:bodyPr>
          <a:lstStyle/>
          <a:p>
            <a:pPr algn="r"/>
            <a:r>
              <a:rPr lang="en-US" sz="750" dirty="0">
                <a:solidFill>
                  <a:schemeClr val="bg1"/>
                </a:solidFill>
                <a:latin typeface="Arial"/>
                <a:cs typeface="Arial"/>
              </a:rPr>
              <a:t>Source : https://</a:t>
            </a:r>
            <a:r>
              <a:rPr lang="en-US" sz="750" dirty="0" err="1">
                <a:solidFill>
                  <a:schemeClr val="bg1"/>
                </a:solidFill>
                <a:latin typeface="Arial"/>
                <a:cs typeface="Arial"/>
              </a:rPr>
              <a:t>institutducerveau-icm.org</a:t>
            </a:r>
            <a:r>
              <a:rPr lang="en-US" sz="750" dirty="0">
                <a:solidFill>
                  <a:schemeClr val="bg1"/>
                </a:solidFill>
                <a:latin typeface="Arial"/>
                <a:cs typeface="Arial"/>
              </a:rPr>
              <a:t>/wp-content/uploads/2019/11/</a:t>
            </a:r>
            <a:r>
              <a:rPr lang="en-US" sz="750" dirty="0" err="1">
                <a:solidFill>
                  <a:schemeClr val="bg1"/>
                </a:solidFill>
                <a:latin typeface="Arial"/>
                <a:cs typeface="Arial"/>
              </a:rPr>
              <a:t>systeme-nerveaux-sclrose-en-plaques.png</a:t>
            </a:r>
            <a:endParaRPr lang="en-US" sz="750" dirty="0">
              <a:solidFill>
                <a:schemeClr val="bg1"/>
              </a:solidFill>
              <a:latin typeface="Arial"/>
              <a:cs typeface="Arial"/>
            </a:endParaRPr>
          </a:p>
        </p:txBody>
      </p:sp>
    </p:spTree>
    <p:extLst>
      <p:ext uri="{BB962C8B-B14F-4D97-AF65-F5344CB8AC3E}">
        <p14:creationId xmlns:p14="http://schemas.microsoft.com/office/powerpoint/2010/main" val="701949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60F5F82-BA1F-614C-994F-2D8AACC4B6FF}"/>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itle 3">
            <a:extLst>
              <a:ext uri="{FF2B5EF4-FFF2-40B4-BE49-F238E27FC236}">
                <a16:creationId xmlns:a16="http://schemas.microsoft.com/office/drawing/2014/main" id="{BCD5311D-DEFC-A64A-B154-176FB6D05B84}"/>
              </a:ext>
            </a:extLst>
          </p:cNvPr>
          <p:cNvSpPr txBox="1">
            <a:spLocks/>
          </p:cNvSpPr>
          <p:nvPr/>
        </p:nvSpPr>
        <p:spPr bwMode="auto">
          <a:xfrm>
            <a:off x="1" y="0"/>
            <a:ext cx="9144000" cy="5001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lvl1pPr algn="ctr" defTabSz="457200" rtl="0" eaLnBrk="1" fontAlgn="base" hangingPunct="1">
              <a:spcBef>
                <a:spcPct val="0"/>
              </a:spcBef>
              <a:spcAft>
                <a:spcPct val="0"/>
              </a:spcAft>
              <a:defRPr lang="en-US" sz="2400" kern="1200" dirty="0">
                <a:solidFill>
                  <a:schemeClr val="bg2"/>
                </a:solidFill>
                <a:latin typeface="Arial" charset="0"/>
                <a:ea typeface="ＭＳ Ｐゴシック" pitchFamily="-111" charset="-128"/>
                <a:cs typeface="ＭＳ Ｐゴシック" charset="-128"/>
              </a:defRPr>
            </a:lvl1pPr>
            <a:lvl2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2pPr>
            <a:lvl3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3pPr>
            <a:lvl4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4pPr>
            <a:lvl5pPr algn="ctr" defTabSz="457200" rtl="0" eaLnBrk="1" fontAlgn="base" hangingPunct="1">
              <a:spcBef>
                <a:spcPct val="0"/>
              </a:spcBef>
              <a:spcAft>
                <a:spcPct val="0"/>
              </a:spcAft>
              <a:defRPr sz="2400">
                <a:solidFill>
                  <a:schemeClr val="bg2"/>
                </a:solidFill>
                <a:latin typeface="Arial" pitchFamily="-111" charset="0"/>
                <a:ea typeface="ＭＳ Ｐゴシック" pitchFamily="-111" charset="-128"/>
                <a:cs typeface="ＭＳ Ｐゴシック" pitchFamily="-111" charset="-128"/>
              </a:defRPr>
            </a:lvl5pPr>
            <a:lvl6pPr marL="4572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eaLnBrk="1" fontAlgn="base" hangingPunct="1">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a:lstStyle>
          <a:p>
            <a:r>
              <a:rPr lang="en-US" sz="2800" dirty="0">
                <a:latin typeface="Candara" charset="0"/>
                <a:ea typeface="Candara" charset="0"/>
                <a:cs typeface="Candara" charset="0"/>
              </a:rPr>
              <a:t>La </a:t>
            </a:r>
            <a:r>
              <a:rPr lang="en-US" sz="2800" dirty="0" err="1">
                <a:latin typeface="Candara" charset="0"/>
                <a:ea typeface="Candara" charset="0"/>
                <a:cs typeface="Candara" charset="0"/>
              </a:rPr>
              <a:t>sclérose</a:t>
            </a:r>
            <a:r>
              <a:rPr lang="en-US" sz="2800" dirty="0">
                <a:latin typeface="Candara" charset="0"/>
                <a:ea typeface="Candara" charset="0"/>
                <a:cs typeface="Candara" charset="0"/>
              </a:rPr>
              <a:t> </a:t>
            </a:r>
            <a:r>
              <a:rPr lang="en-US" sz="2800" dirty="0" err="1">
                <a:latin typeface="Candara" charset="0"/>
                <a:ea typeface="Candara" charset="0"/>
                <a:cs typeface="Candara" charset="0"/>
              </a:rPr>
              <a:t>en</a:t>
            </a:r>
            <a:r>
              <a:rPr lang="en-US" sz="2800" dirty="0">
                <a:latin typeface="Candara" charset="0"/>
                <a:ea typeface="Candara" charset="0"/>
                <a:cs typeface="Candara" charset="0"/>
              </a:rPr>
              <a:t> plaques et le </a:t>
            </a:r>
            <a:r>
              <a:rPr lang="en-US" sz="2800" dirty="0" err="1">
                <a:latin typeface="Candara" charset="0"/>
                <a:ea typeface="Candara" charset="0"/>
                <a:cs typeface="Candara" charset="0"/>
              </a:rPr>
              <a:t>microbiote</a:t>
            </a:r>
            <a:r>
              <a:rPr lang="en-US" sz="2800" dirty="0">
                <a:latin typeface="Candara" charset="0"/>
                <a:ea typeface="Candara" charset="0"/>
                <a:cs typeface="Candara" charset="0"/>
              </a:rPr>
              <a:t> intestinal</a:t>
            </a:r>
          </a:p>
        </p:txBody>
      </p:sp>
      <p:sp>
        <p:nvSpPr>
          <p:cNvPr id="6" name="Content Placeholder 2">
            <a:extLst>
              <a:ext uri="{FF2B5EF4-FFF2-40B4-BE49-F238E27FC236}">
                <a16:creationId xmlns:a16="http://schemas.microsoft.com/office/drawing/2014/main" id="{CACE4B6E-29F7-9542-B244-5318DFB23CD6}"/>
              </a:ext>
            </a:extLst>
          </p:cNvPr>
          <p:cNvSpPr txBox="1">
            <a:spLocks/>
          </p:cNvSpPr>
          <p:nvPr/>
        </p:nvSpPr>
        <p:spPr>
          <a:xfrm>
            <a:off x="93511" y="501610"/>
            <a:ext cx="9050489" cy="1624958"/>
          </a:xfrm>
          <a:prstGeom prst="rect">
            <a:avLst/>
          </a:prstGeom>
        </p:spPr>
        <p:txBody>
          <a:bodyPr>
            <a:noAutofit/>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chemeClr val="bg2"/>
              </a:buClr>
              <a:buSzPct val="150000"/>
            </a:pPr>
            <a:r>
              <a:rPr lang="en-GB" sz="2000" dirty="0" err="1">
                <a:solidFill>
                  <a:schemeClr val="bg1"/>
                </a:solidFill>
                <a:latin typeface="Gill Sans" panose="020B0502020104020203" pitchFamily="34" charset="-79"/>
                <a:cs typeface="Gill Sans" panose="020B0502020104020203" pitchFamily="34" charset="-79"/>
              </a:rPr>
              <a:t>Dysbiose</a:t>
            </a:r>
            <a:r>
              <a:rPr lang="en-GB" sz="2000" dirty="0">
                <a:solidFill>
                  <a:schemeClr val="bg1"/>
                </a:solidFill>
                <a:latin typeface="Gill Sans" panose="020B0502020104020203" pitchFamily="34" charset="-79"/>
                <a:cs typeface="Gill Sans" panose="020B0502020104020203" pitchFamily="34" charset="-79"/>
              </a:rPr>
              <a:t> </a:t>
            </a:r>
            <a:r>
              <a:rPr lang="en-GB" sz="2000" dirty="0" err="1">
                <a:solidFill>
                  <a:schemeClr val="bg1"/>
                </a:solidFill>
                <a:latin typeface="Gill Sans" panose="020B0502020104020203" pitchFamily="34" charset="-79"/>
                <a:cs typeface="Gill Sans" panose="020B0502020104020203" pitchFamily="34" charset="-79"/>
              </a:rPr>
              <a:t>apparente</a:t>
            </a:r>
            <a:r>
              <a:rPr lang="en-GB" sz="2000" dirty="0">
                <a:solidFill>
                  <a:schemeClr val="bg1"/>
                </a:solidFill>
                <a:latin typeface="Gill Sans" panose="020B0502020104020203" pitchFamily="34" charset="-79"/>
                <a:cs typeface="Gill Sans" panose="020B0502020104020203" pitchFamily="34" charset="-79"/>
              </a:rPr>
              <a:t> dans le </a:t>
            </a:r>
            <a:r>
              <a:rPr lang="en-GB" sz="2000" dirty="0" err="1">
                <a:solidFill>
                  <a:schemeClr val="bg1"/>
                </a:solidFill>
                <a:latin typeface="Gill Sans" panose="020B0502020104020203" pitchFamily="34" charset="-79"/>
                <a:cs typeface="Gill Sans" panose="020B0502020104020203" pitchFamily="34" charset="-79"/>
              </a:rPr>
              <a:t>contexte</a:t>
            </a:r>
            <a:r>
              <a:rPr lang="en-GB" sz="2000" dirty="0">
                <a:solidFill>
                  <a:schemeClr val="bg1"/>
                </a:solidFill>
                <a:latin typeface="Gill Sans" panose="020B0502020104020203" pitchFamily="34" charset="-79"/>
                <a:cs typeface="Gill Sans" panose="020B0502020104020203" pitchFamily="34" charset="-79"/>
              </a:rPr>
              <a:t> de la </a:t>
            </a:r>
            <a:r>
              <a:rPr lang="en-GB" sz="2000" dirty="0" err="1">
                <a:solidFill>
                  <a:schemeClr val="bg1"/>
                </a:solidFill>
                <a:latin typeface="Gill Sans" panose="020B0502020104020203" pitchFamily="34" charset="-79"/>
                <a:cs typeface="Gill Sans" panose="020B0502020104020203" pitchFamily="34" charset="-79"/>
              </a:rPr>
              <a:t>maladie</a:t>
            </a:r>
            <a:endParaRPr lang="en-GB" sz="2000" dirty="0">
              <a:solidFill>
                <a:schemeClr val="bg1"/>
              </a:solidFill>
              <a:latin typeface="Gill Sans" panose="020B0502020104020203" pitchFamily="34" charset="-79"/>
              <a:cs typeface="Gill Sans" panose="020B0502020104020203" pitchFamily="34" charset="-79"/>
            </a:endParaRPr>
          </a:p>
          <a:p>
            <a:pPr marL="342900" lvl="1" indent="-342900">
              <a:buClr>
                <a:schemeClr val="bg2"/>
              </a:buClr>
              <a:buSzPct val="150000"/>
            </a:pPr>
            <a:r>
              <a:rPr lang="en-GB" sz="2000" dirty="0">
                <a:solidFill>
                  <a:schemeClr val="bg1"/>
                </a:solidFill>
                <a:latin typeface="Gill Sans" panose="020B0502020104020203" pitchFamily="34" charset="-79"/>
                <a:cs typeface="Gill Sans" panose="020B0502020104020203" pitchFamily="34" charset="-79"/>
              </a:rPr>
              <a:t>Augmentations </a:t>
            </a:r>
            <a:r>
              <a:rPr lang="en-GB" sz="2000" dirty="0" err="1">
                <a:solidFill>
                  <a:schemeClr val="bg1"/>
                </a:solidFill>
                <a:latin typeface="Gill Sans" panose="020B0502020104020203" pitchFamily="34" charset="-79"/>
                <a:cs typeface="Gill Sans" panose="020B0502020104020203" pitchFamily="34" charset="-79"/>
              </a:rPr>
              <a:t>d’</a:t>
            </a:r>
            <a:r>
              <a:rPr lang="en-GB" sz="2000" i="1" dirty="0" err="1">
                <a:solidFill>
                  <a:schemeClr val="bg1"/>
                </a:solidFill>
                <a:latin typeface="Gill Sans" panose="020B0502020104020203" pitchFamily="34" charset="-79"/>
                <a:cs typeface="Gill Sans" panose="020B0502020104020203" pitchFamily="34" charset="-79"/>
              </a:rPr>
              <a:t>Akkermansia</a:t>
            </a:r>
            <a:r>
              <a:rPr lang="en-GB" sz="2000" dirty="0">
                <a:solidFill>
                  <a:schemeClr val="bg1"/>
                </a:solidFill>
                <a:latin typeface="Gill Sans" panose="020B0502020104020203" pitchFamily="34" charset="-79"/>
                <a:cs typeface="Gill Sans" panose="020B0502020104020203" pitchFamily="34" charset="-79"/>
              </a:rPr>
              <a:t> et de </a:t>
            </a:r>
            <a:r>
              <a:rPr lang="en-GB" sz="2000" i="1" dirty="0" err="1">
                <a:solidFill>
                  <a:schemeClr val="bg1"/>
                </a:solidFill>
                <a:latin typeface="Gill Sans" panose="020B0502020104020203" pitchFamily="34" charset="-79"/>
                <a:cs typeface="Gill Sans" panose="020B0502020104020203" pitchFamily="34" charset="-79"/>
              </a:rPr>
              <a:t>Methanobrevibacter</a:t>
            </a:r>
            <a:r>
              <a:rPr lang="en-GB" sz="2000" i="1" dirty="0">
                <a:solidFill>
                  <a:schemeClr val="bg1"/>
                </a:solidFill>
                <a:latin typeface="Gill Sans" panose="020B0502020104020203" pitchFamily="34" charset="-79"/>
                <a:cs typeface="Gill Sans" panose="020B0502020104020203" pitchFamily="34" charset="-79"/>
              </a:rPr>
              <a:t> </a:t>
            </a:r>
            <a:r>
              <a:rPr lang="en-GB" sz="2000" dirty="0">
                <a:solidFill>
                  <a:schemeClr val="bg1"/>
                </a:solidFill>
                <a:latin typeface="Gill Sans" panose="020B0502020104020203" pitchFamily="34" charset="-79"/>
                <a:cs typeface="Gill Sans" panose="020B0502020104020203" pitchFamily="34" charset="-79"/>
              </a:rPr>
              <a:t>(👉🏻 Parkinson)</a:t>
            </a:r>
            <a:endParaRPr lang="en-GB" sz="2000" i="1" dirty="0">
              <a:solidFill>
                <a:schemeClr val="bg1"/>
              </a:solidFill>
              <a:latin typeface="Gill Sans" panose="020B0502020104020203" pitchFamily="34" charset="-79"/>
              <a:cs typeface="Gill Sans" panose="020B0502020104020203" pitchFamily="34" charset="-79"/>
            </a:endParaRPr>
          </a:p>
          <a:p>
            <a:pPr marL="342900" lvl="1" indent="-342900">
              <a:buClr>
                <a:schemeClr val="bg2"/>
              </a:buClr>
              <a:buSzPct val="150000"/>
            </a:pPr>
            <a:r>
              <a:rPr lang="fr-FR" sz="2000" dirty="0">
                <a:solidFill>
                  <a:schemeClr val="bg1"/>
                </a:solidFill>
                <a:latin typeface="Gill Sans" panose="020B0502020104020203" pitchFamily="34" charset="-79"/>
                <a:cs typeface="Gill Sans" panose="020B0502020104020203" pitchFamily="34" charset="-79"/>
              </a:rPr>
              <a:t>Corrélées avec différents marqueurs immunologiques</a:t>
            </a:r>
          </a:p>
          <a:p>
            <a:pPr marL="342900" lvl="1" indent="-342900">
              <a:buClr>
                <a:schemeClr val="bg2"/>
              </a:buClr>
              <a:buSzPct val="150000"/>
            </a:pPr>
            <a:r>
              <a:rPr lang="fr-FR" sz="2000" dirty="0">
                <a:solidFill>
                  <a:schemeClr val="bg1"/>
                </a:solidFill>
                <a:latin typeface="Gill Sans" panose="020B0502020104020203" pitchFamily="34" charset="-79"/>
                <a:cs typeface="Gill Sans" panose="020B0502020104020203" pitchFamily="34" charset="-79"/>
              </a:rPr>
              <a:t>Effet des traitements de la maladie</a:t>
            </a:r>
            <a:endParaRPr lang="en-GB" sz="2000" dirty="0">
              <a:solidFill>
                <a:schemeClr val="bg1"/>
              </a:solidFill>
              <a:latin typeface="Gill Sans" panose="020B0502020104020203" pitchFamily="34" charset="-79"/>
              <a:cs typeface="Gill Sans" panose="020B0502020104020203" pitchFamily="34" charset="-79"/>
            </a:endParaRPr>
          </a:p>
        </p:txBody>
      </p:sp>
      <p:sp>
        <p:nvSpPr>
          <p:cNvPr id="7" name="Rectangle 6">
            <a:extLst>
              <a:ext uri="{FF2B5EF4-FFF2-40B4-BE49-F238E27FC236}">
                <a16:creationId xmlns:a16="http://schemas.microsoft.com/office/drawing/2014/main" id="{55EA02B7-F9BF-3B44-8D3C-3B8478AF67D5}"/>
              </a:ext>
            </a:extLst>
          </p:cNvPr>
          <p:cNvSpPr/>
          <p:nvPr/>
        </p:nvSpPr>
        <p:spPr>
          <a:xfrm>
            <a:off x="4029740" y="4866501"/>
            <a:ext cx="5114260" cy="276999"/>
          </a:xfrm>
          <a:prstGeom prst="rect">
            <a:avLst/>
          </a:prstGeom>
        </p:spPr>
        <p:txBody>
          <a:bodyPr wrap="square">
            <a:spAutoFit/>
          </a:bodyPr>
          <a:lstStyle/>
          <a:p>
            <a:pPr algn="r"/>
            <a:r>
              <a:rPr lang="en-US" sz="1200" dirty="0" err="1">
                <a:solidFill>
                  <a:srgbClr val="0D0D0D"/>
                </a:solidFill>
                <a:latin typeface="Arial" panose="020B0604020202020204" pitchFamily="34" charset="0"/>
                <a:cs typeface="Arial" panose="020B0604020202020204" pitchFamily="34" charset="0"/>
              </a:rPr>
              <a:t>Jangi</a:t>
            </a:r>
            <a:r>
              <a:rPr lang="en-US" sz="1200" dirty="0">
                <a:solidFill>
                  <a:srgbClr val="0D0D0D"/>
                </a:solidFill>
                <a:latin typeface="Arial" panose="020B0604020202020204" pitchFamily="34" charset="0"/>
                <a:cs typeface="Arial" panose="020B0604020202020204" pitchFamily="34" charset="0"/>
              </a:rPr>
              <a:t> </a:t>
            </a:r>
            <a:r>
              <a:rPr lang="en-US" sz="1200" i="1" dirty="0">
                <a:solidFill>
                  <a:srgbClr val="0D0D0D"/>
                </a:solidFill>
                <a:latin typeface="Arial" panose="020B0604020202020204" pitchFamily="34" charset="0"/>
                <a:cs typeface="Arial" panose="020B0604020202020204" pitchFamily="34" charset="0"/>
              </a:rPr>
              <a:t>et al.</a:t>
            </a:r>
            <a:r>
              <a:rPr lang="en-US" sz="1200" dirty="0">
                <a:solidFill>
                  <a:srgbClr val="0D0D0D"/>
                </a:solidFill>
                <a:latin typeface="Arial" panose="020B0604020202020204" pitchFamily="34" charset="0"/>
                <a:cs typeface="Arial" panose="020B0604020202020204" pitchFamily="34" charset="0"/>
              </a:rPr>
              <a:t> (2016) </a:t>
            </a:r>
            <a:r>
              <a:rPr lang="en-US" sz="1200" i="1" dirty="0">
                <a:solidFill>
                  <a:srgbClr val="0D0D0D"/>
                </a:solidFill>
                <a:latin typeface="Arial" panose="020B0604020202020204" pitchFamily="34" charset="0"/>
                <a:cs typeface="Arial" panose="020B0604020202020204" pitchFamily="34" charset="0"/>
              </a:rPr>
              <a:t>Nature Communications </a:t>
            </a:r>
            <a:r>
              <a:rPr lang="en-US" sz="1200" b="1" dirty="0">
                <a:solidFill>
                  <a:srgbClr val="0D0D0D"/>
                </a:solidFill>
                <a:latin typeface="Arial" panose="020B0604020202020204" pitchFamily="34" charset="0"/>
                <a:cs typeface="Arial" panose="020B0604020202020204" pitchFamily="34" charset="0"/>
              </a:rPr>
              <a:t>7</a:t>
            </a:r>
            <a:r>
              <a:rPr lang="en-US" sz="1200" dirty="0">
                <a:solidFill>
                  <a:srgbClr val="0D0D0D"/>
                </a:solidFill>
                <a:latin typeface="Arial" panose="020B0604020202020204" pitchFamily="34" charset="0"/>
                <a:cs typeface="Arial" panose="020B0604020202020204" pitchFamily="34" charset="0"/>
              </a:rPr>
              <a:t>:12015.</a:t>
            </a:r>
            <a:endParaRPr lang="en-LU" sz="1200" dirty="0"/>
          </a:p>
        </p:txBody>
      </p:sp>
      <p:pic>
        <p:nvPicPr>
          <p:cNvPr id="4098" name="Picture 2" descr="Figure 2">
            <a:extLst>
              <a:ext uri="{FF2B5EF4-FFF2-40B4-BE49-F238E27FC236}">
                <a16:creationId xmlns:a16="http://schemas.microsoft.com/office/drawing/2014/main" id="{6B79FA4A-519C-BD40-821F-66B6462196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3403" y="2185770"/>
            <a:ext cx="8104119" cy="503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gure 2">
            <a:extLst>
              <a:ext uri="{FF2B5EF4-FFF2-40B4-BE49-F238E27FC236}">
                <a16:creationId xmlns:a16="http://schemas.microsoft.com/office/drawing/2014/main" id="{AB670345-4146-F643-9F49-2D16F8C133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3404" y="2750667"/>
            <a:ext cx="8104108" cy="1891223"/>
          </a:xfrm>
          <a:prstGeom prst="rect">
            <a:avLst/>
          </a:prstGeom>
          <a:noFill/>
          <a:extLst>
            <a:ext uri="{909E8E84-426E-40DD-AFC4-6F175D3DCCD1}">
              <a14:hiddenFill xmlns:a14="http://schemas.microsoft.com/office/drawing/2010/main">
                <a:solidFill>
                  <a:srgbClr val="FFFFFF"/>
                </a:solidFill>
              </a14:hiddenFill>
            </a:ext>
          </a:extLst>
        </p:spPr>
      </p:pic>
      <p:sp>
        <p:nvSpPr>
          <p:cNvPr id="2" name="Up Arrow 1">
            <a:extLst>
              <a:ext uri="{FF2B5EF4-FFF2-40B4-BE49-F238E27FC236}">
                <a16:creationId xmlns:a16="http://schemas.microsoft.com/office/drawing/2014/main" id="{7856C3F3-412C-0343-BE69-1AF183320BF7}"/>
              </a:ext>
            </a:extLst>
          </p:cNvPr>
          <p:cNvSpPr/>
          <p:nvPr/>
        </p:nvSpPr>
        <p:spPr>
          <a:xfrm>
            <a:off x="377442" y="2480360"/>
            <a:ext cx="287079" cy="308344"/>
          </a:xfrm>
          <a:prstGeom prs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
        <p:nvSpPr>
          <p:cNvPr id="11" name="Up Arrow 10">
            <a:extLst>
              <a:ext uri="{FF2B5EF4-FFF2-40B4-BE49-F238E27FC236}">
                <a16:creationId xmlns:a16="http://schemas.microsoft.com/office/drawing/2014/main" id="{AC819235-6780-924F-BBE0-8A7FED98EB62}"/>
              </a:ext>
            </a:extLst>
          </p:cNvPr>
          <p:cNvSpPr/>
          <p:nvPr/>
        </p:nvSpPr>
        <p:spPr>
          <a:xfrm>
            <a:off x="1819800" y="2465213"/>
            <a:ext cx="287079" cy="308344"/>
          </a:xfrm>
          <a:prstGeom prs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
        <p:nvSpPr>
          <p:cNvPr id="12" name="Up Arrow 11">
            <a:extLst>
              <a:ext uri="{FF2B5EF4-FFF2-40B4-BE49-F238E27FC236}">
                <a16:creationId xmlns:a16="http://schemas.microsoft.com/office/drawing/2014/main" id="{48806B87-74D0-0A48-B847-DD562595644C}"/>
              </a:ext>
            </a:extLst>
          </p:cNvPr>
          <p:cNvSpPr/>
          <p:nvPr/>
        </p:nvSpPr>
        <p:spPr>
          <a:xfrm>
            <a:off x="4619616" y="2472333"/>
            <a:ext cx="287079" cy="308344"/>
          </a:xfrm>
          <a:prstGeom prst="up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
        <p:nvSpPr>
          <p:cNvPr id="13" name="Up Arrow 12">
            <a:extLst>
              <a:ext uri="{FF2B5EF4-FFF2-40B4-BE49-F238E27FC236}">
                <a16:creationId xmlns:a16="http://schemas.microsoft.com/office/drawing/2014/main" id="{A26B1C28-862C-7042-A590-1E79ECD4114E}"/>
              </a:ext>
            </a:extLst>
          </p:cNvPr>
          <p:cNvSpPr/>
          <p:nvPr/>
        </p:nvSpPr>
        <p:spPr>
          <a:xfrm>
            <a:off x="5918434" y="2459970"/>
            <a:ext cx="287079" cy="308344"/>
          </a:xfrm>
          <a:prstGeom prst="up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
        <p:nvSpPr>
          <p:cNvPr id="14" name="Up Arrow 13">
            <a:extLst>
              <a:ext uri="{FF2B5EF4-FFF2-40B4-BE49-F238E27FC236}">
                <a16:creationId xmlns:a16="http://schemas.microsoft.com/office/drawing/2014/main" id="{C0473BCC-89C1-4549-B845-06F8793AE63E}"/>
              </a:ext>
            </a:extLst>
          </p:cNvPr>
          <p:cNvSpPr/>
          <p:nvPr/>
        </p:nvSpPr>
        <p:spPr>
          <a:xfrm rot="10800000">
            <a:off x="3246197" y="2472333"/>
            <a:ext cx="287079" cy="308344"/>
          </a:xfrm>
          <a:prstGeom prst="up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
        <p:nvSpPr>
          <p:cNvPr id="15" name="Up Arrow 14">
            <a:extLst>
              <a:ext uri="{FF2B5EF4-FFF2-40B4-BE49-F238E27FC236}">
                <a16:creationId xmlns:a16="http://schemas.microsoft.com/office/drawing/2014/main" id="{26BD3C4F-A328-294B-97C6-D1E16A7820EF}"/>
              </a:ext>
            </a:extLst>
          </p:cNvPr>
          <p:cNvSpPr/>
          <p:nvPr/>
        </p:nvSpPr>
        <p:spPr>
          <a:xfrm rot="10800000">
            <a:off x="7366444" y="2477773"/>
            <a:ext cx="287079" cy="308344"/>
          </a:xfrm>
          <a:prstGeom prst="upArrow">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2076291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9050"/>
            <a:ext cx="9144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0722" name="Picture 2" descr="JF et al-figure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6771" y="454908"/>
            <a:ext cx="6561048" cy="4460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Title 1"/>
          <p:cNvSpPr txBox="1">
            <a:spLocks/>
          </p:cNvSpPr>
          <p:nvPr/>
        </p:nvSpPr>
        <p:spPr bwMode="auto">
          <a:xfrm>
            <a:off x="0" y="38101"/>
            <a:ext cx="9144000" cy="392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ctr" eaLnBrk="1" hangingPunct="1">
              <a:spcBef>
                <a:spcPct val="0"/>
              </a:spcBef>
              <a:buFontTx/>
              <a:buNone/>
            </a:pPr>
            <a:r>
              <a:rPr lang="fr-FR" sz="2800" dirty="0">
                <a:latin typeface="Candara" panose="020E0502030303020204" pitchFamily="34" charset="0"/>
                <a:cs typeface="Gill Sans" panose="020B0502020104020203" pitchFamily="34" charset="-79"/>
              </a:rPr>
              <a:t>Modèle d'intestin expérimental conceptualisé</a:t>
            </a:r>
            <a:endParaRPr lang="en-GB" altLang="en-US" sz="2800" dirty="0">
              <a:solidFill>
                <a:srgbClr val="1F497D"/>
              </a:solidFill>
              <a:latin typeface="Candara" panose="020E0502030303020204" pitchFamily="34" charset="0"/>
              <a:cs typeface="Gill Sans" panose="020B0502020104020203" pitchFamily="34" charset="-79"/>
            </a:endParaRPr>
          </a:p>
        </p:txBody>
      </p:sp>
      <p:sp>
        <p:nvSpPr>
          <p:cNvPr id="30724" name="TextBox 17"/>
          <p:cNvSpPr txBox="1">
            <a:spLocks noChangeArrowheads="1"/>
          </p:cNvSpPr>
          <p:nvPr/>
        </p:nvSpPr>
        <p:spPr bwMode="auto">
          <a:xfrm>
            <a:off x="5665788" y="4903965"/>
            <a:ext cx="347821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eaLnBrk="1" hangingPunct="1">
              <a:spcBef>
                <a:spcPct val="0"/>
              </a:spcBef>
              <a:buFontTx/>
              <a:buNone/>
            </a:pPr>
            <a:r>
              <a:rPr lang="en-US" altLang="en-US" sz="1200" dirty="0">
                <a:solidFill>
                  <a:srgbClr val="000000"/>
                </a:solidFill>
              </a:rPr>
              <a:t>Fritz</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rgbClr val="000000"/>
                </a:solidFill>
              </a:rPr>
              <a:t>(2013) Microbiome </a:t>
            </a:r>
            <a:r>
              <a:rPr lang="en-US" altLang="en-US" sz="1200" b="1" dirty="0">
                <a:solidFill>
                  <a:srgbClr val="000000"/>
                </a:solidFill>
              </a:rPr>
              <a:t>1</a:t>
            </a:r>
            <a:r>
              <a:rPr lang="en-US" altLang="en-US" sz="1200" dirty="0">
                <a:solidFill>
                  <a:srgbClr val="000000"/>
                </a:solidFill>
              </a:rPr>
              <a:t>:14.</a:t>
            </a:r>
          </a:p>
        </p:txBody>
      </p:sp>
      <p:grpSp>
        <p:nvGrpSpPr>
          <p:cNvPr id="2" name="Group 1"/>
          <p:cNvGrpSpPr/>
          <p:nvPr/>
        </p:nvGrpSpPr>
        <p:grpSpPr>
          <a:xfrm>
            <a:off x="4562717" y="1371948"/>
            <a:ext cx="2950545" cy="1496412"/>
            <a:chOff x="4920996" y="1840054"/>
            <a:chExt cx="2890712" cy="1939252"/>
          </a:xfrm>
        </p:grpSpPr>
        <p:grpSp>
          <p:nvGrpSpPr>
            <p:cNvPr id="4" name="Group 3"/>
            <p:cNvGrpSpPr>
              <a:grpSpLocks/>
            </p:cNvGrpSpPr>
            <p:nvPr/>
          </p:nvGrpSpPr>
          <p:grpSpPr bwMode="auto">
            <a:xfrm>
              <a:off x="4920996" y="2285994"/>
              <a:ext cx="2200529" cy="1493312"/>
              <a:chOff x="4921894" y="2286000"/>
              <a:chExt cx="2199945" cy="1492838"/>
            </a:xfrm>
          </p:grpSpPr>
          <p:cxnSp>
            <p:nvCxnSpPr>
              <p:cNvPr id="6" name="Straight Connector 5"/>
              <p:cNvCxnSpPr/>
              <p:nvPr/>
            </p:nvCxnSpPr>
            <p:spPr>
              <a:xfrm flipV="1">
                <a:off x="5152275" y="2286000"/>
                <a:ext cx="1969564" cy="1079156"/>
              </a:xfrm>
              <a:prstGeom prst="line">
                <a:avLst/>
              </a:prstGeom>
              <a:ln w="152400" cmpd="tri">
                <a:solidFill>
                  <a:srgbClr val="C400F8"/>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0727" name="TextBox 6"/>
              <p:cNvSpPr txBox="1">
                <a:spLocks noChangeArrowheads="1"/>
              </p:cNvSpPr>
              <p:nvPr/>
            </p:nvSpPr>
            <p:spPr bwMode="auto">
              <a:xfrm>
                <a:off x="4921894" y="2917340"/>
                <a:ext cx="919238" cy="861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3600" b="1" dirty="0">
                    <a:solidFill>
                      <a:srgbClr val="FFFF00"/>
                    </a:solidFill>
                    <a:latin typeface="+mj-lt"/>
                  </a:rPr>
                  <a:t>?</a:t>
                </a:r>
              </a:p>
            </p:txBody>
          </p:sp>
        </p:grpSp>
        <p:sp>
          <p:nvSpPr>
            <p:cNvPr id="9" name="TextBox 6"/>
            <p:cNvSpPr txBox="1">
              <a:spLocks noChangeArrowheads="1"/>
            </p:cNvSpPr>
            <p:nvPr/>
          </p:nvSpPr>
          <p:spPr bwMode="auto">
            <a:xfrm>
              <a:off x="6892226" y="1840054"/>
              <a:ext cx="919482"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US" altLang="en-US" sz="3600" b="1" dirty="0">
                  <a:solidFill>
                    <a:srgbClr val="FFFF00"/>
                  </a:solidFill>
                  <a:latin typeface="+mj-lt"/>
                </a:rPr>
                <a:t>?</a:t>
              </a:r>
            </a:p>
          </p:txBody>
        </p:sp>
      </p:grpSp>
    </p:spTree>
    <p:extLst>
      <p:ext uri="{BB962C8B-B14F-4D97-AF65-F5344CB8AC3E}">
        <p14:creationId xmlns:p14="http://schemas.microsoft.com/office/powerpoint/2010/main" val="40184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9050"/>
            <a:ext cx="9144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6866" name="Title 1"/>
          <p:cNvSpPr txBox="1">
            <a:spLocks/>
          </p:cNvSpPr>
          <p:nvPr/>
        </p:nvSpPr>
        <p:spPr bwMode="auto">
          <a:xfrm>
            <a:off x="0" y="1"/>
            <a:ext cx="9144000" cy="392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ctr" eaLnBrk="1" hangingPunct="1">
              <a:spcBef>
                <a:spcPct val="0"/>
              </a:spcBef>
              <a:buFontTx/>
              <a:buNone/>
            </a:pPr>
            <a:r>
              <a:rPr lang="en-US" altLang="en-US" sz="2800" dirty="0">
                <a:solidFill>
                  <a:srgbClr val="1F497D"/>
                </a:solidFill>
                <a:latin typeface="Candara" charset="0"/>
              </a:rPr>
              <a:t>HuMiX: Human-Microbial X-talk</a:t>
            </a:r>
            <a:endParaRPr lang="en-GB" altLang="en-US" sz="2800" dirty="0">
              <a:solidFill>
                <a:srgbClr val="1F497D"/>
              </a:solidFill>
              <a:latin typeface="Candara"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1650585"/>
              </p:ext>
            </p:extLst>
          </p:nvPr>
        </p:nvGraphicFramePr>
        <p:xfrm>
          <a:off x="4632445" y="532400"/>
          <a:ext cx="4245826" cy="2944679"/>
        </p:xfrm>
        <a:graphic>
          <a:graphicData uri="http://schemas.openxmlformats.org/drawingml/2006/table">
            <a:tbl>
              <a:tblPr/>
              <a:tblGrid>
                <a:gridCol w="654168">
                  <a:extLst>
                    <a:ext uri="{9D8B030D-6E8A-4147-A177-3AD203B41FA5}">
                      <a16:colId xmlns:a16="http://schemas.microsoft.com/office/drawing/2014/main" val="20000"/>
                    </a:ext>
                  </a:extLst>
                </a:gridCol>
                <a:gridCol w="3591658">
                  <a:extLst>
                    <a:ext uri="{9D8B030D-6E8A-4147-A177-3AD203B41FA5}">
                      <a16:colId xmlns:a16="http://schemas.microsoft.com/office/drawing/2014/main" val="20001"/>
                    </a:ext>
                  </a:extLst>
                </a:gridCol>
              </a:tblGrid>
              <a:tr h="286196">
                <a:tc gridSpan="2">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FFFFFF"/>
                          </a:solidFill>
                          <a:effectLst/>
                          <a:latin typeface="Gill Sans" charset="0"/>
                          <a:ea typeface="ＭＳ Ｐゴシック" charset="-128"/>
                        </a:rPr>
                        <a:t>Caractéristiques</a:t>
                      </a:r>
                      <a:r>
                        <a:rPr kumimoji="0" lang="en-US" altLang="en-US" sz="1400" b="1" i="0" u="none" strike="noStrike" cap="none" normalizeH="0" baseline="0" dirty="0">
                          <a:ln>
                            <a:noFill/>
                          </a:ln>
                          <a:solidFill>
                            <a:srgbClr val="FFFFFF"/>
                          </a:solidFill>
                          <a:effectLst/>
                          <a:latin typeface="Gill Sans" charset="0"/>
                          <a:ea typeface="ＭＳ Ｐゴシック" charset="-128"/>
                        </a:rPr>
                        <a:t> </a:t>
                      </a:r>
                      <a:r>
                        <a:rPr kumimoji="0" lang="en-US" altLang="en-US" sz="1400" b="1" i="0" u="none" strike="noStrike" cap="none" normalizeH="0" baseline="0" dirty="0" err="1">
                          <a:ln>
                            <a:noFill/>
                          </a:ln>
                          <a:solidFill>
                            <a:srgbClr val="FFFFFF"/>
                          </a:solidFill>
                          <a:effectLst/>
                          <a:latin typeface="Gill Sans" charset="0"/>
                          <a:ea typeface="ＭＳ Ｐゴシック" charset="-128"/>
                        </a:rPr>
                        <a:t>essentielles</a:t>
                      </a:r>
                      <a:endParaRPr kumimoji="0" lang="en-US" altLang="en-US" sz="1400" b="1" i="0" u="none" strike="noStrike" cap="none" normalizeH="0" baseline="0" dirty="0">
                        <a:ln>
                          <a:noFill/>
                        </a:ln>
                        <a:solidFill>
                          <a:srgbClr val="FFFFFF"/>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0"/>
                  </a:ext>
                </a:extLst>
              </a:tr>
              <a:tr h="291241">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Gill Sans" charset="0"/>
                          <a:ea typeface="ＭＳ Ｐゴシック" charset="-128"/>
                        </a:rPr>
                        <a:t>Co-culture </a:t>
                      </a:r>
                      <a:r>
                        <a:rPr kumimoji="0" lang="en-US" altLang="en-US" sz="1400" b="0" i="0" u="none" strike="noStrike" cap="none" normalizeH="0" baseline="0" dirty="0" err="1">
                          <a:ln>
                            <a:noFill/>
                          </a:ln>
                          <a:solidFill>
                            <a:srgbClr val="000000"/>
                          </a:solidFill>
                          <a:effectLst/>
                          <a:latin typeface="Gill Sans" charset="0"/>
                          <a:ea typeface="ＭＳ Ｐゴシック" charset="-128"/>
                        </a:rPr>
                        <a:t>à</a:t>
                      </a:r>
                      <a:r>
                        <a:rPr kumimoji="0" lang="en-US" altLang="en-US" sz="1400" b="0" i="0" u="none" strike="noStrike" cap="none" normalizeH="0" baseline="0" dirty="0">
                          <a:ln>
                            <a:noFill/>
                          </a:ln>
                          <a:solidFill>
                            <a:srgbClr val="000000"/>
                          </a:solidFill>
                          <a:effectLst/>
                          <a:latin typeface="Gill Sans" charset="0"/>
                          <a:ea typeface="ＭＳ Ｐゴシック" charset="-128"/>
                        </a:rPr>
                        <a:t> </a:t>
                      </a:r>
                      <a:r>
                        <a:rPr kumimoji="0" lang="en-US" altLang="en-US" sz="1400" b="0" i="0" u="none" strike="noStrike" cap="none" normalizeH="0" baseline="0" dirty="0" err="1">
                          <a:ln>
                            <a:noFill/>
                          </a:ln>
                          <a:solidFill>
                            <a:srgbClr val="000000"/>
                          </a:solidFill>
                          <a:effectLst/>
                          <a:latin typeface="Gill Sans" charset="0"/>
                          <a:ea typeface="ＭＳ Ｐゴシック" charset="-128"/>
                        </a:rPr>
                        <a:t>proximité</a:t>
                      </a:r>
                      <a:endParaRPr kumimoji="0" lang="en-US" altLang="en-US" sz="1400" b="0" i="0" u="none" strike="noStrike" cap="none" normalizeH="0" baseline="0" dirty="0">
                        <a:ln>
                          <a:noFill/>
                        </a:ln>
                        <a:solidFill>
                          <a:srgbClr val="00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286196">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Gill Sans" charset="0"/>
                          <a:ea typeface="ＭＳ Ｐゴシック" charset="-128"/>
                        </a:rPr>
                        <a:t>Incorporation de la </a:t>
                      </a:r>
                      <a:r>
                        <a:rPr kumimoji="0" lang="en-US" altLang="en-US" sz="1400" b="0" i="0" u="none" strike="noStrike" cap="none" normalizeH="0" baseline="0" dirty="0" err="1">
                          <a:ln>
                            <a:noFill/>
                          </a:ln>
                          <a:solidFill>
                            <a:srgbClr val="000000"/>
                          </a:solidFill>
                          <a:effectLst/>
                          <a:latin typeface="Gill Sans" charset="0"/>
                          <a:ea typeface="ＭＳ Ｐゴシック" charset="-128"/>
                        </a:rPr>
                        <a:t>couche</a:t>
                      </a:r>
                      <a:r>
                        <a:rPr kumimoji="0" lang="en-US" altLang="en-US" sz="1400" b="0" i="0" u="none" strike="noStrike" cap="none" normalizeH="0" baseline="0" dirty="0">
                          <a:ln>
                            <a:noFill/>
                          </a:ln>
                          <a:solidFill>
                            <a:srgbClr val="000000"/>
                          </a:solidFill>
                          <a:effectLst/>
                          <a:latin typeface="Gill Sans" charset="0"/>
                          <a:ea typeface="ＭＳ Ｐゴシック" charset="-128"/>
                        </a:rPr>
                        <a:t> de mucus</a:t>
                      </a: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270988">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dirty="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r>
                        <a:rPr lang="en-GB" sz="1400" b="0" i="0" dirty="0">
                          <a:solidFill>
                            <a:schemeClr val="bg1"/>
                          </a:solidFill>
                          <a:latin typeface="Gill Sans" panose="020B0502020104020203" pitchFamily="34" charset="-79"/>
                          <a:cs typeface="Gill Sans" panose="020B0502020104020203" pitchFamily="34" charset="-79"/>
                        </a:rPr>
                        <a:t>Culture </a:t>
                      </a:r>
                      <a:r>
                        <a:rPr lang="en-GB" sz="1400" b="0" i="0" dirty="0" err="1">
                          <a:solidFill>
                            <a:schemeClr val="bg1"/>
                          </a:solidFill>
                          <a:latin typeface="Gill Sans" panose="020B0502020104020203" pitchFamily="34" charset="-79"/>
                          <a:cs typeface="Gill Sans" panose="020B0502020104020203" pitchFamily="34" charset="-79"/>
                        </a:rPr>
                        <a:t>d'anaérobies</a:t>
                      </a:r>
                      <a:r>
                        <a:rPr lang="en-GB" sz="1400" b="0" i="0" dirty="0">
                          <a:solidFill>
                            <a:schemeClr val="bg1"/>
                          </a:solidFill>
                          <a:latin typeface="Gill Sans" panose="020B0502020104020203" pitchFamily="34" charset="-79"/>
                          <a:cs typeface="Gill Sans" panose="020B0502020104020203" pitchFamily="34" charset="-79"/>
                        </a:rPr>
                        <a:t> </a:t>
                      </a:r>
                      <a:r>
                        <a:rPr lang="en-GB" sz="1400" b="0" i="0" dirty="0" err="1">
                          <a:solidFill>
                            <a:schemeClr val="bg1"/>
                          </a:solidFill>
                          <a:latin typeface="Gill Sans" panose="020B0502020104020203" pitchFamily="34" charset="-79"/>
                          <a:cs typeface="Gill Sans" panose="020B0502020104020203" pitchFamily="34" charset="-79"/>
                        </a:rPr>
                        <a:t>stricts</a:t>
                      </a:r>
                      <a:r>
                        <a:rPr lang="en-GB" sz="1400" b="0" i="0" dirty="0">
                          <a:solidFill>
                            <a:schemeClr val="bg1"/>
                          </a:solidFill>
                          <a:latin typeface="Gill Sans" panose="020B0502020104020203" pitchFamily="34" charset="-79"/>
                          <a:cs typeface="Gill Sans" panose="020B0502020104020203" pitchFamily="34" charset="-79"/>
                        </a:rPr>
                        <a:t> et </a:t>
                      </a:r>
                      <a:r>
                        <a:rPr lang="en-GB" sz="1400" b="0" i="0" dirty="0" err="1">
                          <a:solidFill>
                            <a:schemeClr val="bg1"/>
                          </a:solidFill>
                          <a:latin typeface="Gill Sans" panose="020B0502020104020203" pitchFamily="34" charset="-79"/>
                          <a:cs typeface="Gill Sans" panose="020B0502020104020203" pitchFamily="34" charset="-79"/>
                        </a:rPr>
                        <a:t>facultatifs</a:t>
                      </a:r>
                      <a:endParaRPr lang="en-GB" sz="1400" b="0" i="0" dirty="0">
                        <a:solidFill>
                          <a:schemeClr val="bg1"/>
                        </a:solidFill>
                        <a:latin typeface="Gill Sans" panose="020B0502020104020203" pitchFamily="34" charset="-79"/>
                        <a:cs typeface="Gill Sans" panose="020B0502020104020203" pitchFamily="34" charset="-79"/>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286196">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Gill Sans" charset="0"/>
                          <a:ea typeface="ＭＳ Ｐゴシック" charset="-128"/>
                        </a:rPr>
                        <a:t>Gradients (</a:t>
                      </a:r>
                      <a:r>
                        <a:rPr kumimoji="0" lang="en-US" altLang="en-US" sz="1400" b="0" i="0" u="none" strike="noStrike" cap="none" normalizeH="0" baseline="0" dirty="0" err="1">
                          <a:ln>
                            <a:noFill/>
                          </a:ln>
                          <a:solidFill>
                            <a:srgbClr val="000000"/>
                          </a:solidFill>
                          <a:effectLst/>
                          <a:latin typeface="Gill Sans" charset="0"/>
                          <a:ea typeface="ＭＳ Ｐゴシック" charset="-128"/>
                        </a:rPr>
                        <a:t>oxygène</a:t>
                      </a:r>
                      <a:r>
                        <a:rPr kumimoji="0" lang="en-US" altLang="en-US" sz="1400" b="0" i="0" u="none" strike="noStrike" cap="none" normalizeH="0" baseline="0" dirty="0">
                          <a:ln>
                            <a:noFill/>
                          </a:ln>
                          <a:solidFill>
                            <a:srgbClr val="000000"/>
                          </a:solidFill>
                          <a:effectLst/>
                          <a:latin typeface="Gill Sans" charset="0"/>
                          <a:ea typeface="ＭＳ Ｐゴシック" charset="-128"/>
                        </a:rPr>
                        <a:t> et nutriments)</a:t>
                      </a: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286196">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Gill Sans" charset="0"/>
                          <a:ea typeface="ＭＳ Ｐゴシック" charset="-128"/>
                        </a:rPr>
                        <a:t>Surveillance </a:t>
                      </a:r>
                      <a:r>
                        <a:rPr kumimoji="0" lang="en-US" altLang="en-US" sz="1400" b="0" i="0" u="none" strike="noStrike" cap="none" normalizeH="0" baseline="0" dirty="0" err="1">
                          <a:ln>
                            <a:noFill/>
                          </a:ln>
                          <a:solidFill>
                            <a:srgbClr val="000000"/>
                          </a:solidFill>
                          <a:effectLst/>
                          <a:latin typeface="Gill Sans" charset="0"/>
                          <a:ea typeface="ＭＳ Ｐゴシック" charset="-128"/>
                        </a:rPr>
                        <a:t>en</a:t>
                      </a:r>
                      <a:r>
                        <a:rPr kumimoji="0" lang="en-US" altLang="en-US" sz="1400" b="0" i="0" u="none" strike="noStrike" cap="none" normalizeH="0" baseline="0" dirty="0">
                          <a:ln>
                            <a:noFill/>
                          </a:ln>
                          <a:solidFill>
                            <a:srgbClr val="000000"/>
                          </a:solidFill>
                          <a:effectLst/>
                          <a:latin typeface="Gill Sans" charset="0"/>
                          <a:ea typeface="ＭＳ Ｐゴシック" charset="-128"/>
                        </a:rPr>
                        <a:t> </a:t>
                      </a:r>
                      <a:r>
                        <a:rPr kumimoji="0" lang="en-US" altLang="en-US" sz="1400" b="0" i="0" u="none" strike="noStrike" cap="none" normalizeH="0" baseline="0" dirty="0" err="1">
                          <a:ln>
                            <a:noFill/>
                          </a:ln>
                          <a:solidFill>
                            <a:srgbClr val="000000"/>
                          </a:solidFill>
                          <a:effectLst/>
                          <a:latin typeface="Gill Sans" charset="0"/>
                          <a:ea typeface="ＭＳ Ｐゴシック" charset="-128"/>
                        </a:rPr>
                        <a:t>ligne</a:t>
                      </a:r>
                      <a:endParaRPr kumimoji="0" lang="en-US" altLang="en-US" sz="1400" b="0" i="0" u="none" strike="noStrike" cap="none" normalizeH="0" baseline="0" dirty="0">
                        <a:ln>
                          <a:noFill/>
                        </a:ln>
                        <a:solidFill>
                          <a:srgbClr val="00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r h="296040">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Gill Sans" charset="0"/>
                          <a:ea typeface="ＭＳ Ｐゴシック" charset="-128"/>
                        </a:rPr>
                        <a:t>Compatible avec les analyses </a:t>
                      </a:r>
                      <a:r>
                        <a:rPr kumimoji="0" lang="en-US" altLang="en-US" sz="1400" b="0" i="0" u="none" strike="noStrike" cap="none" normalizeH="0" baseline="0" dirty="0" err="1">
                          <a:ln>
                            <a:noFill/>
                          </a:ln>
                          <a:solidFill>
                            <a:srgbClr val="000000"/>
                          </a:solidFill>
                          <a:effectLst/>
                          <a:latin typeface="Gill Sans" charset="0"/>
                          <a:ea typeface="ＭＳ Ｐゴシック" charset="-128"/>
                        </a:rPr>
                        <a:t>à</a:t>
                      </a:r>
                      <a:r>
                        <a:rPr kumimoji="0" lang="en-US" altLang="en-US" sz="1400" b="0" i="0" u="none" strike="noStrike" cap="none" normalizeH="0" baseline="0" dirty="0">
                          <a:ln>
                            <a:noFill/>
                          </a:ln>
                          <a:solidFill>
                            <a:srgbClr val="000000"/>
                          </a:solidFill>
                          <a:effectLst/>
                          <a:latin typeface="Gill Sans" charset="0"/>
                          <a:ea typeface="ＭＳ Ｐゴシック" charset="-128"/>
                        </a:rPr>
                        <a:t> haut </a:t>
                      </a:r>
                      <a:r>
                        <a:rPr kumimoji="0" lang="en-US" altLang="en-US" sz="1400" b="0" i="0" u="none" strike="noStrike" cap="none" normalizeH="0" baseline="0" dirty="0" err="1">
                          <a:ln>
                            <a:noFill/>
                          </a:ln>
                          <a:solidFill>
                            <a:srgbClr val="000000"/>
                          </a:solidFill>
                          <a:effectLst/>
                          <a:latin typeface="Gill Sans" charset="0"/>
                          <a:ea typeface="ＭＳ Ｐゴシック" charset="-128"/>
                        </a:rPr>
                        <a:t>débit</a:t>
                      </a:r>
                      <a:endParaRPr kumimoji="0" lang="en-US" altLang="en-US" sz="1400" b="0" i="0" u="none" strike="noStrike" cap="none" normalizeH="0" baseline="0" dirty="0">
                        <a:ln>
                          <a:noFill/>
                        </a:ln>
                        <a:solidFill>
                          <a:srgbClr val="00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6"/>
                  </a:ext>
                </a:extLst>
              </a:tr>
              <a:tr h="312143">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dirty="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Gill Sans" charset="0"/>
                          <a:ea typeface="ＭＳ Ｐゴシック" charset="-128"/>
                        </a:rPr>
                        <a:t>Recapitulation des </a:t>
                      </a:r>
                      <a:r>
                        <a:rPr kumimoji="0" lang="en-US" altLang="en-US" sz="1400" b="0" i="0" u="none" strike="noStrike" cap="none" normalizeH="0" baseline="0" dirty="0" err="1">
                          <a:ln>
                            <a:noFill/>
                          </a:ln>
                          <a:solidFill>
                            <a:srgbClr val="000000"/>
                          </a:solidFill>
                          <a:effectLst/>
                          <a:latin typeface="Gill Sans" charset="0"/>
                          <a:ea typeface="ＭＳ Ｐゴシック" charset="-128"/>
                        </a:rPr>
                        <a:t>données</a:t>
                      </a:r>
                      <a:r>
                        <a:rPr kumimoji="0" lang="en-US" altLang="en-US" sz="1400" b="0" i="0" u="none" strike="noStrike" cap="none" normalizeH="0" baseline="0" dirty="0">
                          <a:ln>
                            <a:noFill/>
                          </a:ln>
                          <a:solidFill>
                            <a:srgbClr val="000000"/>
                          </a:solidFill>
                          <a:effectLst/>
                          <a:latin typeface="Gill Sans" charset="0"/>
                          <a:ea typeface="ＭＳ Ｐゴシック" charset="-128"/>
                        </a:rPr>
                        <a:t> </a:t>
                      </a:r>
                      <a:r>
                        <a:rPr kumimoji="0" lang="en-US" altLang="en-US" sz="1400" b="0" i="1" u="none" strike="noStrike" cap="none" normalizeH="0" baseline="0" dirty="0">
                          <a:ln>
                            <a:noFill/>
                          </a:ln>
                          <a:solidFill>
                            <a:srgbClr val="000000"/>
                          </a:solidFill>
                          <a:effectLst/>
                          <a:latin typeface="Gill Sans" charset="0"/>
                          <a:ea typeface="ＭＳ Ｐゴシック" charset="-128"/>
                        </a:rPr>
                        <a:t>in vivo</a:t>
                      </a:r>
                      <a:endParaRPr kumimoji="0" lang="en-US" altLang="en-US" sz="1400" b="0" i="0" u="none" strike="noStrike" cap="none" normalizeH="0" baseline="0" dirty="0">
                        <a:ln>
                          <a:noFill/>
                        </a:ln>
                        <a:solidFill>
                          <a:srgbClr val="00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7"/>
                  </a:ext>
                </a:extLst>
              </a:tr>
              <a:tr h="319122">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dirty="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fr-FR" sz="1400" b="0" i="0" dirty="0">
                          <a:solidFill>
                            <a:schemeClr val="bg1"/>
                          </a:solidFill>
                          <a:latin typeface="Gill Sans" panose="020B0502020104020203" pitchFamily="34" charset="-79"/>
                          <a:cs typeface="Gill Sans" panose="020B0502020104020203" pitchFamily="34" charset="-79"/>
                        </a:rPr>
                        <a:t>Incorporation de plusieurs types de cellules</a:t>
                      </a:r>
                      <a:endParaRPr kumimoji="0" lang="en-US" altLang="en-US" sz="1400" b="0" i="0" u="none" strike="noStrike" cap="none" normalizeH="0" baseline="0" dirty="0">
                        <a:ln>
                          <a:noFill/>
                        </a:ln>
                        <a:solidFill>
                          <a:schemeClr val="bg1"/>
                        </a:solidFill>
                        <a:effectLst/>
                        <a:latin typeface="Gill Sans" panose="020B0502020104020203" pitchFamily="34" charset="-79"/>
                        <a:ea typeface="ＭＳ Ｐゴシック" charset="-128"/>
                        <a:cs typeface="Gill Sans" panose="020B0502020104020203" pitchFamily="34" charset="-79"/>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8"/>
                  </a:ext>
                </a:extLst>
              </a:tr>
              <a:tr h="299405">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0000"/>
                          </a:solidFill>
                          <a:effectLst/>
                          <a:latin typeface="Wingdings" charset="2"/>
                          <a:ea typeface="ＭＳ Ｐゴシック" charset="-128"/>
                          <a:sym typeface="Wingdings" charset="2"/>
                        </a:rPr>
                        <a:t></a:t>
                      </a:r>
                      <a:endParaRPr kumimoji="0" lang="en-US" altLang="en-US" sz="1400" b="1" i="0" u="none" strike="noStrike" cap="none" normalizeH="0" baseline="0" dirty="0">
                        <a:ln>
                          <a:noFill/>
                        </a:ln>
                        <a:solidFill>
                          <a:srgbClr val="FF0000"/>
                        </a:solidFill>
                        <a:effectLst/>
                        <a:latin typeface="Gill Sans" charset="0"/>
                        <a:ea typeface="ＭＳ Ｐゴシック" charset="-128"/>
                      </a:endParaRP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Courier New" charset="0"/>
                        <a:defRPr>
                          <a:solidFill>
                            <a:schemeClr val="bg2"/>
                          </a:solidFill>
                          <a:latin typeface="Arial" charset="0"/>
                          <a:ea typeface="ＭＳ Ｐゴシック" charset="-128"/>
                        </a:defRPr>
                      </a:lvl1pPr>
                      <a:lvl2pPr marL="742950" indent="-285750" eaLnBrk="0" hangingPunct="0">
                        <a:spcBef>
                          <a:spcPct val="20000"/>
                        </a:spcBef>
                        <a:buFont typeface="Arial" charset="0"/>
                        <a:defRPr sz="1600">
                          <a:solidFill>
                            <a:schemeClr val="bg2"/>
                          </a:solidFill>
                          <a:latin typeface="Arial" charset="0"/>
                          <a:ea typeface="ＭＳ Ｐゴシック" charset="-128"/>
                        </a:defRPr>
                      </a:lvl2pPr>
                      <a:lvl3pPr marL="1143000" indent="-228600" eaLnBrk="0" hangingPunct="0">
                        <a:spcBef>
                          <a:spcPct val="20000"/>
                        </a:spcBef>
                        <a:buFont typeface="Arial" charset="0"/>
                        <a:defRPr sz="1400">
                          <a:solidFill>
                            <a:schemeClr val="bg2"/>
                          </a:solidFill>
                          <a:latin typeface="Arial" charset="0"/>
                          <a:ea typeface="ＭＳ Ｐゴシック" charset="-128"/>
                        </a:defRPr>
                      </a:lvl3pPr>
                      <a:lvl4pPr marL="1600200" indent="-228600" eaLnBrk="0" hangingPunct="0">
                        <a:spcBef>
                          <a:spcPct val="20000"/>
                        </a:spcBef>
                        <a:buFont typeface="Arial" charset="0"/>
                        <a:defRPr sz="1400">
                          <a:solidFill>
                            <a:schemeClr val="bg2"/>
                          </a:solidFill>
                          <a:latin typeface="Arial" charset="0"/>
                          <a:ea typeface="ＭＳ Ｐゴシック" charset="-128"/>
                        </a:defRPr>
                      </a:lvl4pPr>
                      <a:lvl5pPr marL="2057400" indent="-228600" eaLnBrk="0" hangingPunct="0">
                        <a:spcBef>
                          <a:spcPct val="20000"/>
                        </a:spcBef>
                        <a:buFont typeface="Arial" charset="0"/>
                        <a:defRPr sz="14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sz="1400">
                          <a:solidFill>
                            <a:schemeClr val="bg2"/>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lb-LU" altLang="en-US" sz="1400" b="1" i="0" u="none" strike="noStrike" cap="none" normalizeH="0" baseline="0" dirty="0">
                          <a:ln>
                            <a:noFill/>
                          </a:ln>
                          <a:solidFill>
                            <a:sysClr val="windowText" lastClr="000000"/>
                          </a:solidFill>
                          <a:effectLst/>
                          <a:latin typeface="Gill Sans" charset="0"/>
                          <a:ea typeface="ＭＳ Ｐゴシック" charset="-128"/>
                        </a:rPr>
                        <a:t>Intégration de cellules primaires</a:t>
                      </a:r>
                    </a:p>
                  </a:txBody>
                  <a:tcPr marT="34292" marB="3429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bl>
          </a:graphicData>
        </a:graphic>
      </p:graphicFrame>
      <p:sp>
        <p:nvSpPr>
          <p:cNvPr id="10" name="Rectangle 9"/>
          <p:cNvSpPr/>
          <p:nvPr/>
        </p:nvSpPr>
        <p:spPr>
          <a:xfrm>
            <a:off x="0" y="3616572"/>
            <a:ext cx="9144000" cy="1569660"/>
          </a:xfrm>
          <a:prstGeom prst="rect">
            <a:avLst/>
          </a:prstGeom>
        </p:spPr>
        <p:txBody>
          <a:bodyPr wrap="square">
            <a:spAutoFit/>
          </a:bodyPr>
          <a:lstStyle/>
          <a:p>
            <a:pPr algn="r">
              <a:defRPr/>
            </a:pPr>
            <a:r>
              <a:rPr lang="en-US" altLang="en-US" sz="1200" dirty="0">
                <a:solidFill>
                  <a:schemeClr val="bg1"/>
                </a:solidFill>
              </a:rPr>
              <a:t>Fritz</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chemeClr val="bg1"/>
                </a:solidFill>
              </a:rPr>
              <a:t>(2013) </a:t>
            </a:r>
            <a:r>
              <a:rPr lang="en-US" altLang="en-US" sz="1200" i="1" dirty="0">
                <a:solidFill>
                  <a:schemeClr val="bg1"/>
                </a:solidFill>
              </a:rPr>
              <a:t>Microbiome</a:t>
            </a:r>
            <a:r>
              <a:rPr lang="en-US" altLang="en-US" sz="1200" dirty="0">
                <a:solidFill>
                  <a:schemeClr val="bg1"/>
                </a:solidFill>
              </a:rPr>
              <a:t> </a:t>
            </a:r>
            <a:r>
              <a:rPr lang="en-US" altLang="en-US" sz="1200" b="1" dirty="0">
                <a:solidFill>
                  <a:schemeClr val="bg1"/>
                </a:solidFill>
              </a:rPr>
              <a:t>1</a:t>
            </a:r>
            <a:r>
              <a:rPr lang="en-US" altLang="en-US" sz="1200" dirty="0">
                <a:solidFill>
                  <a:schemeClr val="bg1"/>
                </a:solidFill>
              </a:rPr>
              <a:t>:14.</a:t>
            </a:r>
            <a:endParaRPr lang="de-DE" sz="1200" dirty="0">
              <a:solidFill>
                <a:schemeClr val="bg1"/>
              </a:solidFill>
              <a:latin typeface="+mj-lt"/>
              <a:cs typeface="Gill Sans"/>
            </a:endParaRPr>
          </a:p>
          <a:p>
            <a:pPr algn="r" eaLnBrk="1" hangingPunct="1">
              <a:defRPr/>
            </a:pPr>
            <a:r>
              <a:rPr lang="de-DE" sz="1200" dirty="0">
                <a:solidFill>
                  <a:schemeClr val="bg1"/>
                </a:solidFill>
                <a:latin typeface="+mj-lt"/>
                <a:ea typeface="ＭＳ Ｐゴシック" charset="0"/>
                <a:cs typeface="Gill Sans"/>
              </a:rPr>
              <a:t>Shah</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de-DE" sz="1200" dirty="0">
                <a:solidFill>
                  <a:schemeClr val="bg1"/>
                </a:solidFill>
                <a:latin typeface="+mj-lt"/>
                <a:ea typeface="ＭＳ Ｐゴシック" charset="0"/>
                <a:cs typeface="Gill Sans"/>
              </a:rPr>
              <a:t>(2016) </a:t>
            </a:r>
            <a:r>
              <a:rPr lang="de-DE" sz="1200" i="1" dirty="0">
                <a:solidFill>
                  <a:schemeClr val="bg1"/>
                </a:solidFill>
                <a:latin typeface="+mj-lt"/>
                <a:ea typeface="ＭＳ Ｐゴシック" charset="0"/>
                <a:cs typeface="Gill Sans"/>
              </a:rPr>
              <a:t>Nature Communications </a:t>
            </a:r>
            <a:r>
              <a:rPr lang="en-US" sz="1200" b="1" dirty="0">
                <a:solidFill>
                  <a:schemeClr val="bg1"/>
                </a:solidFill>
                <a:ea typeface="ＭＳ Ｐゴシック" charset="0"/>
                <a:cs typeface="ＭＳ Ｐゴシック" charset="0"/>
              </a:rPr>
              <a:t>7</a:t>
            </a:r>
            <a:r>
              <a:rPr lang="en-US" sz="1200" dirty="0">
                <a:solidFill>
                  <a:schemeClr val="bg1"/>
                </a:solidFill>
                <a:ea typeface="ＭＳ Ｐゴシック" charset="0"/>
                <a:cs typeface="ＭＳ Ｐゴシック" charset="0"/>
              </a:rPr>
              <a:t>:11535.</a:t>
            </a:r>
          </a:p>
          <a:p>
            <a:pPr algn="r" eaLnBrk="1" hangingPunct="1">
              <a:defRPr/>
            </a:pPr>
            <a:r>
              <a:rPr lang="en-US" sz="1200" dirty="0">
                <a:solidFill>
                  <a:schemeClr val="bg1"/>
                </a:solidFill>
                <a:latin typeface="+mj-lt"/>
              </a:rPr>
              <a:t>Giolla </a:t>
            </a:r>
            <a:r>
              <a:rPr lang="en-US" sz="1200" dirty="0" err="1">
                <a:solidFill>
                  <a:schemeClr val="bg1"/>
                </a:solidFill>
                <a:latin typeface="+mj-lt"/>
              </a:rPr>
              <a:t>Eain</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sz="1200" dirty="0">
                <a:solidFill>
                  <a:schemeClr val="bg1"/>
                </a:solidFill>
                <a:latin typeface="+mj-lt"/>
              </a:rPr>
              <a:t>(2017) </a:t>
            </a:r>
            <a:r>
              <a:rPr lang="en-US" sz="1200" i="1" dirty="0">
                <a:solidFill>
                  <a:schemeClr val="bg1"/>
                </a:solidFill>
                <a:latin typeface="+mj-lt"/>
              </a:rPr>
              <a:t>Engineering</a:t>
            </a:r>
            <a:r>
              <a:rPr lang="en-US" sz="1200" dirty="0">
                <a:solidFill>
                  <a:schemeClr val="bg1"/>
                </a:solidFill>
                <a:latin typeface="+mj-lt"/>
              </a:rPr>
              <a:t> </a:t>
            </a:r>
            <a:r>
              <a:rPr lang="en-US" sz="1200" b="1" dirty="0">
                <a:solidFill>
                  <a:schemeClr val="bg1"/>
                </a:solidFill>
                <a:latin typeface="+mj-lt"/>
              </a:rPr>
              <a:t>3</a:t>
            </a:r>
            <a:r>
              <a:rPr lang="en-US" sz="1200" dirty="0">
                <a:solidFill>
                  <a:schemeClr val="bg1"/>
                </a:solidFill>
                <a:latin typeface="+mj-lt"/>
              </a:rPr>
              <a:t>:60-65.</a:t>
            </a:r>
          </a:p>
          <a:p>
            <a:pPr algn="r" eaLnBrk="1" hangingPunct="1">
              <a:defRPr/>
            </a:pPr>
            <a:r>
              <a:rPr lang="en-US" sz="1200" dirty="0" err="1">
                <a:solidFill>
                  <a:schemeClr val="bg1"/>
                </a:solidFill>
                <a:latin typeface="+mj-lt"/>
                <a:ea typeface="ＭＳ Ｐゴシック" charset="0"/>
                <a:cs typeface="Gill Sans"/>
              </a:rPr>
              <a:t>Wilmes</a:t>
            </a:r>
            <a:r>
              <a:rPr lang="en-US" sz="1200" dirty="0">
                <a:solidFill>
                  <a:schemeClr val="bg1"/>
                </a:solidFill>
                <a:latin typeface="+mj-lt"/>
                <a:ea typeface="ＭＳ Ｐゴシック" charset="0"/>
                <a:cs typeface="Gill Sans"/>
              </a:rPr>
              <a:t> </a:t>
            </a:r>
            <a:r>
              <a:rPr lang="en-US" sz="1200" i="1" dirty="0">
                <a:solidFill>
                  <a:schemeClr val="bg1"/>
                </a:solidFill>
                <a:latin typeface="+mj-lt"/>
                <a:ea typeface="ＭＳ Ｐゴシック" charset="0"/>
                <a:cs typeface="Gill Sans"/>
              </a:rPr>
              <a:t>et al. </a:t>
            </a:r>
            <a:r>
              <a:rPr lang="en-US" sz="1200" dirty="0">
                <a:solidFill>
                  <a:schemeClr val="bg1"/>
                </a:solidFill>
                <a:latin typeface="+mj-lt"/>
                <a:ea typeface="ＭＳ Ｐゴシック" charset="0"/>
                <a:cs typeface="Gill Sans"/>
              </a:rPr>
              <a:t>(2018) </a:t>
            </a:r>
            <a:r>
              <a:rPr lang="en-US" sz="1200" i="1" dirty="0">
                <a:solidFill>
                  <a:schemeClr val="bg1"/>
                </a:solidFill>
                <a:latin typeface="+mj-lt"/>
                <a:ea typeface="ＭＳ Ｐゴシック" charset="0"/>
                <a:cs typeface="Gill Sans"/>
              </a:rPr>
              <a:t>Current Opinion in Microbiology</a:t>
            </a:r>
            <a:r>
              <a:rPr lang="en-US" sz="1200" dirty="0">
                <a:solidFill>
                  <a:schemeClr val="bg1"/>
                </a:solidFill>
                <a:latin typeface="+mj-lt"/>
                <a:ea typeface="ＭＳ Ｐゴシック" charset="0"/>
                <a:cs typeface="Gill Sans"/>
              </a:rPr>
              <a:t> </a:t>
            </a:r>
            <a:r>
              <a:rPr lang="en-US" sz="1200" b="1" dirty="0">
                <a:solidFill>
                  <a:schemeClr val="bg1"/>
                </a:solidFill>
                <a:cs typeface="Gill Sans"/>
              </a:rPr>
              <a:t>44</a:t>
            </a:r>
            <a:r>
              <a:rPr lang="en-US" sz="1200" dirty="0">
                <a:solidFill>
                  <a:schemeClr val="bg1"/>
                </a:solidFill>
                <a:cs typeface="Gill Sans"/>
              </a:rPr>
              <a:t>:28-33</a:t>
            </a:r>
            <a:r>
              <a:rPr lang="en-US" sz="1200" dirty="0">
                <a:solidFill>
                  <a:schemeClr val="bg1"/>
                </a:solidFill>
                <a:latin typeface="+mj-lt"/>
                <a:ea typeface="ＭＳ Ｐゴシック" charset="0"/>
                <a:cs typeface="Gill Sans"/>
              </a:rPr>
              <a:t>.</a:t>
            </a:r>
          </a:p>
          <a:p>
            <a:pPr algn="r">
              <a:defRPr/>
            </a:pPr>
            <a:r>
              <a:rPr lang="en-US" sz="1200" dirty="0" err="1">
                <a:solidFill>
                  <a:schemeClr val="bg1"/>
                </a:solidFill>
                <a:cs typeface="Gill Sans"/>
              </a:rPr>
              <a:t>Lucchetti</a:t>
            </a:r>
            <a:r>
              <a:rPr lang="en-US" sz="1200" dirty="0">
                <a:solidFill>
                  <a:srgbClr val="0D0D0D"/>
                </a:solidFill>
                <a:latin typeface="Arial" panose="020B0604020202020204" pitchFamily="34" charset="0"/>
                <a:cs typeface="Arial" panose="020B0604020202020204" pitchFamily="34" charset="0"/>
              </a:rPr>
              <a:t> ,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sz="1200" dirty="0">
                <a:solidFill>
                  <a:schemeClr val="bg1"/>
                </a:solidFill>
                <a:cs typeface="Gill Sans"/>
              </a:rPr>
              <a:t>(2021) </a:t>
            </a:r>
            <a:r>
              <a:rPr lang="en-US" sz="1200" i="1" dirty="0">
                <a:solidFill>
                  <a:schemeClr val="bg1"/>
                </a:solidFill>
                <a:cs typeface="Gill Sans"/>
              </a:rPr>
              <a:t>Current Opinion in </a:t>
            </a:r>
            <a:r>
              <a:rPr lang="en-US" sz="1200" i="1" dirty="0" err="1">
                <a:solidFill>
                  <a:schemeClr val="bg1"/>
                </a:solidFill>
                <a:cs typeface="Gill Sans"/>
              </a:rPr>
              <a:t>Endrocrine</a:t>
            </a:r>
            <a:r>
              <a:rPr lang="en-US" sz="1200" i="1" dirty="0">
                <a:solidFill>
                  <a:schemeClr val="bg1"/>
                </a:solidFill>
                <a:cs typeface="Gill Sans"/>
              </a:rPr>
              <a:t> and Metabolic Research</a:t>
            </a:r>
            <a:r>
              <a:rPr lang="en-US" sz="1200" dirty="0">
                <a:solidFill>
                  <a:schemeClr val="bg1"/>
                </a:solidFill>
                <a:cs typeface="Gill Sans"/>
              </a:rPr>
              <a:t>, in press.</a:t>
            </a:r>
            <a:endParaRPr lang="en-US" sz="1200" dirty="0">
              <a:solidFill>
                <a:schemeClr val="bg1"/>
              </a:solidFill>
              <a:latin typeface="+mj-lt"/>
              <a:ea typeface="ＭＳ Ｐゴシック" charset="0"/>
              <a:cs typeface="Gill Sans"/>
            </a:endParaRPr>
          </a:p>
          <a:p>
            <a:pPr algn="r" eaLnBrk="1" hangingPunct="1">
              <a:defRPr/>
            </a:pPr>
            <a:r>
              <a:rPr lang="en-US" sz="1200" dirty="0">
                <a:solidFill>
                  <a:schemeClr val="bg1"/>
                </a:solidFill>
                <a:latin typeface="+mj-lt"/>
                <a:cs typeface="Gill Sans"/>
              </a:rPr>
              <a:t>Greenhalgh*, </a:t>
            </a:r>
            <a:r>
              <a:rPr lang="en-US" sz="1200" dirty="0" err="1">
                <a:solidFill>
                  <a:schemeClr val="bg1"/>
                </a:solidFill>
                <a:latin typeface="+mj-lt"/>
                <a:cs typeface="Gill Sans"/>
              </a:rPr>
              <a:t>Baginska</a:t>
            </a:r>
            <a:r>
              <a:rPr lang="en-US" sz="1200" dirty="0">
                <a:solidFill>
                  <a:schemeClr val="bg1"/>
                </a:solidFill>
                <a:latin typeface="+mj-lt"/>
                <a:cs typeface="Gill Sans"/>
              </a:rPr>
              <a:t>*, </a:t>
            </a:r>
            <a:r>
              <a:rPr lang="en-US" sz="1200" dirty="0">
                <a:solidFill>
                  <a:srgbClr val="0D0D0D"/>
                </a:solidFill>
                <a:latin typeface="Arial" panose="020B0604020202020204" pitchFamily="34" charset="0"/>
                <a:cs typeface="Arial" panose="020B0604020202020204" pitchFamily="34" charset="0"/>
              </a:rPr>
              <a:t>…,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sz="1200" dirty="0">
                <a:solidFill>
                  <a:schemeClr val="bg1"/>
                </a:solidFill>
                <a:latin typeface="+mj-lt"/>
                <a:cs typeface="Gill Sans"/>
              </a:rPr>
              <a:t>(2021) </a:t>
            </a:r>
            <a:r>
              <a:rPr lang="en-US" sz="1200" i="1" dirty="0">
                <a:solidFill>
                  <a:schemeClr val="bg1"/>
                </a:solidFill>
                <a:latin typeface="+mj-lt"/>
                <a:cs typeface="Gill Sans"/>
              </a:rPr>
              <a:t>in preparation</a:t>
            </a:r>
            <a:r>
              <a:rPr lang="en-US" sz="1200" dirty="0">
                <a:solidFill>
                  <a:schemeClr val="bg1"/>
                </a:solidFill>
                <a:latin typeface="+mj-lt"/>
                <a:cs typeface="Gill Sans"/>
              </a:rPr>
              <a:t>.</a:t>
            </a:r>
            <a:endParaRPr lang="de-DE" sz="1200" dirty="0">
              <a:solidFill>
                <a:schemeClr val="bg1"/>
              </a:solidFill>
              <a:latin typeface="+mj-lt"/>
              <a:ea typeface="ＭＳ Ｐゴシック" charset="0"/>
              <a:cs typeface="Gill Sans"/>
            </a:endParaRPr>
          </a:p>
          <a:p>
            <a:pPr algn="r" eaLnBrk="1" hangingPunct="1">
              <a:defRPr/>
            </a:pPr>
            <a:r>
              <a:rPr lang="de-DE" sz="1200" dirty="0">
                <a:solidFill>
                  <a:schemeClr val="bg1"/>
                </a:solidFill>
                <a:latin typeface="+mj-lt"/>
                <a:ea typeface="ＭＳ Ｐゴシック" charset="0"/>
                <a:cs typeface="Gill Sans"/>
              </a:rPr>
              <a:t>&amp; </a:t>
            </a:r>
            <a:r>
              <a:rPr lang="de-DE" sz="1200" dirty="0" err="1">
                <a:solidFill>
                  <a:schemeClr val="bg1"/>
                </a:solidFill>
                <a:latin typeface="+mj-lt"/>
                <a:ea typeface="ＭＳ Ｐゴシック" charset="0"/>
                <a:cs typeface="Gill Sans"/>
              </a:rPr>
              <a:t>unpublished</a:t>
            </a:r>
            <a:r>
              <a:rPr lang="de-DE" sz="1200" i="1" dirty="0">
                <a:solidFill>
                  <a:schemeClr val="bg1"/>
                </a:solidFill>
                <a:latin typeface="+mj-lt"/>
                <a:ea typeface="ＭＳ Ｐゴシック" charset="0"/>
                <a:cs typeface="Gill Sans"/>
              </a:rPr>
              <a:t>.</a:t>
            </a:r>
          </a:p>
          <a:p>
            <a:pPr algn="r">
              <a:defRPr/>
            </a:pPr>
            <a:r>
              <a:rPr lang="pl-PL" sz="1200" dirty="0" err="1">
                <a:solidFill>
                  <a:schemeClr val="bg1"/>
                </a:solidFill>
              </a:rPr>
              <a:t>Patents</a:t>
            </a:r>
            <a:r>
              <a:rPr lang="pl-PL" sz="1200" dirty="0">
                <a:solidFill>
                  <a:schemeClr val="bg1"/>
                </a:solidFill>
              </a:rPr>
              <a:t>: </a:t>
            </a:r>
            <a:r>
              <a:rPr lang="en-US" sz="1200" dirty="0">
                <a:solidFill>
                  <a:schemeClr val="bg1"/>
                </a:solidFill>
              </a:rPr>
              <a:t>PCT/EP2013/055712, PCT/EP2013/065718 , PCT/EP2013/056607, </a:t>
            </a:r>
            <a:r>
              <a:rPr lang="en-GB" sz="1200" dirty="0">
                <a:solidFill>
                  <a:schemeClr val="bg1"/>
                </a:solidFill>
              </a:rPr>
              <a:t>PCT/EP2016/062024</a:t>
            </a:r>
            <a:r>
              <a:rPr lang="en-US" sz="1200" dirty="0">
                <a:solidFill>
                  <a:schemeClr val="bg1"/>
                </a:solidFill>
              </a:rPr>
              <a:t>, EP2016/062024, EP18206858.5</a:t>
            </a:r>
            <a:endParaRPr lang="de-DE" sz="1200" i="1" dirty="0">
              <a:solidFill>
                <a:schemeClr val="bg1"/>
              </a:solidFill>
              <a:latin typeface="+mj-lt"/>
              <a:cs typeface="Gill Sans"/>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968" y="2274654"/>
            <a:ext cx="3521529" cy="2511180"/>
          </a:xfrm>
          <a:prstGeom prst="rect">
            <a:avLst/>
          </a:prstGeom>
        </p:spPr>
      </p:pic>
      <p:pic>
        <p:nvPicPr>
          <p:cNvPr id="13" name="Picture 5" descr="new humix red gasket pic.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5729" y="255078"/>
            <a:ext cx="2906900" cy="2109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B56C010D-5F58-ED48-8E0E-22B202941192}"/>
              </a:ext>
            </a:extLst>
          </p:cNvPr>
          <p:cNvGrpSpPr>
            <a:grpSpLocks noChangeAspect="1"/>
          </p:cNvGrpSpPr>
          <p:nvPr/>
        </p:nvGrpSpPr>
        <p:grpSpPr>
          <a:xfrm>
            <a:off x="2795562" y="1841065"/>
            <a:ext cx="624140" cy="320308"/>
            <a:chOff x="3046348" y="2066415"/>
            <a:chExt cx="539750" cy="276999"/>
          </a:xfrm>
        </p:grpSpPr>
        <p:cxnSp>
          <p:nvCxnSpPr>
            <p:cNvPr id="14" name="Straight Connector 13"/>
            <p:cNvCxnSpPr/>
            <p:nvPr/>
          </p:nvCxnSpPr>
          <p:spPr>
            <a:xfrm>
              <a:off x="3112331" y="2085464"/>
              <a:ext cx="358775"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46348" y="2066415"/>
              <a:ext cx="539750" cy="276999"/>
            </a:xfrm>
            <a:prstGeom prst="rect">
              <a:avLst/>
            </a:prstGeom>
            <a:noFill/>
          </p:spPr>
          <p:txBody>
            <a:bodyPr wrap="square">
              <a:spAutoFit/>
            </a:bodyPr>
            <a:lstStyle/>
            <a:p>
              <a:pPr eaLnBrk="1" hangingPunct="1">
                <a:defRPr/>
              </a:pPr>
              <a:r>
                <a:rPr lang="en-US" sz="1200" b="1" dirty="0">
                  <a:solidFill>
                    <a:srgbClr val="000000"/>
                  </a:solidFill>
                  <a:latin typeface="+mn-lt"/>
                  <a:ea typeface="ＭＳ Ｐゴシック" charset="0"/>
                  <a:cs typeface="Gill Sans"/>
                </a:rPr>
                <a:t>1 cm</a:t>
              </a:r>
            </a:p>
          </p:txBody>
        </p:sp>
      </p:grpSp>
    </p:spTree>
    <p:extLst>
      <p:ext uri="{BB962C8B-B14F-4D97-AF65-F5344CB8AC3E}">
        <p14:creationId xmlns:p14="http://schemas.microsoft.com/office/powerpoint/2010/main" val="3593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CE2A301-CA5C-9C48-B7F7-A57C329C5522}"/>
              </a:ext>
            </a:extLst>
          </p:cNvPr>
          <p:cNvSpPr/>
          <p:nvPr/>
        </p:nvSpPr>
        <p:spPr>
          <a:xfrm>
            <a:off x="0" y="19050"/>
            <a:ext cx="9144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2" name="Rectangle 31"/>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28674" name="Title 1"/>
          <p:cNvSpPr>
            <a:spLocks noGrp="1"/>
          </p:cNvSpPr>
          <p:nvPr>
            <p:ph type="title"/>
          </p:nvPr>
        </p:nvSpPr>
        <p:spPr>
          <a:xfrm>
            <a:off x="1140174" y="-3571"/>
            <a:ext cx="6860826" cy="392415"/>
          </a:xfrm>
        </p:spPr>
        <p:txBody>
          <a:bodyPr/>
          <a:lstStyle/>
          <a:p>
            <a:pPr algn="ctr"/>
            <a:r>
              <a:rPr altLang="en-US" sz="1950" dirty="0">
                <a:latin typeface="Candara" charset="0"/>
                <a:ea typeface="Candara" charset="0"/>
                <a:cs typeface="Candara" charset="0"/>
              </a:rPr>
              <a:t>Validation expérimentale</a:t>
            </a:r>
            <a:r>
              <a:rPr lang="en-US" altLang="en-US" sz="1950" dirty="0">
                <a:latin typeface="Candara" charset="0"/>
                <a:ea typeface="Candara" charset="0"/>
                <a:cs typeface="Candara" charset="0"/>
              </a:rPr>
              <a:t> </a:t>
            </a:r>
            <a:r>
              <a:rPr lang="mr-IN" altLang="en-US" sz="1950" dirty="0">
                <a:latin typeface="Candara" charset="0"/>
                <a:ea typeface="Candara" charset="0"/>
                <a:cs typeface="Candara" charset="0"/>
              </a:rPr>
              <a:t>–</a:t>
            </a:r>
            <a:r>
              <a:rPr lang="en-US" altLang="en-US" sz="1950" dirty="0">
                <a:latin typeface="Candara" charset="0"/>
                <a:ea typeface="Candara" charset="0"/>
                <a:cs typeface="Candara" charset="0"/>
              </a:rPr>
              <a:t> </a:t>
            </a:r>
            <a:r>
              <a:rPr lang="en-US" altLang="en-US" sz="1950" b="1" dirty="0" err="1">
                <a:latin typeface="Candara" charset="0"/>
                <a:ea typeface="Candara" charset="0"/>
                <a:cs typeface="Candara" charset="0"/>
              </a:rPr>
              <a:t>causalité</a:t>
            </a:r>
            <a:r>
              <a:rPr lang="en-US" altLang="en-US" sz="1950" b="1" dirty="0">
                <a:latin typeface="Candara" charset="0"/>
                <a:ea typeface="Candara" charset="0"/>
                <a:cs typeface="Candara" charset="0"/>
              </a:rPr>
              <a:t> et </a:t>
            </a:r>
            <a:r>
              <a:rPr lang="en-US" altLang="en-US" sz="1950" b="1" dirty="0" err="1">
                <a:latin typeface="Candara" charset="0"/>
                <a:ea typeface="Candara" charset="0"/>
                <a:cs typeface="Candara" charset="0"/>
              </a:rPr>
              <a:t>mécanisme</a:t>
            </a:r>
            <a:endParaRPr altLang="en-US" sz="1950" b="1" dirty="0">
              <a:latin typeface="Candara" charset="0"/>
              <a:ea typeface="Candara" charset="0"/>
              <a:cs typeface="Candara" charset="0"/>
            </a:endParaRPr>
          </a:p>
        </p:txBody>
      </p:sp>
      <p:sp>
        <p:nvSpPr>
          <p:cNvPr id="24579" name="TextBox 4"/>
          <p:cNvSpPr txBox="1">
            <a:spLocks noChangeArrowheads="1"/>
          </p:cNvSpPr>
          <p:nvPr/>
        </p:nvSpPr>
        <p:spPr bwMode="auto">
          <a:xfrm>
            <a:off x="4604147" y="2016919"/>
            <a:ext cx="1989534" cy="276999"/>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200" dirty="0" err="1">
                <a:solidFill>
                  <a:schemeClr val="bg1"/>
                </a:solidFill>
                <a:latin typeface="Helvetica" charset="0"/>
              </a:rPr>
              <a:t>Modèle</a:t>
            </a:r>
            <a:endParaRPr lang="en-US" altLang="en-US" sz="1200" dirty="0">
              <a:solidFill>
                <a:schemeClr val="bg1"/>
              </a:solidFill>
              <a:latin typeface="Helvetica" charset="0"/>
            </a:endParaRPr>
          </a:p>
        </p:txBody>
      </p:sp>
      <p:pic>
        <p:nvPicPr>
          <p:cNvPr id="28676" name="Picture 1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63291" y="717948"/>
            <a:ext cx="1645444" cy="1401365"/>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grpSp>
        <p:nvGrpSpPr>
          <p:cNvPr id="4" name="Group 3"/>
          <p:cNvGrpSpPr>
            <a:grpSpLocks/>
          </p:cNvGrpSpPr>
          <p:nvPr/>
        </p:nvGrpSpPr>
        <p:grpSpPr bwMode="auto">
          <a:xfrm>
            <a:off x="6734175" y="1081087"/>
            <a:ext cx="623888" cy="1015604"/>
            <a:chOff x="7454900" y="1441450"/>
            <a:chExt cx="831850" cy="1354138"/>
          </a:xfrm>
        </p:grpSpPr>
        <p:sp>
          <p:nvSpPr>
            <p:cNvPr id="8" name="Oval 7"/>
            <p:cNvSpPr>
              <a:spLocks/>
            </p:cNvSpPr>
            <p:nvPr/>
          </p:nvSpPr>
          <p:spPr>
            <a:xfrm>
              <a:off x="7889875" y="2419350"/>
              <a:ext cx="360363" cy="376238"/>
            </a:xfrm>
            <a:prstGeom prst="ellipse">
              <a:avLst/>
            </a:prstGeom>
            <a:solidFill>
              <a:srgbClr val="B462E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9" name="Isosceles Triangle 8"/>
            <p:cNvSpPr>
              <a:spLocks noChangeAspect="1"/>
            </p:cNvSpPr>
            <p:nvPr/>
          </p:nvSpPr>
          <p:spPr>
            <a:xfrm>
              <a:off x="7888288" y="1441450"/>
              <a:ext cx="398462" cy="434975"/>
            </a:xfrm>
            <a:prstGeom prst="triangl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2" name="Up Arrow 11"/>
            <p:cNvSpPr/>
            <p:nvPr/>
          </p:nvSpPr>
          <p:spPr>
            <a:xfrm>
              <a:off x="7999413" y="1619250"/>
              <a:ext cx="182562" cy="171450"/>
            </a:xfrm>
            <a:prstGeom prst="up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3" name="Left-Right Arrow 12"/>
            <p:cNvSpPr/>
            <p:nvPr/>
          </p:nvSpPr>
          <p:spPr>
            <a:xfrm>
              <a:off x="7947025" y="2530475"/>
              <a:ext cx="261938" cy="144463"/>
            </a:xfrm>
            <a:prstGeom prst="leftRightArrow">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cxnSp>
          <p:nvCxnSpPr>
            <p:cNvPr id="17" name="Straight Arrow Connector 143"/>
            <p:cNvCxnSpPr/>
            <p:nvPr/>
          </p:nvCxnSpPr>
          <p:spPr>
            <a:xfrm>
              <a:off x="7454900" y="1716088"/>
              <a:ext cx="263525"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143"/>
            <p:cNvCxnSpPr/>
            <p:nvPr/>
          </p:nvCxnSpPr>
          <p:spPr>
            <a:xfrm>
              <a:off x="7454900" y="2578100"/>
              <a:ext cx="263525"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24594" name="Picture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7472" y="942975"/>
            <a:ext cx="2124075" cy="1100138"/>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24" name="Oval 23"/>
          <p:cNvSpPr/>
          <p:nvPr/>
        </p:nvSpPr>
        <p:spPr>
          <a:xfrm>
            <a:off x="1612107" y="1568054"/>
            <a:ext cx="278606" cy="277415"/>
          </a:xfrm>
          <a:prstGeom prst="ellipse">
            <a:avLst/>
          </a:prstGeom>
          <a:solidFill>
            <a:schemeClr val="accent5">
              <a:lumMod val="75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28" name="Oval 27"/>
          <p:cNvSpPr/>
          <p:nvPr/>
        </p:nvSpPr>
        <p:spPr>
          <a:xfrm>
            <a:off x="2787253" y="1064419"/>
            <a:ext cx="375047" cy="375047"/>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nvGrpSpPr>
          <p:cNvPr id="3" name="Group 2"/>
          <p:cNvGrpSpPr>
            <a:grpSpLocks/>
          </p:cNvGrpSpPr>
          <p:nvPr/>
        </p:nvGrpSpPr>
        <p:grpSpPr bwMode="auto">
          <a:xfrm>
            <a:off x="3367088" y="1026319"/>
            <a:ext cx="1054894" cy="1069181"/>
            <a:chOff x="2965450" y="1368425"/>
            <a:chExt cx="1406525" cy="1425575"/>
          </a:xfrm>
        </p:grpSpPr>
        <p:sp>
          <p:nvSpPr>
            <p:cNvPr id="6" name="Oval 5"/>
            <p:cNvSpPr>
              <a:spLocks noChangeAspect="1"/>
            </p:cNvSpPr>
            <p:nvPr/>
          </p:nvSpPr>
          <p:spPr>
            <a:xfrm>
              <a:off x="3546475" y="1385888"/>
              <a:ext cx="420688" cy="449262"/>
            </a:xfrm>
            <a:prstGeom prst="ellipse">
              <a:avLst/>
            </a:prstGeom>
            <a:solidFill>
              <a:srgbClr val="D115E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0" name="Isosceles Triangle 9"/>
            <p:cNvSpPr>
              <a:spLocks noChangeAspect="1"/>
            </p:cNvSpPr>
            <p:nvPr/>
          </p:nvSpPr>
          <p:spPr>
            <a:xfrm>
              <a:off x="3565525" y="2398713"/>
              <a:ext cx="361950" cy="395287"/>
            </a:xfrm>
            <a:prstGeom prst="triangle">
              <a:avLst/>
            </a:prstGeom>
            <a:solidFill>
              <a:srgbClr val="000000"/>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11" name="Oval 10"/>
            <p:cNvSpPr>
              <a:spLocks noChangeAspect="1"/>
            </p:cNvSpPr>
            <p:nvPr/>
          </p:nvSpPr>
          <p:spPr>
            <a:xfrm>
              <a:off x="3509963" y="1638300"/>
              <a:ext cx="195262" cy="20796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cxnSp>
          <p:nvCxnSpPr>
            <p:cNvPr id="15" name="Straight Arrow Connector 14"/>
            <p:cNvCxnSpPr/>
            <p:nvPr/>
          </p:nvCxnSpPr>
          <p:spPr>
            <a:xfrm>
              <a:off x="2965450" y="1716088"/>
              <a:ext cx="2619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43"/>
            <p:cNvCxnSpPr/>
            <p:nvPr/>
          </p:nvCxnSpPr>
          <p:spPr>
            <a:xfrm>
              <a:off x="4108450" y="1716088"/>
              <a:ext cx="263525"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43"/>
            <p:cNvCxnSpPr/>
            <p:nvPr/>
          </p:nvCxnSpPr>
          <p:spPr>
            <a:xfrm>
              <a:off x="4108450" y="2578100"/>
              <a:ext cx="263525"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65450" y="2578100"/>
              <a:ext cx="261938"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3495675" y="1368425"/>
              <a:ext cx="500063" cy="50006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7" name="Oval 6"/>
            <p:cNvSpPr>
              <a:spLocks noChangeAspect="1"/>
            </p:cNvSpPr>
            <p:nvPr/>
          </p:nvSpPr>
          <p:spPr>
            <a:xfrm>
              <a:off x="3567113" y="1757363"/>
              <a:ext cx="222250" cy="238125"/>
            </a:xfrm>
            <a:prstGeom prst="ellipse">
              <a:avLst/>
            </a:prstGeom>
            <a:solidFill>
              <a:srgbClr val="08E0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27" name="Oval 26"/>
            <p:cNvSpPr/>
            <p:nvPr/>
          </p:nvSpPr>
          <p:spPr>
            <a:xfrm>
              <a:off x="3479800" y="1682750"/>
              <a:ext cx="204788" cy="206375"/>
            </a:xfrm>
            <a:prstGeom prst="ellipse">
              <a:avLst/>
            </a:prstGeom>
            <a:solidFill>
              <a:schemeClr val="accent5">
                <a:lumMod val="75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grpSp>
      <p:grpSp>
        <p:nvGrpSpPr>
          <p:cNvPr id="5" name="Group 4"/>
          <p:cNvGrpSpPr>
            <a:grpSpLocks/>
          </p:cNvGrpSpPr>
          <p:nvPr/>
        </p:nvGrpSpPr>
        <p:grpSpPr bwMode="auto">
          <a:xfrm>
            <a:off x="579060" y="2468503"/>
            <a:ext cx="5283994" cy="2152650"/>
            <a:chOff x="1158875" y="3294063"/>
            <a:chExt cx="7045325" cy="2870200"/>
          </a:xfrm>
        </p:grpSpPr>
        <p:pic>
          <p:nvPicPr>
            <p:cNvPr id="28688" name="Picture 29" descr="new humix red gasket pic.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875" y="3294063"/>
              <a:ext cx="3954463"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9" name="TextBox 1"/>
            <p:cNvSpPr txBox="1">
              <a:spLocks noChangeArrowheads="1"/>
            </p:cNvSpPr>
            <p:nvPr/>
          </p:nvSpPr>
          <p:spPr bwMode="auto">
            <a:xfrm>
              <a:off x="5189537" y="3535363"/>
              <a:ext cx="3014663"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3150">
                  <a:solidFill>
                    <a:schemeClr val="bg1"/>
                  </a:solidFill>
                </a:rPr>
                <a:t>le modèle </a:t>
              </a:r>
              <a:r>
                <a:rPr lang="en-US" altLang="en-US" sz="4800" b="1">
                  <a:solidFill>
                    <a:schemeClr val="bg1"/>
                  </a:solidFill>
                </a:rPr>
                <a:t>HuMiX</a:t>
              </a:r>
            </a:p>
          </p:txBody>
        </p:sp>
      </p:grpSp>
      <p:grpSp>
        <p:nvGrpSpPr>
          <p:cNvPr id="2" name="Group 1"/>
          <p:cNvGrpSpPr>
            <a:grpSpLocks/>
          </p:cNvGrpSpPr>
          <p:nvPr/>
        </p:nvGrpSpPr>
        <p:grpSpPr bwMode="auto">
          <a:xfrm>
            <a:off x="1273969" y="504825"/>
            <a:ext cx="1854994" cy="1858566"/>
            <a:chOff x="174419" y="672934"/>
            <a:chExt cx="2472754" cy="2479046"/>
          </a:xfrm>
        </p:grpSpPr>
        <p:pic>
          <p:nvPicPr>
            <p:cNvPr id="28684" name="Picture 3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48782" y="672934"/>
              <a:ext cx="398391" cy="712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5" name="Picture 4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4848" y="2468091"/>
              <a:ext cx="771079" cy="571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6" name="Picture 4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444" y="2674938"/>
              <a:ext cx="536223" cy="477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7" name="Picture 3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4419" y="812298"/>
              <a:ext cx="436945" cy="757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7" name="Rectangle 36">
            <a:extLst>
              <a:ext uri="{FF2B5EF4-FFF2-40B4-BE49-F238E27FC236}">
                <a16:creationId xmlns:a16="http://schemas.microsoft.com/office/drawing/2014/main" id="{109EB545-2AD4-0045-B117-595E3C3A441F}"/>
              </a:ext>
            </a:extLst>
          </p:cNvPr>
          <p:cNvSpPr/>
          <p:nvPr/>
        </p:nvSpPr>
        <p:spPr>
          <a:xfrm>
            <a:off x="2614393" y="4148475"/>
            <a:ext cx="6520913" cy="1015663"/>
          </a:xfrm>
          <a:prstGeom prst="rect">
            <a:avLst/>
          </a:prstGeom>
        </p:spPr>
        <p:txBody>
          <a:bodyPr wrap="square">
            <a:spAutoFit/>
          </a:bodyPr>
          <a:lstStyle/>
          <a:p>
            <a:pPr algn="r"/>
            <a:r>
              <a:rPr lang="de-DE" sz="1200" dirty="0">
                <a:solidFill>
                  <a:srgbClr val="000000"/>
                </a:solidFill>
                <a:cs typeface="Gill Sans"/>
              </a:rPr>
              <a:t>Brevets: </a:t>
            </a:r>
            <a:r>
              <a:rPr lang="de-CH" sz="1200" dirty="0">
                <a:solidFill>
                  <a:srgbClr val="000000"/>
                </a:solidFill>
              </a:rPr>
              <a:t>PCT/EP2013/055712</a:t>
            </a:r>
            <a:r>
              <a:rPr lang="en-US" sz="1200" dirty="0">
                <a:solidFill>
                  <a:srgbClr val="000000"/>
                </a:solidFill>
              </a:rPr>
              <a:t>; PCT/EP2013/056607; PCT/EP2013/065718; US62/166,940.</a:t>
            </a:r>
            <a:endParaRPr lang="de-DE" sz="1200" dirty="0">
              <a:solidFill>
                <a:srgbClr val="000000"/>
              </a:solidFill>
              <a:cs typeface="Gill Sans"/>
            </a:endParaRPr>
          </a:p>
          <a:p>
            <a:pPr algn="r">
              <a:defRPr/>
            </a:pPr>
            <a:r>
              <a:rPr lang="en-US" altLang="en-US" sz="1200" dirty="0">
                <a:solidFill>
                  <a:srgbClr val="000000"/>
                </a:solidFill>
              </a:rPr>
              <a:t>Fritz</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altLang="en-US" sz="1200" dirty="0">
                <a:solidFill>
                  <a:srgbClr val="000000"/>
                </a:solidFill>
              </a:rPr>
              <a:t>(2013) </a:t>
            </a:r>
            <a:r>
              <a:rPr lang="en-US" altLang="en-US" sz="1200" i="1" dirty="0">
                <a:solidFill>
                  <a:srgbClr val="000000"/>
                </a:solidFill>
              </a:rPr>
              <a:t>Microbiome</a:t>
            </a:r>
            <a:r>
              <a:rPr lang="en-US" altLang="en-US" sz="1200" dirty="0">
                <a:solidFill>
                  <a:srgbClr val="000000"/>
                </a:solidFill>
              </a:rPr>
              <a:t> </a:t>
            </a:r>
            <a:r>
              <a:rPr lang="en-US" altLang="en-US" sz="1200" b="1" dirty="0">
                <a:solidFill>
                  <a:srgbClr val="000000"/>
                </a:solidFill>
              </a:rPr>
              <a:t>1</a:t>
            </a:r>
            <a:r>
              <a:rPr lang="en-US" altLang="en-US" sz="1200" dirty="0">
                <a:solidFill>
                  <a:srgbClr val="000000"/>
                </a:solidFill>
              </a:rPr>
              <a:t>:14.</a:t>
            </a:r>
            <a:endParaRPr lang="de-DE" sz="1200" dirty="0">
              <a:solidFill>
                <a:schemeClr val="bg1">
                  <a:lumMod val="95000"/>
                  <a:lumOff val="5000"/>
                </a:schemeClr>
              </a:solidFill>
              <a:ea typeface="ＭＳ Ｐゴシック" charset="0"/>
              <a:cs typeface="Gill Sans"/>
            </a:endParaRPr>
          </a:p>
          <a:p>
            <a:pPr algn="r" eaLnBrk="1" hangingPunct="1">
              <a:defRPr/>
            </a:pPr>
            <a:r>
              <a:rPr lang="de-DE" sz="1200" dirty="0">
                <a:solidFill>
                  <a:schemeClr val="bg1">
                    <a:lumMod val="95000"/>
                    <a:lumOff val="5000"/>
                  </a:schemeClr>
                </a:solidFill>
                <a:ea typeface="ＭＳ Ｐゴシック" charset="0"/>
                <a:cs typeface="Gill Sans"/>
              </a:rPr>
              <a:t>Shah</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de-DE" sz="1200" dirty="0">
                <a:solidFill>
                  <a:schemeClr val="bg1">
                    <a:lumMod val="95000"/>
                    <a:lumOff val="5000"/>
                  </a:schemeClr>
                </a:solidFill>
                <a:ea typeface="ＭＳ Ｐゴシック" charset="0"/>
                <a:cs typeface="Gill Sans"/>
              </a:rPr>
              <a:t>(2016) </a:t>
            </a:r>
            <a:r>
              <a:rPr lang="de-DE" sz="1200" i="1" dirty="0">
                <a:solidFill>
                  <a:schemeClr val="bg1">
                    <a:lumMod val="95000"/>
                    <a:lumOff val="5000"/>
                  </a:schemeClr>
                </a:solidFill>
                <a:ea typeface="ＭＳ Ｐゴシック" charset="0"/>
                <a:cs typeface="Gill Sans"/>
              </a:rPr>
              <a:t>Nature Communications </a:t>
            </a:r>
            <a:r>
              <a:rPr lang="en-US" sz="1200" b="1" dirty="0">
                <a:solidFill>
                  <a:schemeClr val="bg1">
                    <a:lumMod val="95000"/>
                    <a:lumOff val="5000"/>
                  </a:schemeClr>
                </a:solidFill>
                <a:ea typeface="ＭＳ Ｐゴシック" charset="0"/>
                <a:cs typeface="ＭＳ Ｐゴシック" charset="0"/>
              </a:rPr>
              <a:t>7</a:t>
            </a:r>
            <a:r>
              <a:rPr lang="en-US" sz="1200" dirty="0">
                <a:solidFill>
                  <a:schemeClr val="bg1">
                    <a:lumMod val="95000"/>
                    <a:lumOff val="5000"/>
                  </a:schemeClr>
                </a:solidFill>
                <a:ea typeface="ＭＳ Ｐゴシック" charset="0"/>
                <a:cs typeface="ＭＳ Ｐゴシック" charset="0"/>
              </a:rPr>
              <a:t>:11535.</a:t>
            </a:r>
          </a:p>
          <a:p>
            <a:pPr algn="r" eaLnBrk="1" hangingPunct="1">
              <a:defRPr/>
            </a:pPr>
            <a:r>
              <a:rPr lang="en-US" sz="1200" dirty="0">
                <a:solidFill>
                  <a:schemeClr val="bg1">
                    <a:lumMod val="95000"/>
                    <a:lumOff val="5000"/>
                  </a:schemeClr>
                </a:solidFill>
              </a:rPr>
              <a:t>Giolla </a:t>
            </a:r>
            <a:r>
              <a:rPr lang="en-US" sz="1200" dirty="0" err="1">
                <a:solidFill>
                  <a:schemeClr val="bg1">
                    <a:lumMod val="95000"/>
                    <a:lumOff val="5000"/>
                  </a:schemeClr>
                </a:solidFill>
              </a:rPr>
              <a:t>Eain</a:t>
            </a:r>
            <a:r>
              <a:rPr lang="en-US" sz="1200" dirty="0">
                <a:solidFill>
                  <a:srgbClr val="0D0D0D"/>
                </a:solidFill>
                <a:latin typeface="Arial" panose="020B0604020202020204" pitchFamily="34" charset="0"/>
                <a:cs typeface="Arial" panose="020B0604020202020204" pitchFamily="34" charset="0"/>
              </a:rPr>
              <a:t>, …, </a:t>
            </a:r>
            <a:r>
              <a:rPr lang="en-US" sz="1200" dirty="0" err="1">
                <a:solidFill>
                  <a:srgbClr val="0D0D0D"/>
                </a:solidFill>
                <a:latin typeface="Arial" panose="020B0604020202020204" pitchFamily="34" charset="0"/>
                <a:cs typeface="Arial" panose="020B0604020202020204" pitchFamily="34" charset="0"/>
              </a:rPr>
              <a:t>Wilmes</a:t>
            </a:r>
            <a:r>
              <a:rPr lang="en-US" sz="1200" i="1" dirty="0">
                <a:solidFill>
                  <a:srgbClr val="0D0D0D"/>
                </a:solidFill>
                <a:latin typeface="Arial" panose="020B0604020202020204" pitchFamily="34" charset="0"/>
                <a:cs typeface="Arial" panose="020B0604020202020204" pitchFamily="34" charset="0"/>
              </a:rPr>
              <a:t> </a:t>
            </a:r>
            <a:r>
              <a:rPr lang="en-US" sz="1200" dirty="0">
                <a:solidFill>
                  <a:schemeClr val="bg1">
                    <a:lumMod val="95000"/>
                    <a:lumOff val="5000"/>
                  </a:schemeClr>
                </a:solidFill>
              </a:rPr>
              <a:t>(2017) </a:t>
            </a:r>
            <a:r>
              <a:rPr lang="en-US" sz="1200" i="1" dirty="0">
                <a:solidFill>
                  <a:schemeClr val="bg1">
                    <a:lumMod val="95000"/>
                    <a:lumOff val="5000"/>
                  </a:schemeClr>
                </a:solidFill>
              </a:rPr>
              <a:t>Engineering</a:t>
            </a:r>
            <a:r>
              <a:rPr lang="en-US" sz="1200" dirty="0">
                <a:solidFill>
                  <a:schemeClr val="bg1">
                    <a:lumMod val="95000"/>
                    <a:lumOff val="5000"/>
                  </a:schemeClr>
                </a:solidFill>
              </a:rPr>
              <a:t> </a:t>
            </a:r>
            <a:r>
              <a:rPr lang="en-US" sz="1200" b="1" dirty="0">
                <a:solidFill>
                  <a:schemeClr val="bg1">
                    <a:lumMod val="95000"/>
                    <a:lumOff val="5000"/>
                  </a:schemeClr>
                </a:solidFill>
              </a:rPr>
              <a:t>3</a:t>
            </a:r>
            <a:r>
              <a:rPr lang="en-US" sz="1200" dirty="0">
                <a:solidFill>
                  <a:schemeClr val="bg1">
                    <a:lumMod val="95000"/>
                    <a:lumOff val="5000"/>
                  </a:schemeClr>
                </a:solidFill>
              </a:rPr>
              <a:t>:60-65.</a:t>
            </a:r>
          </a:p>
          <a:p>
            <a:pPr algn="r" eaLnBrk="1" hangingPunct="1">
              <a:defRPr/>
            </a:pPr>
            <a:r>
              <a:rPr lang="en-US" sz="1200" dirty="0" err="1">
                <a:solidFill>
                  <a:schemeClr val="bg1">
                    <a:lumMod val="95000"/>
                    <a:lumOff val="5000"/>
                  </a:schemeClr>
                </a:solidFill>
                <a:ea typeface="ＭＳ Ｐゴシック" charset="0"/>
                <a:cs typeface="Gill Sans"/>
              </a:rPr>
              <a:t>Wilmes</a:t>
            </a:r>
            <a:r>
              <a:rPr lang="en-US" sz="1200" dirty="0">
                <a:solidFill>
                  <a:schemeClr val="bg1">
                    <a:lumMod val="95000"/>
                    <a:lumOff val="5000"/>
                  </a:schemeClr>
                </a:solidFill>
                <a:ea typeface="ＭＳ Ｐゴシック" charset="0"/>
                <a:cs typeface="Gill Sans"/>
              </a:rPr>
              <a:t> </a:t>
            </a:r>
            <a:r>
              <a:rPr lang="en-US" sz="1200" i="1" dirty="0">
                <a:solidFill>
                  <a:schemeClr val="bg1">
                    <a:lumMod val="95000"/>
                    <a:lumOff val="5000"/>
                  </a:schemeClr>
                </a:solidFill>
                <a:ea typeface="ＭＳ Ｐゴシック" charset="0"/>
                <a:cs typeface="Gill Sans"/>
              </a:rPr>
              <a:t>et al. </a:t>
            </a:r>
            <a:r>
              <a:rPr lang="en-US" sz="1200" dirty="0">
                <a:solidFill>
                  <a:schemeClr val="bg1">
                    <a:lumMod val="95000"/>
                    <a:lumOff val="5000"/>
                  </a:schemeClr>
                </a:solidFill>
                <a:ea typeface="ＭＳ Ｐゴシック" charset="0"/>
                <a:cs typeface="Gill Sans"/>
              </a:rPr>
              <a:t>(2018) </a:t>
            </a:r>
            <a:r>
              <a:rPr lang="en-US" sz="1200" i="1" dirty="0">
                <a:solidFill>
                  <a:schemeClr val="bg1">
                    <a:lumMod val="95000"/>
                    <a:lumOff val="5000"/>
                  </a:schemeClr>
                </a:solidFill>
                <a:ea typeface="ＭＳ Ｐゴシック" charset="0"/>
                <a:cs typeface="Gill Sans"/>
              </a:rPr>
              <a:t>Current Opinion in Microbiology </a:t>
            </a:r>
            <a:r>
              <a:rPr lang="en-US" sz="1200" b="1" dirty="0">
                <a:solidFill>
                  <a:schemeClr val="bg1">
                    <a:lumMod val="95000"/>
                    <a:lumOff val="5000"/>
                  </a:schemeClr>
                </a:solidFill>
                <a:cs typeface="Gill Sans"/>
              </a:rPr>
              <a:t>44</a:t>
            </a:r>
            <a:r>
              <a:rPr lang="en-US" sz="1200" dirty="0">
                <a:solidFill>
                  <a:schemeClr val="bg1">
                    <a:lumMod val="95000"/>
                    <a:lumOff val="5000"/>
                  </a:schemeClr>
                </a:solidFill>
                <a:cs typeface="Gill Sans"/>
              </a:rPr>
              <a:t>:28-33.</a:t>
            </a:r>
            <a:endParaRPr lang="de-DE" sz="1200" dirty="0">
              <a:solidFill>
                <a:schemeClr val="bg1">
                  <a:lumMod val="95000"/>
                  <a:lumOff val="5000"/>
                </a:schemeClr>
              </a:solidFill>
              <a:cs typeface="Gill Sans"/>
            </a:endParaRPr>
          </a:p>
        </p:txBody>
      </p:sp>
    </p:spTree>
    <p:extLst>
      <p:ext uri="{BB962C8B-B14F-4D97-AF65-F5344CB8AC3E}">
        <p14:creationId xmlns:p14="http://schemas.microsoft.com/office/powerpoint/2010/main" val="62162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160">
            <a:extLst>
              <a:ext uri="{FF2B5EF4-FFF2-40B4-BE49-F238E27FC236}">
                <a16:creationId xmlns:a16="http://schemas.microsoft.com/office/drawing/2014/main" id="{9E75FC25-AAA6-9148-9FC1-63EE1CCE0177}"/>
              </a:ext>
            </a:extLst>
          </p:cNvPr>
          <p:cNvSpPr/>
          <p:nvPr/>
        </p:nvSpPr>
        <p:spPr>
          <a:xfrm>
            <a:off x="0" y="19050"/>
            <a:ext cx="9144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57" name="Rectangle 156"/>
          <p:cNvSpPr/>
          <p:nvPr/>
        </p:nvSpPr>
        <p:spPr>
          <a:xfrm>
            <a:off x="1143000" y="19050"/>
            <a:ext cx="6858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grpSp>
        <p:nvGrpSpPr>
          <p:cNvPr id="145" name="Group 144"/>
          <p:cNvGrpSpPr/>
          <p:nvPr/>
        </p:nvGrpSpPr>
        <p:grpSpPr>
          <a:xfrm>
            <a:off x="1106031" y="1376941"/>
            <a:ext cx="6931940" cy="3719826"/>
            <a:chOff x="-49292" y="1835921"/>
            <a:chExt cx="9242586" cy="4959768"/>
          </a:xfrm>
        </p:grpSpPr>
        <p:pic>
          <p:nvPicPr>
            <p:cNvPr id="4" name="Picture 3" descr="gut_nostomac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6694" y="1835921"/>
              <a:ext cx="2878292" cy="4959768"/>
            </a:xfrm>
            <a:prstGeom prst="rect">
              <a:avLst/>
            </a:prstGeom>
          </p:spPr>
        </p:pic>
        <p:grpSp>
          <p:nvGrpSpPr>
            <p:cNvPr id="143" name="Group 142"/>
            <p:cNvGrpSpPr/>
            <p:nvPr/>
          </p:nvGrpSpPr>
          <p:grpSpPr>
            <a:xfrm>
              <a:off x="-49292" y="2471643"/>
              <a:ext cx="9242586" cy="2154438"/>
              <a:chOff x="-49292" y="2471643"/>
              <a:chExt cx="9242586" cy="2154438"/>
            </a:xfrm>
          </p:grpSpPr>
          <p:grpSp>
            <p:nvGrpSpPr>
              <p:cNvPr id="5" name="Group 4"/>
              <p:cNvGrpSpPr/>
              <p:nvPr/>
            </p:nvGrpSpPr>
            <p:grpSpPr>
              <a:xfrm>
                <a:off x="2940559" y="3075330"/>
                <a:ext cx="559532" cy="1296579"/>
                <a:chOff x="3344127" y="2768162"/>
                <a:chExt cx="596701" cy="1382709"/>
              </a:xfrm>
            </p:grpSpPr>
            <p:grpSp>
              <p:nvGrpSpPr>
                <p:cNvPr id="6" name="Group 5"/>
                <p:cNvGrpSpPr/>
                <p:nvPr/>
              </p:nvGrpSpPr>
              <p:grpSpPr>
                <a:xfrm>
                  <a:off x="3344127" y="2768162"/>
                  <a:ext cx="553977" cy="1137484"/>
                  <a:chOff x="3425199" y="2768162"/>
                  <a:chExt cx="553977" cy="1137484"/>
                </a:xfrm>
              </p:grpSpPr>
              <p:sp>
                <p:nvSpPr>
                  <p:cNvPr id="12" name="Oval 11"/>
                  <p:cNvSpPr/>
                  <p:nvPr/>
                </p:nvSpPr>
                <p:spPr>
                  <a:xfrm>
                    <a:off x="3425199" y="3358516"/>
                    <a:ext cx="553977" cy="547130"/>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3" name="TextBox 12"/>
                  <p:cNvSpPr txBox="1"/>
                  <p:nvPr/>
                </p:nvSpPr>
                <p:spPr>
                  <a:xfrm>
                    <a:off x="3574833" y="2768162"/>
                    <a:ext cx="383383" cy="656443"/>
                  </a:xfrm>
                  <a:prstGeom prst="rect">
                    <a:avLst/>
                  </a:prstGeom>
                  <a:noFill/>
                </p:spPr>
                <p:txBody>
                  <a:bodyPr wrap="none" rtlCol="0">
                    <a:spAutoFit/>
                  </a:bodyPr>
                  <a:lstStyle/>
                  <a:p>
                    <a:r>
                      <a:rPr lang="en-US" b="1" dirty="0">
                        <a:solidFill>
                          <a:schemeClr val="bg1"/>
                        </a:solidFill>
                      </a:rPr>
                      <a:t>I</a:t>
                    </a:r>
                  </a:p>
                </p:txBody>
              </p:sp>
            </p:grpSp>
            <p:grpSp>
              <p:nvGrpSpPr>
                <p:cNvPr id="7" name="Group 6"/>
                <p:cNvGrpSpPr/>
                <p:nvPr/>
              </p:nvGrpSpPr>
              <p:grpSpPr>
                <a:xfrm>
                  <a:off x="3344127" y="3572708"/>
                  <a:ext cx="596701" cy="578163"/>
                  <a:chOff x="1016000" y="3616564"/>
                  <a:chExt cx="596701" cy="578163"/>
                </a:xfrm>
              </p:grpSpPr>
              <p:pic>
                <p:nvPicPr>
                  <p:cNvPr id="8" name="Picture 7"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659" y="3706569"/>
                    <a:ext cx="487042" cy="487042"/>
                  </a:xfrm>
                  <a:prstGeom prst="rect">
                    <a:avLst/>
                  </a:prstGeom>
                </p:spPr>
              </p:pic>
              <p:grpSp>
                <p:nvGrpSpPr>
                  <p:cNvPr id="9" name="Group 8"/>
                  <p:cNvGrpSpPr/>
                  <p:nvPr/>
                </p:nvGrpSpPr>
                <p:grpSpPr>
                  <a:xfrm>
                    <a:off x="1016000" y="3616564"/>
                    <a:ext cx="548321" cy="578163"/>
                    <a:chOff x="2061710" y="3657531"/>
                    <a:chExt cx="548321" cy="578163"/>
                  </a:xfrm>
                </p:grpSpPr>
                <p:pic>
                  <p:nvPicPr>
                    <p:cNvPr id="10" name="Picture 9"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710" y="3748652"/>
                      <a:ext cx="487042" cy="487042"/>
                    </a:xfrm>
                    <a:prstGeom prst="rect">
                      <a:avLst/>
                    </a:prstGeom>
                  </p:spPr>
                </p:pic>
                <p:pic>
                  <p:nvPicPr>
                    <p:cNvPr id="11" name="Picture 10"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2989" y="3657531"/>
                      <a:ext cx="487042" cy="487042"/>
                    </a:xfrm>
                    <a:prstGeom prst="rect">
                      <a:avLst/>
                    </a:prstGeom>
                  </p:spPr>
                </p:pic>
              </p:grpSp>
            </p:grpSp>
          </p:grpSp>
          <p:grpSp>
            <p:nvGrpSpPr>
              <p:cNvPr id="14" name="Group 13"/>
              <p:cNvGrpSpPr/>
              <p:nvPr/>
            </p:nvGrpSpPr>
            <p:grpSpPr>
              <a:xfrm>
                <a:off x="3488879" y="3385538"/>
                <a:ext cx="712965" cy="1219751"/>
                <a:chOff x="3880146" y="3030931"/>
                <a:chExt cx="760326" cy="1300776"/>
              </a:xfrm>
            </p:grpSpPr>
            <p:sp>
              <p:nvSpPr>
                <p:cNvPr id="15" name="Oval 14"/>
                <p:cNvSpPr/>
                <p:nvPr/>
              </p:nvSpPr>
              <p:spPr>
                <a:xfrm>
                  <a:off x="4050504" y="3577563"/>
                  <a:ext cx="553977" cy="547130"/>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grpSp>
              <p:nvGrpSpPr>
                <p:cNvPr id="16" name="Group 15"/>
                <p:cNvGrpSpPr/>
                <p:nvPr/>
              </p:nvGrpSpPr>
              <p:grpSpPr>
                <a:xfrm>
                  <a:off x="3880146" y="3030931"/>
                  <a:ext cx="760326" cy="1300776"/>
                  <a:chOff x="6584286" y="3015122"/>
                  <a:chExt cx="760326" cy="1300776"/>
                </a:xfrm>
              </p:grpSpPr>
              <p:sp>
                <p:nvSpPr>
                  <p:cNvPr id="17" name="TextBox 16"/>
                  <p:cNvSpPr txBox="1"/>
                  <p:nvPr/>
                </p:nvSpPr>
                <p:spPr>
                  <a:xfrm>
                    <a:off x="6840428" y="3015122"/>
                    <a:ext cx="504184" cy="656442"/>
                  </a:xfrm>
                  <a:prstGeom prst="rect">
                    <a:avLst/>
                  </a:prstGeom>
                  <a:noFill/>
                </p:spPr>
                <p:txBody>
                  <a:bodyPr wrap="none" rtlCol="0">
                    <a:spAutoFit/>
                  </a:bodyPr>
                  <a:lstStyle/>
                  <a:p>
                    <a:r>
                      <a:rPr lang="en-US" b="1" dirty="0">
                        <a:solidFill>
                          <a:schemeClr val="bg1"/>
                        </a:solidFill>
                      </a:rPr>
                      <a:t>II</a:t>
                    </a:r>
                  </a:p>
                </p:txBody>
              </p:sp>
              <p:grpSp>
                <p:nvGrpSpPr>
                  <p:cNvPr id="18" name="Group 17"/>
                  <p:cNvGrpSpPr/>
                  <p:nvPr/>
                </p:nvGrpSpPr>
                <p:grpSpPr>
                  <a:xfrm>
                    <a:off x="6584286" y="3585335"/>
                    <a:ext cx="702376" cy="730563"/>
                    <a:chOff x="4046737" y="3231020"/>
                    <a:chExt cx="702376" cy="730563"/>
                  </a:xfrm>
                </p:grpSpPr>
                <p:grpSp>
                  <p:nvGrpSpPr>
                    <p:cNvPr id="19" name="Group 18"/>
                    <p:cNvGrpSpPr/>
                    <p:nvPr/>
                  </p:nvGrpSpPr>
                  <p:grpSpPr>
                    <a:xfrm>
                      <a:off x="4046737" y="3267527"/>
                      <a:ext cx="629806" cy="694056"/>
                      <a:chOff x="3659458" y="3475479"/>
                      <a:chExt cx="629806" cy="694056"/>
                    </a:xfrm>
                  </p:grpSpPr>
                  <p:pic>
                    <p:nvPicPr>
                      <p:cNvPr id="30" name="Picture 29"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222" y="3682493"/>
                        <a:ext cx="487042" cy="487042"/>
                      </a:xfrm>
                      <a:prstGeom prst="rect">
                        <a:avLst/>
                      </a:prstGeom>
                    </p:spPr>
                  </p:pic>
                  <p:grpSp>
                    <p:nvGrpSpPr>
                      <p:cNvPr id="31" name="Group 30"/>
                      <p:cNvGrpSpPr/>
                      <p:nvPr/>
                    </p:nvGrpSpPr>
                    <p:grpSpPr>
                      <a:xfrm>
                        <a:off x="3659458" y="3475479"/>
                        <a:ext cx="549327" cy="665620"/>
                        <a:chOff x="4705168" y="3516446"/>
                        <a:chExt cx="549327" cy="665620"/>
                      </a:xfrm>
                    </p:grpSpPr>
                    <p:pic>
                      <p:nvPicPr>
                        <p:cNvPr id="32" name="Picture 31"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5168" y="3516446"/>
                          <a:ext cx="487042" cy="487042"/>
                        </a:xfrm>
                        <a:prstGeom prst="rect">
                          <a:avLst/>
                        </a:prstGeom>
                      </p:spPr>
                    </p:pic>
                    <p:pic>
                      <p:nvPicPr>
                        <p:cNvPr id="33" name="Picture 32"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7453" y="3695024"/>
                          <a:ext cx="487042" cy="487042"/>
                        </a:xfrm>
                        <a:prstGeom prst="rect">
                          <a:avLst/>
                        </a:prstGeom>
                      </p:spPr>
                    </p:pic>
                  </p:grpSp>
                </p:grpSp>
                <p:grpSp>
                  <p:nvGrpSpPr>
                    <p:cNvPr id="20" name="Group 19"/>
                    <p:cNvGrpSpPr/>
                    <p:nvPr/>
                  </p:nvGrpSpPr>
                  <p:grpSpPr>
                    <a:xfrm>
                      <a:off x="4046737" y="3231020"/>
                      <a:ext cx="657400" cy="639962"/>
                      <a:chOff x="3485859" y="3494646"/>
                      <a:chExt cx="657400" cy="639962"/>
                    </a:xfrm>
                  </p:grpSpPr>
                  <p:pic>
                    <p:nvPicPr>
                      <p:cNvPr id="26" name="Picture 25"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859" y="3598329"/>
                        <a:ext cx="487042" cy="487042"/>
                      </a:xfrm>
                      <a:prstGeom prst="rect">
                        <a:avLst/>
                      </a:prstGeom>
                    </p:spPr>
                  </p:pic>
                  <p:grpSp>
                    <p:nvGrpSpPr>
                      <p:cNvPr id="27" name="Group 26"/>
                      <p:cNvGrpSpPr/>
                      <p:nvPr/>
                    </p:nvGrpSpPr>
                    <p:grpSpPr>
                      <a:xfrm>
                        <a:off x="3576938" y="3494646"/>
                        <a:ext cx="566321" cy="639962"/>
                        <a:chOff x="4622648" y="3535613"/>
                        <a:chExt cx="566321" cy="639962"/>
                      </a:xfrm>
                    </p:grpSpPr>
                    <p:pic>
                      <p:nvPicPr>
                        <p:cNvPr id="28" name="Picture 27"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1927" y="3688533"/>
                          <a:ext cx="487042" cy="487042"/>
                        </a:xfrm>
                        <a:prstGeom prst="rect">
                          <a:avLst/>
                        </a:prstGeom>
                      </p:spPr>
                    </p:pic>
                    <p:pic>
                      <p:nvPicPr>
                        <p:cNvPr id="29" name="Picture 28"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2648" y="3535613"/>
                          <a:ext cx="487042" cy="487042"/>
                        </a:xfrm>
                        <a:prstGeom prst="rect">
                          <a:avLst/>
                        </a:prstGeom>
                      </p:spPr>
                    </p:pic>
                  </p:grpSp>
                </p:grpSp>
                <p:grpSp>
                  <p:nvGrpSpPr>
                    <p:cNvPr id="21" name="Group 20"/>
                    <p:cNvGrpSpPr/>
                    <p:nvPr/>
                  </p:nvGrpSpPr>
                  <p:grpSpPr>
                    <a:xfrm>
                      <a:off x="4173559" y="3242700"/>
                      <a:ext cx="575554" cy="562052"/>
                      <a:chOff x="3758632" y="3615667"/>
                      <a:chExt cx="575554" cy="562052"/>
                    </a:xfrm>
                  </p:grpSpPr>
                  <p:pic>
                    <p:nvPicPr>
                      <p:cNvPr id="22" name="Picture 21"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780" y="3615667"/>
                        <a:ext cx="487042" cy="487042"/>
                      </a:xfrm>
                      <a:prstGeom prst="rect">
                        <a:avLst/>
                      </a:prstGeom>
                    </p:spPr>
                  </p:pic>
                  <p:grpSp>
                    <p:nvGrpSpPr>
                      <p:cNvPr id="23" name="Group 22"/>
                      <p:cNvGrpSpPr/>
                      <p:nvPr/>
                    </p:nvGrpSpPr>
                    <p:grpSpPr>
                      <a:xfrm>
                        <a:off x="3758632" y="3681785"/>
                        <a:ext cx="575554" cy="495934"/>
                        <a:chOff x="4804342" y="3722752"/>
                        <a:chExt cx="575554" cy="495934"/>
                      </a:xfrm>
                    </p:grpSpPr>
                    <p:pic>
                      <p:nvPicPr>
                        <p:cNvPr id="24" name="Picture 23"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4342" y="3722752"/>
                          <a:ext cx="487042" cy="487042"/>
                        </a:xfrm>
                        <a:prstGeom prst="rect">
                          <a:avLst/>
                        </a:prstGeom>
                      </p:spPr>
                    </p:pic>
                    <p:pic>
                      <p:nvPicPr>
                        <p:cNvPr id="25" name="Picture 24"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2854" y="3731644"/>
                          <a:ext cx="487042" cy="487042"/>
                        </a:xfrm>
                        <a:prstGeom prst="rect">
                          <a:avLst/>
                        </a:prstGeom>
                      </p:spPr>
                    </p:pic>
                  </p:grpSp>
                </p:grpSp>
              </p:grpSp>
            </p:grpSp>
          </p:grpSp>
          <p:grpSp>
            <p:nvGrpSpPr>
              <p:cNvPr id="34" name="Group 33"/>
              <p:cNvGrpSpPr/>
              <p:nvPr/>
            </p:nvGrpSpPr>
            <p:grpSpPr>
              <a:xfrm>
                <a:off x="4306570" y="3240913"/>
                <a:ext cx="745731" cy="1283419"/>
                <a:chOff x="4710139" y="2889678"/>
                <a:chExt cx="795269" cy="1368672"/>
              </a:xfrm>
            </p:grpSpPr>
            <p:sp>
              <p:nvSpPr>
                <p:cNvPr id="35" name="Oval 34"/>
                <p:cNvSpPr/>
                <p:nvPr/>
              </p:nvSpPr>
              <p:spPr>
                <a:xfrm>
                  <a:off x="4795783" y="3429590"/>
                  <a:ext cx="553977" cy="547130"/>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grpSp>
              <p:nvGrpSpPr>
                <p:cNvPr id="36" name="Group 35"/>
                <p:cNvGrpSpPr/>
                <p:nvPr/>
              </p:nvGrpSpPr>
              <p:grpSpPr>
                <a:xfrm>
                  <a:off x="4710139" y="2889678"/>
                  <a:ext cx="795269" cy="1368672"/>
                  <a:chOff x="2882185" y="2771254"/>
                  <a:chExt cx="795269" cy="1368672"/>
                </a:xfrm>
              </p:grpSpPr>
              <p:sp>
                <p:nvSpPr>
                  <p:cNvPr id="37" name="TextBox 36"/>
                  <p:cNvSpPr txBox="1"/>
                  <p:nvPr/>
                </p:nvSpPr>
                <p:spPr>
                  <a:xfrm>
                    <a:off x="2951902" y="2771254"/>
                    <a:ext cx="624990" cy="656442"/>
                  </a:xfrm>
                  <a:prstGeom prst="rect">
                    <a:avLst/>
                  </a:prstGeom>
                  <a:noFill/>
                </p:spPr>
                <p:txBody>
                  <a:bodyPr wrap="none" rtlCol="0">
                    <a:spAutoFit/>
                  </a:bodyPr>
                  <a:lstStyle/>
                  <a:p>
                    <a:r>
                      <a:rPr lang="en-US" b="1" dirty="0">
                        <a:solidFill>
                          <a:schemeClr val="bg1"/>
                        </a:solidFill>
                      </a:rPr>
                      <a:t>III</a:t>
                    </a:r>
                  </a:p>
                </p:txBody>
              </p:sp>
              <p:grpSp>
                <p:nvGrpSpPr>
                  <p:cNvPr id="38" name="Group 37"/>
                  <p:cNvGrpSpPr/>
                  <p:nvPr/>
                </p:nvGrpSpPr>
                <p:grpSpPr>
                  <a:xfrm>
                    <a:off x="2882185" y="3166958"/>
                    <a:ext cx="795269" cy="972968"/>
                    <a:chOff x="-553283" y="2998303"/>
                    <a:chExt cx="795269" cy="972968"/>
                  </a:xfrm>
                </p:grpSpPr>
                <p:grpSp>
                  <p:nvGrpSpPr>
                    <p:cNvPr id="39" name="Group 38"/>
                    <p:cNvGrpSpPr/>
                    <p:nvPr/>
                  </p:nvGrpSpPr>
                  <p:grpSpPr>
                    <a:xfrm>
                      <a:off x="-550209" y="3051616"/>
                      <a:ext cx="743770" cy="849888"/>
                      <a:chOff x="-382605" y="2941049"/>
                      <a:chExt cx="743770" cy="849888"/>
                    </a:xfrm>
                  </p:grpSpPr>
                  <p:grpSp>
                    <p:nvGrpSpPr>
                      <p:cNvPr id="56" name="Group 55"/>
                      <p:cNvGrpSpPr/>
                      <p:nvPr/>
                    </p:nvGrpSpPr>
                    <p:grpSpPr>
                      <a:xfrm>
                        <a:off x="-300035" y="2941049"/>
                        <a:ext cx="661200" cy="627928"/>
                        <a:chOff x="-687314" y="3149001"/>
                        <a:chExt cx="661200" cy="627928"/>
                      </a:xfrm>
                    </p:grpSpPr>
                    <p:pic>
                      <p:nvPicPr>
                        <p:cNvPr id="67" name="Picture 66"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314" y="3149001"/>
                          <a:ext cx="487042" cy="487042"/>
                        </a:xfrm>
                        <a:prstGeom prst="rect">
                          <a:avLst/>
                        </a:prstGeom>
                      </p:spPr>
                    </p:pic>
                    <p:grpSp>
                      <p:nvGrpSpPr>
                        <p:cNvPr id="68" name="Group 67"/>
                        <p:cNvGrpSpPr/>
                        <p:nvPr/>
                      </p:nvGrpSpPr>
                      <p:grpSpPr>
                        <a:xfrm>
                          <a:off x="-620379" y="3182027"/>
                          <a:ext cx="594265" cy="594902"/>
                          <a:chOff x="425331" y="3222994"/>
                          <a:chExt cx="594265" cy="594902"/>
                        </a:xfrm>
                      </p:grpSpPr>
                      <p:pic>
                        <p:nvPicPr>
                          <p:cNvPr id="69" name="Picture 68"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331" y="3222994"/>
                            <a:ext cx="487042" cy="487042"/>
                          </a:xfrm>
                          <a:prstGeom prst="rect">
                            <a:avLst/>
                          </a:prstGeom>
                        </p:spPr>
                      </p:pic>
                      <p:pic>
                        <p:nvPicPr>
                          <p:cNvPr id="70" name="Picture 69"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554" y="3330854"/>
                            <a:ext cx="487042" cy="487042"/>
                          </a:xfrm>
                          <a:prstGeom prst="rect">
                            <a:avLst/>
                          </a:prstGeom>
                        </p:spPr>
                      </p:pic>
                    </p:grpSp>
                  </p:grpSp>
                  <p:grpSp>
                    <p:nvGrpSpPr>
                      <p:cNvPr id="57" name="Group 56"/>
                      <p:cNvGrpSpPr/>
                      <p:nvPr/>
                    </p:nvGrpSpPr>
                    <p:grpSpPr>
                      <a:xfrm>
                        <a:off x="-320973" y="3003194"/>
                        <a:ext cx="580004" cy="577297"/>
                        <a:chOff x="-881851" y="3266820"/>
                        <a:chExt cx="580004" cy="577297"/>
                      </a:xfrm>
                    </p:grpSpPr>
                    <p:pic>
                      <p:nvPicPr>
                        <p:cNvPr id="63" name="Picture 62"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851" y="3295570"/>
                          <a:ext cx="487042" cy="487042"/>
                        </a:xfrm>
                        <a:prstGeom prst="rect">
                          <a:avLst/>
                        </a:prstGeom>
                      </p:spPr>
                    </p:pic>
                    <p:grpSp>
                      <p:nvGrpSpPr>
                        <p:cNvPr id="64" name="Group 63"/>
                        <p:cNvGrpSpPr/>
                        <p:nvPr/>
                      </p:nvGrpSpPr>
                      <p:grpSpPr>
                        <a:xfrm>
                          <a:off x="-881851" y="3266820"/>
                          <a:ext cx="580004" cy="577297"/>
                          <a:chOff x="163859" y="3307787"/>
                          <a:chExt cx="580004" cy="577297"/>
                        </a:xfrm>
                      </p:grpSpPr>
                      <p:pic>
                        <p:nvPicPr>
                          <p:cNvPr id="65" name="Picture 64"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859" y="3398042"/>
                            <a:ext cx="487042" cy="487042"/>
                          </a:xfrm>
                          <a:prstGeom prst="rect">
                            <a:avLst/>
                          </a:prstGeom>
                        </p:spPr>
                      </p:pic>
                      <p:pic>
                        <p:nvPicPr>
                          <p:cNvPr id="66" name="Picture 65"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821" y="3307787"/>
                            <a:ext cx="487042" cy="487042"/>
                          </a:xfrm>
                          <a:prstGeom prst="rect">
                            <a:avLst/>
                          </a:prstGeom>
                        </p:spPr>
                      </p:pic>
                    </p:grpSp>
                  </p:grpSp>
                  <p:grpSp>
                    <p:nvGrpSpPr>
                      <p:cNvPr id="58" name="Group 57"/>
                      <p:cNvGrpSpPr/>
                      <p:nvPr/>
                    </p:nvGrpSpPr>
                    <p:grpSpPr>
                      <a:xfrm>
                        <a:off x="-382605" y="3142286"/>
                        <a:ext cx="605374" cy="648651"/>
                        <a:chOff x="-797532" y="3515253"/>
                        <a:chExt cx="605374" cy="648651"/>
                      </a:xfrm>
                    </p:grpSpPr>
                    <p:pic>
                      <p:nvPicPr>
                        <p:cNvPr id="59" name="Picture 58"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532" y="3515253"/>
                          <a:ext cx="487042" cy="487042"/>
                        </a:xfrm>
                        <a:prstGeom prst="rect">
                          <a:avLst/>
                        </a:prstGeom>
                      </p:spPr>
                    </p:pic>
                    <p:grpSp>
                      <p:nvGrpSpPr>
                        <p:cNvPr id="60" name="Group 59"/>
                        <p:cNvGrpSpPr/>
                        <p:nvPr/>
                      </p:nvGrpSpPr>
                      <p:grpSpPr>
                        <a:xfrm>
                          <a:off x="-784325" y="3657908"/>
                          <a:ext cx="592167" cy="505996"/>
                          <a:chOff x="261385" y="3698875"/>
                          <a:chExt cx="592167" cy="505996"/>
                        </a:xfrm>
                      </p:grpSpPr>
                      <p:pic>
                        <p:nvPicPr>
                          <p:cNvPr id="61" name="Picture 60"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510" y="3698875"/>
                            <a:ext cx="487042" cy="487042"/>
                          </a:xfrm>
                          <a:prstGeom prst="rect">
                            <a:avLst/>
                          </a:prstGeom>
                        </p:spPr>
                      </p:pic>
                      <p:pic>
                        <p:nvPicPr>
                          <p:cNvPr id="62" name="Picture 61"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385" y="3717829"/>
                            <a:ext cx="487042" cy="487042"/>
                          </a:xfrm>
                          <a:prstGeom prst="rect">
                            <a:avLst/>
                          </a:prstGeom>
                        </p:spPr>
                      </p:pic>
                    </p:grpSp>
                  </p:grpSp>
                </p:grpSp>
                <p:grpSp>
                  <p:nvGrpSpPr>
                    <p:cNvPr id="40" name="Group 39"/>
                    <p:cNvGrpSpPr/>
                    <p:nvPr/>
                  </p:nvGrpSpPr>
                  <p:grpSpPr>
                    <a:xfrm>
                      <a:off x="-553283" y="2998303"/>
                      <a:ext cx="795269" cy="972968"/>
                      <a:chOff x="-605354" y="3012691"/>
                      <a:chExt cx="795269" cy="972968"/>
                    </a:xfrm>
                  </p:grpSpPr>
                  <p:grpSp>
                    <p:nvGrpSpPr>
                      <p:cNvPr id="41" name="Group 40"/>
                      <p:cNvGrpSpPr/>
                      <p:nvPr/>
                    </p:nvGrpSpPr>
                    <p:grpSpPr>
                      <a:xfrm>
                        <a:off x="-447686" y="3317944"/>
                        <a:ext cx="572895" cy="667715"/>
                        <a:chOff x="-834965" y="3525896"/>
                        <a:chExt cx="572895" cy="667715"/>
                      </a:xfrm>
                    </p:grpSpPr>
                    <p:pic>
                      <p:nvPicPr>
                        <p:cNvPr id="52" name="Picture 51"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965" y="3706569"/>
                          <a:ext cx="487042" cy="487042"/>
                        </a:xfrm>
                        <a:prstGeom prst="rect">
                          <a:avLst/>
                        </a:prstGeom>
                      </p:spPr>
                    </p:pic>
                    <p:grpSp>
                      <p:nvGrpSpPr>
                        <p:cNvPr id="53" name="Group 52"/>
                        <p:cNvGrpSpPr/>
                        <p:nvPr/>
                      </p:nvGrpSpPr>
                      <p:grpSpPr>
                        <a:xfrm>
                          <a:off x="-834965" y="3525896"/>
                          <a:ext cx="572895" cy="601654"/>
                          <a:chOff x="210745" y="3566863"/>
                          <a:chExt cx="572895" cy="601654"/>
                        </a:xfrm>
                      </p:grpSpPr>
                      <p:pic>
                        <p:nvPicPr>
                          <p:cNvPr id="54" name="Picture 53"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745" y="3566863"/>
                            <a:ext cx="487042" cy="487042"/>
                          </a:xfrm>
                          <a:prstGeom prst="rect">
                            <a:avLst/>
                          </a:prstGeom>
                        </p:spPr>
                      </p:pic>
                      <p:pic>
                        <p:nvPicPr>
                          <p:cNvPr id="55" name="Picture 54"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598" y="3681475"/>
                            <a:ext cx="487042" cy="487042"/>
                          </a:xfrm>
                          <a:prstGeom prst="rect">
                            <a:avLst/>
                          </a:prstGeom>
                        </p:spPr>
                      </p:pic>
                    </p:grpSp>
                  </p:grpSp>
                  <p:grpSp>
                    <p:nvGrpSpPr>
                      <p:cNvPr id="42" name="Group 41"/>
                      <p:cNvGrpSpPr/>
                      <p:nvPr/>
                    </p:nvGrpSpPr>
                    <p:grpSpPr>
                      <a:xfrm>
                        <a:off x="-605354" y="3300017"/>
                        <a:ext cx="795269" cy="571320"/>
                        <a:chOff x="-1166232" y="3563643"/>
                        <a:chExt cx="795269" cy="571320"/>
                      </a:xfrm>
                    </p:grpSpPr>
                    <p:pic>
                      <p:nvPicPr>
                        <p:cNvPr id="48" name="Picture 47"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933" y="3563643"/>
                          <a:ext cx="487042" cy="487042"/>
                        </a:xfrm>
                        <a:prstGeom prst="rect">
                          <a:avLst/>
                        </a:prstGeom>
                      </p:spPr>
                    </p:pic>
                    <p:grpSp>
                      <p:nvGrpSpPr>
                        <p:cNvPr id="49" name="Group 48"/>
                        <p:cNvGrpSpPr/>
                        <p:nvPr/>
                      </p:nvGrpSpPr>
                      <p:grpSpPr>
                        <a:xfrm>
                          <a:off x="-1166232" y="3628586"/>
                          <a:ext cx="795269" cy="506377"/>
                          <a:chOff x="-120522" y="3669553"/>
                          <a:chExt cx="795269" cy="506377"/>
                        </a:xfrm>
                      </p:grpSpPr>
                      <p:pic>
                        <p:nvPicPr>
                          <p:cNvPr id="50" name="Picture 49"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705" y="3688888"/>
                            <a:ext cx="487042" cy="487042"/>
                          </a:xfrm>
                          <a:prstGeom prst="rect">
                            <a:avLst/>
                          </a:prstGeom>
                        </p:spPr>
                      </p:pic>
                      <p:pic>
                        <p:nvPicPr>
                          <p:cNvPr id="51" name="Picture 50"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22" y="3669553"/>
                            <a:ext cx="487042" cy="487042"/>
                          </a:xfrm>
                          <a:prstGeom prst="rect">
                            <a:avLst/>
                          </a:prstGeom>
                        </p:spPr>
                      </p:pic>
                    </p:grpSp>
                  </p:grpSp>
                  <p:grpSp>
                    <p:nvGrpSpPr>
                      <p:cNvPr id="43" name="Group 42"/>
                      <p:cNvGrpSpPr/>
                      <p:nvPr/>
                    </p:nvGrpSpPr>
                    <p:grpSpPr>
                      <a:xfrm>
                        <a:off x="-447686" y="3012691"/>
                        <a:ext cx="589176" cy="783876"/>
                        <a:chOff x="-862613" y="3385658"/>
                        <a:chExt cx="589176" cy="783876"/>
                      </a:xfrm>
                    </p:grpSpPr>
                    <p:pic>
                      <p:nvPicPr>
                        <p:cNvPr id="44" name="Picture 43"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479" y="3682492"/>
                          <a:ext cx="487042" cy="487042"/>
                        </a:xfrm>
                        <a:prstGeom prst="rect">
                          <a:avLst/>
                        </a:prstGeom>
                      </p:spPr>
                    </p:pic>
                    <p:grpSp>
                      <p:nvGrpSpPr>
                        <p:cNvPr id="45" name="Group 44"/>
                        <p:cNvGrpSpPr/>
                        <p:nvPr/>
                      </p:nvGrpSpPr>
                      <p:grpSpPr>
                        <a:xfrm>
                          <a:off x="-862613" y="3385658"/>
                          <a:ext cx="575969" cy="704212"/>
                          <a:chOff x="183097" y="3426625"/>
                          <a:chExt cx="575969" cy="704212"/>
                        </a:xfrm>
                      </p:grpSpPr>
                      <p:pic>
                        <p:nvPicPr>
                          <p:cNvPr id="46" name="Picture 45"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097" y="3643795"/>
                            <a:ext cx="487042" cy="487042"/>
                          </a:xfrm>
                          <a:prstGeom prst="rect">
                            <a:avLst/>
                          </a:prstGeom>
                        </p:spPr>
                      </p:pic>
                      <p:pic>
                        <p:nvPicPr>
                          <p:cNvPr id="47" name="Picture 46"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024" y="3426625"/>
                            <a:ext cx="487042" cy="487042"/>
                          </a:xfrm>
                          <a:prstGeom prst="rect">
                            <a:avLst/>
                          </a:prstGeom>
                        </p:spPr>
                      </p:pic>
                    </p:grpSp>
                  </p:grpSp>
                </p:grpSp>
              </p:grpSp>
            </p:grpSp>
          </p:grpSp>
          <p:grpSp>
            <p:nvGrpSpPr>
              <p:cNvPr id="71" name="Group 70"/>
              <p:cNvGrpSpPr/>
              <p:nvPr/>
            </p:nvGrpSpPr>
            <p:grpSpPr>
              <a:xfrm>
                <a:off x="4953511" y="2996216"/>
                <a:ext cx="913668" cy="1629865"/>
                <a:chOff x="6711716" y="2757655"/>
                <a:chExt cx="974361" cy="1738133"/>
              </a:xfrm>
            </p:grpSpPr>
            <p:pic>
              <p:nvPicPr>
                <p:cNvPr id="72" name="Picture 71"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2656" y="3989456"/>
                  <a:ext cx="487042" cy="487042"/>
                </a:xfrm>
                <a:prstGeom prst="rect">
                  <a:avLst/>
                </a:prstGeom>
              </p:spPr>
            </p:pic>
            <p:grpSp>
              <p:nvGrpSpPr>
                <p:cNvPr id="73" name="Group 72"/>
                <p:cNvGrpSpPr/>
                <p:nvPr/>
              </p:nvGrpSpPr>
              <p:grpSpPr>
                <a:xfrm>
                  <a:off x="6711716" y="2757655"/>
                  <a:ext cx="974361" cy="1738133"/>
                  <a:chOff x="5318587" y="2649416"/>
                  <a:chExt cx="974361" cy="1738133"/>
                </a:xfrm>
              </p:grpSpPr>
              <p:grpSp>
                <p:nvGrpSpPr>
                  <p:cNvPr id="74" name="Group 73"/>
                  <p:cNvGrpSpPr/>
                  <p:nvPr/>
                </p:nvGrpSpPr>
                <p:grpSpPr>
                  <a:xfrm>
                    <a:off x="5318587" y="2649416"/>
                    <a:ext cx="974361" cy="1550415"/>
                    <a:chOff x="976903" y="4489043"/>
                    <a:chExt cx="974361" cy="1550415"/>
                  </a:xfrm>
                </p:grpSpPr>
                <p:pic>
                  <p:nvPicPr>
                    <p:cNvPr id="78" name="Picture 77"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895" y="5178782"/>
                      <a:ext cx="487042" cy="487042"/>
                    </a:xfrm>
                    <a:prstGeom prst="rect">
                      <a:avLst/>
                    </a:prstGeom>
                  </p:spPr>
                </p:pic>
                <p:grpSp>
                  <p:nvGrpSpPr>
                    <p:cNvPr id="79" name="Group 78"/>
                    <p:cNvGrpSpPr/>
                    <p:nvPr/>
                  </p:nvGrpSpPr>
                  <p:grpSpPr>
                    <a:xfrm>
                      <a:off x="976903" y="4489043"/>
                      <a:ext cx="974361" cy="1550415"/>
                      <a:chOff x="977560" y="4489043"/>
                      <a:chExt cx="952543" cy="1550415"/>
                    </a:xfrm>
                  </p:grpSpPr>
                  <p:grpSp>
                    <p:nvGrpSpPr>
                      <p:cNvPr id="83" name="Group 82"/>
                      <p:cNvGrpSpPr/>
                      <p:nvPr/>
                    </p:nvGrpSpPr>
                    <p:grpSpPr>
                      <a:xfrm>
                        <a:off x="977560" y="5136774"/>
                        <a:ext cx="779619" cy="645449"/>
                        <a:chOff x="-4628199" y="3644456"/>
                        <a:chExt cx="779619" cy="645449"/>
                      </a:xfrm>
                    </p:grpSpPr>
                    <p:grpSp>
                      <p:nvGrpSpPr>
                        <p:cNvPr id="121" name="Group 120"/>
                        <p:cNvGrpSpPr/>
                        <p:nvPr/>
                      </p:nvGrpSpPr>
                      <p:grpSpPr>
                        <a:xfrm>
                          <a:off x="-4628199" y="3714829"/>
                          <a:ext cx="660642" cy="575076"/>
                          <a:chOff x="-5015478" y="3922781"/>
                          <a:chExt cx="660642" cy="575076"/>
                        </a:xfrm>
                      </p:grpSpPr>
                      <p:pic>
                        <p:nvPicPr>
                          <p:cNvPr id="132" name="Picture 131"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1878" y="3922781"/>
                            <a:ext cx="487042" cy="487042"/>
                          </a:xfrm>
                          <a:prstGeom prst="rect">
                            <a:avLst/>
                          </a:prstGeom>
                        </p:spPr>
                      </p:pic>
                      <p:grpSp>
                        <p:nvGrpSpPr>
                          <p:cNvPr id="133" name="Group 132"/>
                          <p:cNvGrpSpPr/>
                          <p:nvPr/>
                        </p:nvGrpSpPr>
                        <p:grpSpPr>
                          <a:xfrm>
                            <a:off x="-5015478" y="3997816"/>
                            <a:ext cx="525260" cy="500041"/>
                            <a:chOff x="-3969768" y="4038783"/>
                            <a:chExt cx="525260" cy="500041"/>
                          </a:xfrm>
                        </p:grpSpPr>
                        <p:pic>
                          <p:nvPicPr>
                            <p:cNvPr id="134" name="Picture 133"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9768" y="4051782"/>
                              <a:ext cx="487042" cy="487042"/>
                            </a:xfrm>
                            <a:prstGeom prst="rect">
                              <a:avLst/>
                            </a:prstGeom>
                          </p:spPr>
                        </p:pic>
                        <p:pic>
                          <p:nvPicPr>
                            <p:cNvPr id="135" name="Picture 134"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1550" y="4038783"/>
                              <a:ext cx="487042" cy="487042"/>
                            </a:xfrm>
                            <a:prstGeom prst="rect">
                              <a:avLst/>
                            </a:prstGeom>
                          </p:spPr>
                        </p:pic>
                      </p:grpSp>
                    </p:grpSp>
                    <p:grpSp>
                      <p:nvGrpSpPr>
                        <p:cNvPr id="122" name="Group 121"/>
                        <p:cNvGrpSpPr/>
                        <p:nvPr/>
                      </p:nvGrpSpPr>
                      <p:grpSpPr>
                        <a:xfrm>
                          <a:off x="-4468748" y="3644456"/>
                          <a:ext cx="620168" cy="568042"/>
                          <a:chOff x="-5029626" y="3908082"/>
                          <a:chExt cx="620168" cy="568042"/>
                        </a:xfrm>
                      </p:grpSpPr>
                      <p:pic>
                        <p:nvPicPr>
                          <p:cNvPr id="128" name="Picture 127"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4483" y="3950090"/>
                            <a:ext cx="487042" cy="487042"/>
                          </a:xfrm>
                          <a:prstGeom prst="rect">
                            <a:avLst/>
                          </a:prstGeom>
                        </p:spPr>
                      </p:pic>
                      <p:grpSp>
                        <p:nvGrpSpPr>
                          <p:cNvPr id="129" name="Group 128"/>
                          <p:cNvGrpSpPr/>
                          <p:nvPr/>
                        </p:nvGrpSpPr>
                        <p:grpSpPr>
                          <a:xfrm>
                            <a:off x="-5029626" y="3908082"/>
                            <a:ext cx="620168" cy="568042"/>
                            <a:chOff x="-3983916" y="3949049"/>
                            <a:chExt cx="620168" cy="568042"/>
                          </a:xfrm>
                        </p:grpSpPr>
                        <p:pic>
                          <p:nvPicPr>
                            <p:cNvPr id="130" name="Picture 129"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0790" y="4030049"/>
                              <a:ext cx="487042" cy="487042"/>
                            </a:xfrm>
                            <a:prstGeom prst="rect">
                              <a:avLst/>
                            </a:prstGeom>
                          </p:spPr>
                        </p:pic>
                        <p:pic>
                          <p:nvPicPr>
                            <p:cNvPr id="131" name="Picture 130"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3916" y="3949049"/>
                              <a:ext cx="487042" cy="487042"/>
                            </a:xfrm>
                            <a:prstGeom prst="rect">
                              <a:avLst/>
                            </a:prstGeom>
                          </p:spPr>
                        </p:pic>
                      </p:grpSp>
                    </p:grpSp>
                    <p:grpSp>
                      <p:nvGrpSpPr>
                        <p:cNvPr id="123" name="Group 122"/>
                        <p:cNvGrpSpPr/>
                        <p:nvPr/>
                      </p:nvGrpSpPr>
                      <p:grpSpPr>
                        <a:xfrm>
                          <a:off x="-4462216" y="3687580"/>
                          <a:ext cx="593256" cy="524918"/>
                          <a:chOff x="-4877143" y="4060547"/>
                          <a:chExt cx="593256" cy="524918"/>
                        </a:xfrm>
                      </p:grpSpPr>
                      <p:pic>
                        <p:nvPicPr>
                          <p:cNvPr id="124" name="Picture 123"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0851" y="4098423"/>
                            <a:ext cx="487042" cy="487042"/>
                          </a:xfrm>
                          <a:prstGeom prst="rect">
                            <a:avLst/>
                          </a:prstGeom>
                        </p:spPr>
                      </p:pic>
                      <p:grpSp>
                        <p:nvGrpSpPr>
                          <p:cNvPr id="125" name="Group 124"/>
                          <p:cNvGrpSpPr/>
                          <p:nvPr/>
                        </p:nvGrpSpPr>
                        <p:grpSpPr>
                          <a:xfrm>
                            <a:off x="-4877143" y="4060547"/>
                            <a:ext cx="593256" cy="487042"/>
                            <a:chOff x="-3831433" y="4101514"/>
                            <a:chExt cx="593256" cy="487042"/>
                          </a:xfrm>
                        </p:grpSpPr>
                        <p:pic>
                          <p:nvPicPr>
                            <p:cNvPr id="126" name="Picture 125"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5219" y="4101514"/>
                              <a:ext cx="487042" cy="487042"/>
                            </a:xfrm>
                            <a:prstGeom prst="rect">
                              <a:avLst/>
                            </a:prstGeom>
                          </p:spPr>
                        </p:pic>
                        <p:pic>
                          <p:nvPicPr>
                            <p:cNvPr id="127" name="Picture 126"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1433" y="4101514"/>
                              <a:ext cx="487042" cy="487042"/>
                            </a:xfrm>
                            <a:prstGeom prst="rect">
                              <a:avLst/>
                            </a:prstGeom>
                          </p:spPr>
                        </p:pic>
                      </p:grpSp>
                    </p:grpSp>
                  </p:grpSp>
                  <p:grpSp>
                    <p:nvGrpSpPr>
                      <p:cNvPr id="84" name="Group 83"/>
                      <p:cNvGrpSpPr/>
                      <p:nvPr/>
                    </p:nvGrpSpPr>
                    <p:grpSpPr>
                      <a:xfrm>
                        <a:off x="1006236" y="4489043"/>
                        <a:ext cx="923867" cy="1550415"/>
                        <a:chOff x="7029070" y="4246614"/>
                        <a:chExt cx="923867" cy="1550415"/>
                      </a:xfrm>
                    </p:grpSpPr>
                    <p:sp>
                      <p:nvSpPr>
                        <p:cNvPr id="85" name="TextBox 84"/>
                        <p:cNvSpPr txBox="1"/>
                        <p:nvPr/>
                      </p:nvSpPr>
                      <p:spPr>
                        <a:xfrm>
                          <a:off x="7169729" y="4246614"/>
                          <a:ext cx="660016" cy="656443"/>
                        </a:xfrm>
                        <a:prstGeom prst="rect">
                          <a:avLst/>
                        </a:prstGeom>
                        <a:noFill/>
                      </p:spPr>
                      <p:txBody>
                        <a:bodyPr wrap="none" rtlCol="0">
                          <a:spAutoFit/>
                        </a:bodyPr>
                        <a:lstStyle/>
                        <a:p>
                          <a:r>
                            <a:rPr lang="en-US" b="1" dirty="0">
                              <a:solidFill>
                                <a:schemeClr val="bg1"/>
                              </a:solidFill>
                            </a:rPr>
                            <a:t>IV</a:t>
                          </a:r>
                        </a:p>
                      </p:txBody>
                    </p:sp>
                    <p:sp>
                      <p:nvSpPr>
                        <p:cNvPr id="86" name="Oval 85"/>
                        <p:cNvSpPr/>
                        <p:nvPr/>
                      </p:nvSpPr>
                      <p:spPr>
                        <a:xfrm>
                          <a:off x="7134257" y="4784408"/>
                          <a:ext cx="553977" cy="547130"/>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87" name="Picture 86"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9845" y="4796232"/>
                          <a:ext cx="487042" cy="487042"/>
                        </a:xfrm>
                        <a:prstGeom prst="rect">
                          <a:avLst/>
                        </a:prstGeom>
                      </p:spPr>
                    </p:pic>
                    <p:grpSp>
                      <p:nvGrpSpPr>
                        <p:cNvPr id="88" name="Group 87"/>
                        <p:cNvGrpSpPr/>
                        <p:nvPr/>
                      </p:nvGrpSpPr>
                      <p:grpSpPr>
                        <a:xfrm>
                          <a:off x="7029070" y="4899515"/>
                          <a:ext cx="923867" cy="897514"/>
                          <a:chOff x="7045330" y="3204996"/>
                          <a:chExt cx="923867" cy="897514"/>
                        </a:xfrm>
                      </p:grpSpPr>
                      <p:grpSp>
                        <p:nvGrpSpPr>
                          <p:cNvPr id="89" name="Group 88"/>
                          <p:cNvGrpSpPr/>
                          <p:nvPr/>
                        </p:nvGrpSpPr>
                        <p:grpSpPr>
                          <a:xfrm>
                            <a:off x="7198897" y="3204996"/>
                            <a:ext cx="770300" cy="792295"/>
                            <a:chOff x="1403279" y="3194480"/>
                            <a:chExt cx="770300" cy="792295"/>
                          </a:xfrm>
                        </p:grpSpPr>
                        <p:grpSp>
                          <p:nvGrpSpPr>
                            <p:cNvPr id="106" name="Group 105"/>
                            <p:cNvGrpSpPr/>
                            <p:nvPr/>
                          </p:nvGrpSpPr>
                          <p:grpSpPr>
                            <a:xfrm>
                              <a:off x="1403279" y="3408612"/>
                              <a:ext cx="596701" cy="578163"/>
                              <a:chOff x="1016000" y="3616564"/>
                              <a:chExt cx="596701" cy="578163"/>
                            </a:xfrm>
                          </p:grpSpPr>
                          <p:pic>
                            <p:nvPicPr>
                              <p:cNvPr id="117" name="Picture 116"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659" y="3706569"/>
                                <a:ext cx="487042" cy="487042"/>
                              </a:xfrm>
                              <a:prstGeom prst="rect">
                                <a:avLst/>
                              </a:prstGeom>
                            </p:spPr>
                          </p:pic>
                          <p:grpSp>
                            <p:nvGrpSpPr>
                              <p:cNvPr id="118" name="Group 117"/>
                              <p:cNvGrpSpPr/>
                              <p:nvPr/>
                            </p:nvGrpSpPr>
                            <p:grpSpPr>
                              <a:xfrm>
                                <a:off x="1016000" y="3616564"/>
                                <a:ext cx="548321" cy="578163"/>
                                <a:chOff x="2061710" y="3657531"/>
                                <a:chExt cx="548321" cy="578163"/>
                              </a:xfrm>
                            </p:grpSpPr>
                            <p:pic>
                              <p:nvPicPr>
                                <p:cNvPr id="119" name="Picture 118"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1710" y="3748652"/>
                                  <a:ext cx="487042" cy="487042"/>
                                </a:xfrm>
                                <a:prstGeom prst="rect">
                                  <a:avLst/>
                                </a:prstGeom>
                              </p:spPr>
                            </p:pic>
                            <p:pic>
                              <p:nvPicPr>
                                <p:cNvPr id="120" name="Picture 119"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989" y="3657531"/>
                                  <a:ext cx="487042" cy="487042"/>
                                </a:xfrm>
                                <a:prstGeom prst="rect">
                                  <a:avLst/>
                                </a:prstGeom>
                              </p:spPr>
                            </p:pic>
                          </p:grpSp>
                        </p:grpSp>
                        <p:grpSp>
                          <p:nvGrpSpPr>
                            <p:cNvPr id="107" name="Group 106"/>
                            <p:cNvGrpSpPr/>
                            <p:nvPr/>
                          </p:nvGrpSpPr>
                          <p:grpSpPr>
                            <a:xfrm>
                              <a:off x="1576878" y="3352938"/>
                              <a:ext cx="596701" cy="578163"/>
                              <a:chOff x="1016000" y="3616564"/>
                              <a:chExt cx="596701" cy="578163"/>
                            </a:xfrm>
                          </p:grpSpPr>
                          <p:pic>
                            <p:nvPicPr>
                              <p:cNvPr id="113" name="Picture 112"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659" y="3706569"/>
                                <a:ext cx="487042" cy="487042"/>
                              </a:xfrm>
                              <a:prstGeom prst="rect">
                                <a:avLst/>
                              </a:prstGeom>
                            </p:spPr>
                          </p:pic>
                          <p:grpSp>
                            <p:nvGrpSpPr>
                              <p:cNvPr id="114" name="Group 113"/>
                              <p:cNvGrpSpPr/>
                              <p:nvPr/>
                            </p:nvGrpSpPr>
                            <p:grpSpPr>
                              <a:xfrm>
                                <a:off x="1016000" y="3616564"/>
                                <a:ext cx="548321" cy="578163"/>
                                <a:chOff x="2061710" y="3657531"/>
                                <a:chExt cx="548321" cy="578163"/>
                              </a:xfrm>
                            </p:grpSpPr>
                            <p:pic>
                              <p:nvPicPr>
                                <p:cNvPr id="115" name="Picture 114"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1710" y="3748652"/>
                                  <a:ext cx="487042" cy="487042"/>
                                </a:xfrm>
                                <a:prstGeom prst="rect">
                                  <a:avLst/>
                                </a:prstGeom>
                              </p:spPr>
                            </p:pic>
                            <p:pic>
                              <p:nvPicPr>
                                <p:cNvPr id="116" name="Picture 115"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989" y="3657531"/>
                                  <a:ext cx="487042" cy="487042"/>
                                </a:xfrm>
                                <a:prstGeom prst="rect">
                                  <a:avLst/>
                                </a:prstGeom>
                              </p:spPr>
                            </p:pic>
                          </p:grpSp>
                        </p:grpSp>
                        <p:grpSp>
                          <p:nvGrpSpPr>
                            <p:cNvPr id="108" name="Group 107"/>
                            <p:cNvGrpSpPr/>
                            <p:nvPr/>
                          </p:nvGrpSpPr>
                          <p:grpSpPr>
                            <a:xfrm>
                              <a:off x="1430927" y="3194480"/>
                              <a:ext cx="596701" cy="627280"/>
                              <a:chOff x="1016000" y="3567447"/>
                              <a:chExt cx="596701" cy="627280"/>
                            </a:xfrm>
                          </p:grpSpPr>
                          <p:pic>
                            <p:nvPicPr>
                              <p:cNvPr id="109" name="Picture 108"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659" y="3706569"/>
                                <a:ext cx="487042" cy="487042"/>
                              </a:xfrm>
                              <a:prstGeom prst="rect">
                                <a:avLst/>
                              </a:prstGeom>
                            </p:spPr>
                          </p:pic>
                          <p:grpSp>
                            <p:nvGrpSpPr>
                              <p:cNvPr id="110" name="Group 109"/>
                              <p:cNvGrpSpPr/>
                              <p:nvPr/>
                            </p:nvGrpSpPr>
                            <p:grpSpPr>
                              <a:xfrm>
                                <a:off x="1016000" y="3567447"/>
                                <a:ext cx="548321" cy="627280"/>
                                <a:chOff x="2061710" y="3608414"/>
                                <a:chExt cx="548321" cy="627280"/>
                              </a:xfrm>
                            </p:grpSpPr>
                            <p:pic>
                              <p:nvPicPr>
                                <p:cNvPr id="111" name="Picture 110"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1710" y="3748652"/>
                                  <a:ext cx="487042" cy="487042"/>
                                </a:xfrm>
                                <a:prstGeom prst="rect">
                                  <a:avLst/>
                                </a:prstGeom>
                              </p:spPr>
                            </p:pic>
                            <p:pic>
                              <p:nvPicPr>
                                <p:cNvPr id="112" name="Picture 111"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989" y="3608414"/>
                                  <a:ext cx="487042" cy="487042"/>
                                </a:xfrm>
                                <a:prstGeom prst="rect">
                                  <a:avLst/>
                                </a:prstGeom>
                              </p:spPr>
                            </p:pic>
                          </p:grpSp>
                        </p:grpSp>
                      </p:grpSp>
                      <p:grpSp>
                        <p:nvGrpSpPr>
                          <p:cNvPr id="90" name="Group 89"/>
                          <p:cNvGrpSpPr/>
                          <p:nvPr/>
                        </p:nvGrpSpPr>
                        <p:grpSpPr>
                          <a:xfrm>
                            <a:off x="7045330" y="3297508"/>
                            <a:ext cx="770300" cy="805002"/>
                            <a:chOff x="1403279" y="3181773"/>
                            <a:chExt cx="770300" cy="805002"/>
                          </a:xfrm>
                        </p:grpSpPr>
                        <p:grpSp>
                          <p:nvGrpSpPr>
                            <p:cNvPr id="91" name="Group 90"/>
                            <p:cNvGrpSpPr/>
                            <p:nvPr/>
                          </p:nvGrpSpPr>
                          <p:grpSpPr>
                            <a:xfrm>
                              <a:off x="1403279" y="3408612"/>
                              <a:ext cx="596701" cy="578163"/>
                              <a:chOff x="1016000" y="3616564"/>
                              <a:chExt cx="596701" cy="578163"/>
                            </a:xfrm>
                          </p:grpSpPr>
                          <p:pic>
                            <p:nvPicPr>
                              <p:cNvPr id="102" name="Picture 101"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659" y="3706569"/>
                                <a:ext cx="487042" cy="487042"/>
                              </a:xfrm>
                              <a:prstGeom prst="rect">
                                <a:avLst/>
                              </a:prstGeom>
                            </p:spPr>
                          </p:pic>
                          <p:grpSp>
                            <p:nvGrpSpPr>
                              <p:cNvPr id="103" name="Group 102"/>
                              <p:cNvGrpSpPr/>
                              <p:nvPr/>
                            </p:nvGrpSpPr>
                            <p:grpSpPr>
                              <a:xfrm>
                                <a:off x="1016000" y="3616564"/>
                                <a:ext cx="548321" cy="578163"/>
                                <a:chOff x="2061710" y="3657531"/>
                                <a:chExt cx="548321" cy="578163"/>
                              </a:xfrm>
                            </p:grpSpPr>
                            <p:pic>
                              <p:nvPicPr>
                                <p:cNvPr id="104" name="Picture 103"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1710" y="3748652"/>
                                  <a:ext cx="487042" cy="487042"/>
                                </a:xfrm>
                                <a:prstGeom prst="rect">
                                  <a:avLst/>
                                </a:prstGeom>
                              </p:spPr>
                            </p:pic>
                            <p:pic>
                              <p:nvPicPr>
                                <p:cNvPr id="105" name="Picture 104"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989" y="3657531"/>
                                  <a:ext cx="487042" cy="487042"/>
                                </a:xfrm>
                                <a:prstGeom prst="rect">
                                  <a:avLst/>
                                </a:prstGeom>
                              </p:spPr>
                            </p:pic>
                          </p:grpSp>
                        </p:grpSp>
                        <p:grpSp>
                          <p:nvGrpSpPr>
                            <p:cNvPr id="92" name="Group 91"/>
                            <p:cNvGrpSpPr/>
                            <p:nvPr/>
                          </p:nvGrpSpPr>
                          <p:grpSpPr>
                            <a:xfrm>
                              <a:off x="1576878" y="3352938"/>
                              <a:ext cx="596701" cy="578163"/>
                              <a:chOff x="1016000" y="3616564"/>
                              <a:chExt cx="596701" cy="578163"/>
                            </a:xfrm>
                          </p:grpSpPr>
                          <p:pic>
                            <p:nvPicPr>
                              <p:cNvPr id="98" name="Picture 97"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659" y="3706569"/>
                                <a:ext cx="487042" cy="487042"/>
                              </a:xfrm>
                              <a:prstGeom prst="rect">
                                <a:avLst/>
                              </a:prstGeom>
                            </p:spPr>
                          </p:pic>
                          <p:grpSp>
                            <p:nvGrpSpPr>
                              <p:cNvPr id="99" name="Group 98"/>
                              <p:cNvGrpSpPr/>
                              <p:nvPr/>
                            </p:nvGrpSpPr>
                            <p:grpSpPr>
                              <a:xfrm>
                                <a:off x="1016000" y="3616564"/>
                                <a:ext cx="548321" cy="578163"/>
                                <a:chOff x="2061710" y="3657531"/>
                                <a:chExt cx="548321" cy="578163"/>
                              </a:xfrm>
                            </p:grpSpPr>
                            <p:pic>
                              <p:nvPicPr>
                                <p:cNvPr id="100" name="Picture 99"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1710" y="3748652"/>
                                  <a:ext cx="487042" cy="487042"/>
                                </a:xfrm>
                                <a:prstGeom prst="rect">
                                  <a:avLst/>
                                </a:prstGeom>
                              </p:spPr>
                            </p:pic>
                            <p:pic>
                              <p:nvPicPr>
                                <p:cNvPr id="101" name="Picture 100"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989" y="3657531"/>
                                  <a:ext cx="487042" cy="487042"/>
                                </a:xfrm>
                                <a:prstGeom prst="rect">
                                  <a:avLst/>
                                </a:prstGeom>
                              </p:spPr>
                            </p:pic>
                          </p:grpSp>
                        </p:grpSp>
                        <p:grpSp>
                          <p:nvGrpSpPr>
                            <p:cNvPr id="93" name="Group 92"/>
                            <p:cNvGrpSpPr/>
                            <p:nvPr/>
                          </p:nvGrpSpPr>
                          <p:grpSpPr>
                            <a:xfrm>
                              <a:off x="1430927" y="3181773"/>
                              <a:ext cx="596701" cy="639987"/>
                              <a:chOff x="1016000" y="3554740"/>
                              <a:chExt cx="596701" cy="639987"/>
                            </a:xfrm>
                          </p:grpSpPr>
                          <p:pic>
                            <p:nvPicPr>
                              <p:cNvPr id="94" name="Picture 93"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659" y="3706569"/>
                                <a:ext cx="487042" cy="487042"/>
                              </a:xfrm>
                              <a:prstGeom prst="rect">
                                <a:avLst/>
                              </a:prstGeom>
                            </p:spPr>
                          </p:pic>
                          <p:grpSp>
                            <p:nvGrpSpPr>
                              <p:cNvPr id="95" name="Group 94"/>
                              <p:cNvGrpSpPr/>
                              <p:nvPr/>
                            </p:nvGrpSpPr>
                            <p:grpSpPr>
                              <a:xfrm>
                                <a:off x="1016000" y="3554740"/>
                                <a:ext cx="540924" cy="639987"/>
                                <a:chOff x="2061710" y="3595707"/>
                                <a:chExt cx="540924" cy="639987"/>
                              </a:xfrm>
                            </p:grpSpPr>
                            <p:pic>
                              <p:nvPicPr>
                                <p:cNvPr id="96" name="Picture 95"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1710" y="3748652"/>
                                  <a:ext cx="487042" cy="487042"/>
                                </a:xfrm>
                                <a:prstGeom prst="rect">
                                  <a:avLst/>
                                </a:prstGeom>
                              </p:spPr>
                            </p:pic>
                            <p:pic>
                              <p:nvPicPr>
                                <p:cNvPr id="97" name="Picture 96" descr="cell_pin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5592" y="3595707"/>
                                  <a:ext cx="487042" cy="487042"/>
                                </a:xfrm>
                                <a:prstGeom prst="rect">
                                  <a:avLst/>
                                </a:prstGeom>
                              </p:spPr>
                            </p:pic>
                          </p:grpSp>
                        </p:grpSp>
                      </p:grpSp>
                    </p:grpSp>
                  </p:grpSp>
                </p:grpSp>
                <p:pic>
                  <p:nvPicPr>
                    <p:cNvPr id="80" name="Picture 79"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1595" y="5178782"/>
                      <a:ext cx="487042" cy="487042"/>
                    </a:xfrm>
                    <a:prstGeom prst="rect">
                      <a:avLst/>
                    </a:prstGeom>
                  </p:spPr>
                </p:pic>
                <p:pic>
                  <p:nvPicPr>
                    <p:cNvPr id="81" name="Picture 80"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7159" y="5552416"/>
                      <a:ext cx="487042" cy="487042"/>
                    </a:xfrm>
                    <a:prstGeom prst="rect">
                      <a:avLst/>
                    </a:prstGeom>
                  </p:spPr>
                </p:pic>
                <p:pic>
                  <p:nvPicPr>
                    <p:cNvPr id="82" name="Picture 81"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761" y="5380295"/>
                      <a:ext cx="487042" cy="487042"/>
                    </a:xfrm>
                    <a:prstGeom prst="rect">
                      <a:avLst/>
                    </a:prstGeom>
                  </p:spPr>
                </p:pic>
              </p:grpSp>
              <p:pic>
                <p:nvPicPr>
                  <p:cNvPr id="75" name="Picture 74"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7035" y="3274340"/>
                    <a:ext cx="487042" cy="487042"/>
                  </a:xfrm>
                  <a:prstGeom prst="rect">
                    <a:avLst/>
                  </a:prstGeom>
                </p:spPr>
              </p:pic>
              <p:pic>
                <p:nvPicPr>
                  <p:cNvPr id="76" name="Picture 75"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7579" y="3809515"/>
                    <a:ext cx="487042" cy="487042"/>
                  </a:xfrm>
                  <a:prstGeom prst="rect">
                    <a:avLst/>
                  </a:prstGeom>
                </p:spPr>
              </p:pic>
              <p:pic>
                <p:nvPicPr>
                  <p:cNvPr id="77" name="Picture 76" descr="cell_pin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8331" y="3900507"/>
                    <a:ext cx="487042" cy="487042"/>
                  </a:xfrm>
                  <a:prstGeom prst="rect">
                    <a:avLst/>
                  </a:prstGeom>
                </p:spPr>
              </p:pic>
            </p:grpSp>
          </p:grpSp>
          <p:sp>
            <p:nvSpPr>
              <p:cNvPr id="136" name="TextBox 135"/>
              <p:cNvSpPr txBox="1"/>
              <p:nvPr/>
            </p:nvSpPr>
            <p:spPr>
              <a:xfrm>
                <a:off x="2009452" y="3152116"/>
                <a:ext cx="1248241" cy="492443"/>
              </a:xfrm>
              <a:prstGeom prst="rect">
                <a:avLst/>
              </a:prstGeom>
              <a:noFill/>
            </p:spPr>
            <p:txBody>
              <a:bodyPr wrap="square" rtlCol="0">
                <a:spAutoFit/>
              </a:bodyPr>
              <a:lstStyle/>
              <a:p>
                <a:r>
                  <a:rPr lang="en-US" sz="1800" b="1" dirty="0" err="1">
                    <a:solidFill>
                      <a:schemeClr val="bg1"/>
                    </a:solidFill>
                  </a:rPr>
                  <a:t>Stade</a:t>
                </a:r>
                <a:endParaRPr lang="en-US" sz="1800" b="1" dirty="0">
                  <a:solidFill>
                    <a:schemeClr val="bg1"/>
                  </a:solidFill>
                </a:endParaRPr>
              </a:p>
            </p:txBody>
          </p:sp>
          <p:sp>
            <p:nvSpPr>
              <p:cNvPr id="171" name="Down Arrow Callout 170"/>
              <p:cNvSpPr/>
              <p:nvPr/>
            </p:nvSpPr>
            <p:spPr>
              <a:xfrm>
                <a:off x="-49292" y="2471643"/>
                <a:ext cx="9242586" cy="811307"/>
              </a:xfrm>
              <a:prstGeom prst="downArrowCallout">
                <a:avLst/>
              </a:prstGeom>
              <a:solidFill>
                <a:srgbClr val="95564B"/>
              </a:solidFill>
              <a:ln>
                <a:solidFill>
                  <a:srgbClr val="95564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r>
                  <a:rPr lang="en-US" sz="1800" dirty="0" err="1"/>
                  <a:t>effets</a:t>
                </a:r>
                <a:r>
                  <a:rPr lang="en-US" sz="1800" dirty="0"/>
                  <a:t> sur les </a:t>
                </a:r>
                <a:r>
                  <a:rPr lang="en-US" sz="1800" dirty="0" err="1"/>
                  <a:t>différents</a:t>
                </a:r>
                <a:r>
                  <a:rPr lang="en-US" sz="1800" dirty="0"/>
                  <a:t> </a:t>
                </a:r>
                <a:r>
                  <a:rPr lang="en-US" sz="1800" dirty="0" err="1"/>
                  <a:t>stades</a:t>
                </a:r>
                <a:r>
                  <a:rPr lang="en-US" sz="1800" dirty="0"/>
                  <a:t> du cancer de colon </a:t>
                </a:r>
              </a:p>
            </p:txBody>
          </p:sp>
        </p:grpSp>
      </p:grpSp>
      <p:sp>
        <p:nvSpPr>
          <p:cNvPr id="2" name="Rectangle 1"/>
          <p:cNvSpPr/>
          <p:nvPr/>
        </p:nvSpPr>
        <p:spPr>
          <a:xfrm>
            <a:off x="1106031" y="1466674"/>
            <a:ext cx="5794625" cy="377357"/>
          </a:xfrm>
          <a:prstGeom prst="rect">
            <a:avLst/>
          </a:prstGeom>
          <a:solidFill>
            <a:schemeClr val="accent2">
              <a:lumMod val="20000"/>
              <a:lumOff val="80000"/>
            </a:schemeClr>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3" name="Group 2"/>
          <p:cNvGrpSpPr/>
          <p:nvPr/>
        </p:nvGrpSpPr>
        <p:grpSpPr>
          <a:xfrm>
            <a:off x="748714" y="-24151"/>
            <a:ext cx="7332937" cy="2087741"/>
            <a:chOff x="-525715" y="-375101"/>
            <a:chExt cx="9777248" cy="2783654"/>
          </a:xfrm>
        </p:grpSpPr>
        <p:pic>
          <p:nvPicPr>
            <p:cNvPr id="142" name="Picture 141" descr="fibres.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715" y="-375101"/>
              <a:ext cx="9144000" cy="2783654"/>
            </a:xfrm>
            <a:prstGeom prst="rect">
              <a:avLst/>
            </a:prstGeom>
          </p:spPr>
        </p:pic>
        <p:pic>
          <p:nvPicPr>
            <p:cNvPr id="137" name="Picture 136"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57323" y="988727"/>
              <a:ext cx="183444" cy="191976"/>
            </a:xfrm>
            <a:prstGeom prst="rect">
              <a:avLst/>
            </a:prstGeom>
          </p:spPr>
        </p:pic>
        <p:pic>
          <p:nvPicPr>
            <p:cNvPr id="138" name="Picture 137"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775" y="519041"/>
              <a:ext cx="183444" cy="191976"/>
            </a:xfrm>
            <a:prstGeom prst="rect">
              <a:avLst/>
            </a:prstGeom>
          </p:spPr>
        </p:pic>
        <p:pic>
          <p:nvPicPr>
            <p:cNvPr id="139" name="Picture 138"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6178" y="824750"/>
              <a:ext cx="183444" cy="191976"/>
            </a:xfrm>
            <a:prstGeom prst="rect">
              <a:avLst/>
            </a:prstGeom>
          </p:spPr>
        </p:pic>
        <p:pic>
          <p:nvPicPr>
            <p:cNvPr id="140" name="Picture 139"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1696" y="193654"/>
              <a:ext cx="183444" cy="191976"/>
            </a:xfrm>
            <a:prstGeom prst="rect">
              <a:avLst/>
            </a:prstGeom>
          </p:spPr>
        </p:pic>
        <p:pic>
          <p:nvPicPr>
            <p:cNvPr id="141" name="Picture 140"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4556" y="334902"/>
              <a:ext cx="183444" cy="191976"/>
            </a:xfrm>
            <a:prstGeom prst="rect">
              <a:avLst/>
            </a:prstGeom>
          </p:spPr>
        </p:pic>
        <p:pic>
          <p:nvPicPr>
            <p:cNvPr id="151" name="Picture 150"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50129" y="711017"/>
              <a:ext cx="183444" cy="191976"/>
            </a:xfrm>
            <a:prstGeom prst="rect">
              <a:avLst/>
            </a:prstGeom>
          </p:spPr>
        </p:pic>
        <p:pic>
          <p:nvPicPr>
            <p:cNvPr id="152" name="Picture 151"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65601" y="330536"/>
              <a:ext cx="183444" cy="191976"/>
            </a:xfrm>
            <a:prstGeom prst="rect">
              <a:avLst/>
            </a:prstGeom>
          </p:spPr>
        </p:pic>
        <p:pic>
          <p:nvPicPr>
            <p:cNvPr id="153" name="Picture 152"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2729" y="234548"/>
              <a:ext cx="183444" cy="191976"/>
            </a:xfrm>
            <a:prstGeom prst="rect">
              <a:avLst/>
            </a:prstGeom>
          </p:spPr>
        </p:pic>
        <p:pic>
          <p:nvPicPr>
            <p:cNvPr id="154" name="Picture 153" descr="foo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5129" y="386948"/>
              <a:ext cx="183444" cy="191976"/>
            </a:xfrm>
            <a:prstGeom prst="rect">
              <a:avLst/>
            </a:prstGeom>
          </p:spPr>
        </p:pic>
        <p:sp>
          <p:nvSpPr>
            <p:cNvPr id="156" name="TextBox 155"/>
            <p:cNvSpPr txBox="1"/>
            <p:nvPr/>
          </p:nvSpPr>
          <p:spPr>
            <a:xfrm>
              <a:off x="7500280" y="-271014"/>
              <a:ext cx="1676100" cy="738664"/>
            </a:xfrm>
            <a:prstGeom prst="rect">
              <a:avLst/>
            </a:prstGeom>
            <a:noFill/>
          </p:spPr>
          <p:txBody>
            <a:bodyPr wrap="none" rtlCol="0">
              <a:spAutoFit/>
            </a:bodyPr>
            <a:lstStyle/>
            <a:p>
              <a:pPr algn="ctr"/>
              <a:r>
                <a:rPr lang="en-US" sz="1500" dirty="0" err="1">
                  <a:solidFill>
                    <a:srgbClr val="B17547"/>
                  </a:solidFill>
                </a:rPr>
                <a:t>Prébiotiques</a:t>
              </a:r>
              <a:endParaRPr lang="en-US" sz="1500" dirty="0">
                <a:solidFill>
                  <a:srgbClr val="B17547"/>
                </a:solidFill>
              </a:endParaRPr>
            </a:p>
            <a:p>
              <a:pPr algn="ctr"/>
              <a:r>
                <a:rPr lang="en-US" sz="1500" dirty="0">
                  <a:solidFill>
                    <a:srgbClr val="B17547"/>
                  </a:solidFill>
                </a:rPr>
                <a:t>(</a:t>
              </a:r>
              <a:r>
                <a:rPr lang="en-US" sz="1500" dirty="0" err="1">
                  <a:solidFill>
                    <a:srgbClr val="B17547"/>
                  </a:solidFill>
                </a:rPr>
                <a:t>fibres</a:t>
              </a:r>
              <a:r>
                <a:rPr lang="en-US" sz="1500" dirty="0">
                  <a:solidFill>
                    <a:srgbClr val="B17547"/>
                  </a:solidFill>
                </a:rPr>
                <a:t>)</a:t>
              </a:r>
            </a:p>
          </p:txBody>
        </p:sp>
        <p:sp>
          <p:nvSpPr>
            <p:cNvPr id="160" name="TextBox 159"/>
            <p:cNvSpPr txBox="1"/>
            <p:nvPr/>
          </p:nvSpPr>
          <p:spPr>
            <a:xfrm>
              <a:off x="7575433" y="1129888"/>
              <a:ext cx="1676100" cy="430887"/>
            </a:xfrm>
            <a:prstGeom prst="rect">
              <a:avLst/>
            </a:prstGeom>
            <a:noFill/>
          </p:spPr>
          <p:txBody>
            <a:bodyPr wrap="none" rtlCol="0">
              <a:spAutoFit/>
            </a:bodyPr>
            <a:lstStyle/>
            <a:p>
              <a:r>
                <a:rPr lang="en-US" sz="1500" dirty="0" err="1">
                  <a:solidFill>
                    <a:srgbClr val="80C55B"/>
                  </a:solidFill>
                </a:rPr>
                <a:t>Probiotiques</a:t>
              </a:r>
              <a:endParaRPr lang="en-US" sz="1500" dirty="0">
                <a:solidFill>
                  <a:srgbClr val="80C55B"/>
                </a:solidFill>
              </a:endParaRPr>
            </a:p>
          </p:txBody>
        </p:sp>
      </p:grpSp>
      <p:sp>
        <p:nvSpPr>
          <p:cNvPr id="158" name="Content Placeholder 2"/>
          <p:cNvSpPr txBox="1">
            <a:spLocks/>
          </p:cNvSpPr>
          <p:nvPr/>
        </p:nvSpPr>
        <p:spPr>
          <a:xfrm>
            <a:off x="4372928" y="4940051"/>
            <a:ext cx="3562061" cy="225441"/>
          </a:xfrm>
          <a:prstGeom prst="rect">
            <a:avLst/>
          </a:prstGeom>
        </p:spPr>
        <p:txBody>
          <a:bodyPr>
            <a:noAutofit/>
          </a:bodyPr>
          <a:lstStyle>
            <a:lvl1pPr marL="342900" indent="-342900" algn="l" defTabSz="457200" rtl="0" eaLnBrk="0" fontAlgn="base" hangingPunct="0">
              <a:spcBef>
                <a:spcPct val="20000"/>
              </a:spcBef>
              <a:spcAft>
                <a:spcPct val="0"/>
              </a:spcAft>
              <a:buFont typeface="Courier New" charset="0"/>
              <a:buChar char="o"/>
              <a:defRPr sz="2000" kern="1200">
                <a:solidFill>
                  <a:schemeClr val="bg2"/>
                </a:solidFill>
                <a:latin typeface="+mn-lt"/>
                <a:ea typeface="ＭＳ Ｐゴシック" pitchFamily="-111" charset="-128"/>
                <a:cs typeface="ＭＳ Ｐゴシック" pitchFamily="-111" charset="-128"/>
              </a:defRPr>
            </a:lvl1pPr>
            <a:lvl2pPr marL="742950" indent="-285750" algn="l" defTabSz="457200" rtl="0" eaLnBrk="0" fontAlgn="base" hangingPunct="0">
              <a:spcBef>
                <a:spcPct val="20000"/>
              </a:spcBef>
              <a:spcAft>
                <a:spcPct val="0"/>
              </a:spcAft>
              <a:buFont typeface="Arial" charset="0"/>
              <a:buChar char="•"/>
              <a:defRPr kern="1200">
                <a:solidFill>
                  <a:schemeClr val="bg2"/>
                </a:solidFill>
                <a:latin typeface="+mn-lt"/>
                <a:ea typeface="ＭＳ Ｐゴシック" pitchFamily="-111"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bg2"/>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685800" eaLnBrk="1" fontAlgn="auto" hangingPunct="1">
              <a:spcBef>
                <a:spcPts val="0"/>
              </a:spcBef>
              <a:spcAft>
                <a:spcPts val="0"/>
              </a:spcAft>
              <a:buClr>
                <a:srgbClr val="FF0000"/>
              </a:buClr>
              <a:buNone/>
              <a:defRPr/>
            </a:pPr>
            <a:endParaRPr lang="en-US" sz="1800" dirty="0">
              <a:solidFill>
                <a:schemeClr val="bg1"/>
              </a:solidFill>
              <a:latin typeface="Gill Sans" charset="0"/>
              <a:ea typeface="Gill Sans" charset="0"/>
              <a:cs typeface="Gill Sans" charset="0"/>
            </a:endParaRPr>
          </a:p>
        </p:txBody>
      </p:sp>
      <p:sp>
        <p:nvSpPr>
          <p:cNvPr id="159" name="Left-Right Arrow 158">
            <a:extLst>
              <a:ext uri="{FF2B5EF4-FFF2-40B4-BE49-F238E27FC236}">
                <a16:creationId xmlns:a16="http://schemas.microsoft.com/office/drawing/2014/main" id="{F1979A8E-C635-554F-A6E5-9732DBFFAFE6}"/>
              </a:ext>
            </a:extLst>
          </p:cNvPr>
          <p:cNvSpPr/>
          <p:nvPr/>
        </p:nvSpPr>
        <p:spPr>
          <a:xfrm rot="5400000">
            <a:off x="7150965" y="653584"/>
            <a:ext cx="519872" cy="458369"/>
          </a:xfrm>
          <a:prstGeom prst="leftRightArrow">
            <a:avLst>
              <a:gd name="adj1" fmla="val 50000"/>
              <a:gd name="adj2" fmla="val 28757"/>
            </a:avLst>
          </a:prstGeom>
          <a:solidFill>
            <a:srgbClr val="FFFF00"/>
          </a:solid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15"/>
          </a:p>
        </p:txBody>
      </p:sp>
      <p:sp>
        <p:nvSpPr>
          <p:cNvPr id="162" name="TextBox 17">
            <a:extLst>
              <a:ext uri="{FF2B5EF4-FFF2-40B4-BE49-F238E27FC236}">
                <a16:creationId xmlns:a16="http://schemas.microsoft.com/office/drawing/2014/main" id="{38252CF2-4B3C-FE44-9477-49E05C4F72EB}"/>
              </a:ext>
            </a:extLst>
          </p:cNvPr>
          <p:cNvSpPr txBox="1">
            <a:spLocks noChangeArrowheads="1"/>
          </p:cNvSpPr>
          <p:nvPr/>
        </p:nvSpPr>
        <p:spPr bwMode="auto">
          <a:xfrm>
            <a:off x="-3370" y="4729133"/>
            <a:ext cx="91473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lgn="r" eaLnBrk="1" hangingPunct="1">
              <a:spcBef>
                <a:spcPct val="0"/>
              </a:spcBef>
              <a:buFontTx/>
              <a:buNone/>
            </a:pPr>
            <a:r>
              <a:rPr lang="en-US" altLang="en-US" sz="1200" dirty="0">
                <a:solidFill>
                  <a:schemeClr val="bg1"/>
                </a:solidFill>
              </a:rPr>
              <a:t>Greenhalgh, …., </a:t>
            </a:r>
            <a:r>
              <a:rPr lang="en-US" altLang="en-US" sz="1200" dirty="0" err="1">
                <a:solidFill>
                  <a:schemeClr val="bg1"/>
                </a:solidFill>
              </a:rPr>
              <a:t>Wilmes</a:t>
            </a:r>
            <a:r>
              <a:rPr lang="en-US" altLang="en-US" sz="1200" dirty="0">
                <a:solidFill>
                  <a:schemeClr val="bg1"/>
                </a:solidFill>
              </a:rPr>
              <a:t> (2019) </a:t>
            </a:r>
            <a:r>
              <a:rPr lang="en-US" altLang="en-US" sz="1200" i="1" dirty="0">
                <a:solidFill>
                  <a:schemeClr val="bg1"/>
                </a:solidFill>
              </a:rPr>
              <a:t>Cell Reports </a:t>
            </a:r>
            <a:r>
              <a:rPr lang="en-US" altLang="en-US" sz="1200" b="1" dirty="0">
                <a:solidFill>
                  <a:schemeClr val="bg1"/>
                </a:solidFill>
              </a:rPr>
              <a:t>27</a:t>
            </a:r>
            <a:r>
              <a:rPr lang="en-US" altLang="en-US" sz="1200" dirty="0">
                <a:solidFill>
                  <a:schemeClr val="bg1"/>
                </a:solidFill>
              </a:rPr>
              <a:t>:</a:t>
            </a:r>
            <a:r>
              <a:rPr lang="en-US" sz="1200" dirty="0">
                <a:solidFill>
                  <a:schemeClr val="bg1"/>
                </a:solidFill>
              </a:rPr>
              <a:t>1621-1632</a:t>
            </a:r>
            <a:r>
              <a:rPr lang="en-US" altLang="en-US" sz="1200" dirty="0">
                <a:solidFill>
                  <a:schemeClr val="bg1"/>
                </a:solidFill>
              </a:rPr>
              <a:t>.</a:t>
            </a:r>
          </a:p>
          <a:p>
            <a:pPr algn="r">
              <a:spcBef>
                <a:spcPct val="0"/>
              </a:spcBef>
              <a:buNone/>
            </a:pPr>
            <a:r>
              <a:rPr lang="en-US" altLang="en-US" sz="1200" dirty="0">
                <a:solidFill>
                  <a:schemeClr val="bg1"/>
                </a:solidFill>
              </a:rPr>
              <a:t>Patent: </a:t>
            </a:r>
            <a:r>
              <a:rPr lang="en-US" sz="1200" dirty="0">
                <a:solidFill>
                  <a:schemeClr val="bg1"/>
                </a:solidFill>
              </a:rPr>
              <a:t>EP18206858.5</a:t>
            </a:r>
            <a:endParaRPr lang="en-US" altLang="en-US" sz="1200" dirty="0">
              <a:solidFill>
                <a:schemeClr val="bg1"/>
              </a:solidFill>
            </a:endParaRPr>
          </a:p>
        </p:txBody>
      </p:sp>
    </p:spTree>
    <p:extLst>
      <p:ext uri="{BB962C8B-B14F-4D97-AF65-F5344CB8AC3E}">
        <p14:creationId xmlns:p14="http://schemas.microsoft.com/office/powerpoint/2010/main" val="16291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935CDA-8DB1-464D-9181-E19FDD949A4A}"/>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8194" name="Title 1"/>
          <p:cNvSpPr>
            <a:spLocks noGrp="1"/>
          </p:cNvSpPr>
          <p:nvPr>
            <p:ph type="title"/>
          </p:nvPr>
        </p:nvSpPr>
        <p:spPr>
          <a:xfrm>
            <a:off x="1143000" y="-7014"/>
            <a:ext cx="6858000" cy="392415"/>
          </a:xfrm>
        </p:spPr>
        <p:txBody>
          <a:bodyPr/>
          <a:lstStyle/>
          <a:p>
            <a:pPr algn="ctr"/>
            <a:r>
              <a:rPr altLang="en-US" sz="1950" dirty="0">
                <a:latin typeface="Candara" charset="0"/>
                <a:ea typeface="Candara" charset="0"/>
                <a:cs typeface="Candara" charset="0"/>
              </a:rPr>
              <a:t>Qu’</a:t>
            </a:r>
            <a:r>
              <a:rPr altLang="ja-JP" sz="1950" dirty="0">
                <a:latin typeface="Candara" charset="0"/>
                <a:ea typeface="Candara" charset="0"/>
                <a:cs typeface="Candara" charset="0"/>
              </a:rPr>
              <a:t>est-ce que le </a:t>
            </a:r>
            <a:r>
              <a:rPr altLang="ja-JP" sz="1950" dirty="0" err="1">
                <a:latin typeface="Candara" charset="0"/>
                <a:ea typeface="Candara" charset="0"/>
                <a:cs typeface="Candara" charset="0"/>
              </a:rPr>
              <a:t>microbio</a:t>
            </a:r>
            <a:r>
              <a:rPr lang="en-US" altLang="ja-JP" sz="1950" dirty="0" err="1">
                <a:latin typeface="Candara" charset="0"/>
                <a:ea typeface="Candara" charset="0"/>
                <a:cs typeface="Candara" charset="0"/>
              </a:rPr>
              <a:t>t</a:t>
            </a:r>
            <a:r>
              <a:rPr altLang="ja-JP" sz="1950" dirty="0" err="1">
                <a:latin typeface="Candara" charset="0"/>
                <a:ea typeface="Candara" charset="0"/>
                <a:cs typeface="Candara" charset="0"/>
              </a:rPr>
              <a:t>e</a:t>
            </a:r>
            <a:r>
              <a:rPr altLang="ja-JP" sz="1950" dirty="0">
                <a:latin typeface="Candara" charset="0"/>
                <a:ea typeface="Candara" charset="0"/>
                <a:cs typeface="Candara" charset="0"/>
              </a:rPr>
              <a:t> humain ?</a:t>
            </a:r>
            <a:endParaRPr altLang="en-US" sz="1950" dirty="0">
              <a:latin typeface="Candara" charset="0"/>
              <a:ea typeface="Candara" charset="0"/>
              <a:cs typeface="Candara" charset="0"/>
            </a:endParaRPr>
          </a:p>
        </p:txBody>
      </p:sp>
      <p:pic>
        <p:nvPicPr>
          <p:cNvPr id="8195" name="Picture 13" descr="441px-Da_Vinci_Vitruve_Luc_Viato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3754" y="449857"/>
            <a:ext cx="2544365" cy="2349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4004072" y="471289"/>
            <a:ext cx="3684984" cy="2419317"/>
            <a:chOff x="3369637" y="717875"/>
            <a:chExt cx="4534303" cy="3225992"/>
          </a:xfrm>
        </p:grpSpPr>
        <p:sp>
          <p:nvSpPr>
            <p:cNvPr id="8202" name="TextBox 6"/>
            <p:cNvSpPr txBox="1">
              <a:spLocks noChangeArrowheads="1"/>
            </p:cNvSpPr>
            <p:nvPr/>
          </p:nvSpPr>
          <p:spPr bwMode="auto">
            <a:xfrm>
              <a:off x="4870580" y="717875"/>
              <a:ext cx="3033360" cy="3225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eaLnBrk="1" hangingPunct="1">
                <a:lnSpc>
                  <a:spcPct val="80000"/>
                </a:lnSpc>
                <a:spcBef>
                  <a:spcPct val="0"/>
                </a:spcBef>
                <a:buClr>
                  <a:schemeClr val="bg2"/>
                </a:buClr>
                <a:buSzPct val="200000"/>
                <a:buFont typeface="Arial" panose="020B0604020202020204" pitchFamily="34" charset="0"/>
                <a:buChar char="•"/>
              </a:pPr>
              <a:r>
                <a:rPr lang="en-US" altLang="en-US" sz="1575" dirty="0">
                  <a:solidFill>
                    <a:srgbClr val="1E1C11"/>
                  </a:solidFill>
                  <a:latin typeface="Gill Sans" charset="0"/>
                  <a:ea typeface="Gill Sans" charset="0"/>
                  <a:cs typeface="Gill Sans" charset="0"/>
                </a:rPr>
                <a:t>1-10 </a:t>
              </a:r>
              <a:r>
                <a:rPr lang="en-US" altLang="en-US" sz="1575" i="1" dirty="0">
                  <a:solidFill>
                    <a:srgbClr val="1E1C11"/>
                  </a:solidFill>
                  <a:latin typeface="Gill Sans" charset="0"/>
                  <a:ea typeface="Gill Sans" charset="0"/>
                  <a:cs typeface="Gill Sans" charset="0"/>
                </a:rPr>
                <a:t>x</a:t>
              </a:r>
              <a:r>
                <a:rPr lang="en-US" altLang="en-US" sz="1575" dirty="0">
                  <a:solidFill>
                    <a:srgbClr val="1E1C11"/>
                  </a:solidFill>
                  <a:latin typeface="Gill Sans" charset="0"/>
                  <a:ea typeface="Gill Sans" charset="0"/>
                  <a:cs typeface="Gill Sans" charset="0"/>
                </a:rPr>
                <a:t> plus de cellules </a:t>
              </a:r>
              <a:r>
                <a:rPr lang="en-US" altLang="en-US" sz="1575" dirty="0" err="1">
                  <a:solidFill>
                    <a:srgbClr val="1E1C11"/>
                  </a:solidFill>
                  <a:latin typeface="Gill Sans" charset="0"/>
                  <a:ea typeface="Gill Sans" charset="0"/>
                  <a:cs typeface="Gill Sans" charset="0"/>
                </a:rPr>
                <a:t>microbiennes</a:t>
              </a:r>
              <a:r>
                <a:rPr lang="en-US" altLang="en-US" sz="1575" dirty="0">
                  <a:solidFill>
                    <a:srgbClr val="1E1C11"/>
                  </a:solidFill>
                  <a:latin typeface="Gill Sans" charset="0"/>
                  <a:ea typeface="Gill Sans" charset="0"/>
                  <a:cs typeface="Gill Sans" charset="0"/>
                </a:rPr>
                <a:t> que de cellules </a:t>
              </a:r>
              <a:r>
                <a:rPr lang="en-US" altLang="en-US" sz="1575" dirty="0" err="1">
                  <a:solidFill>
                    <a:srgbClr val="1E1C11"/>
                  </a:solidFill>
                  <a:latin typeface="Gill Sans" charset="0"/>
                  <a:ea typeface="Gill Sans" charset="0"/>
                  <a:cs typeface="Gill Sans" charset="0"/>
                </a:rPr>
                <a:t>humaines</a:t>
              </a:r>
              <a:endParaRPr lang="en-US" altLang="en-US" sz="1575" dirty="0">
                <a:solidFill>
                  <a:srgbClr val="1E1C11"/>
                </a:solidFill>
                <a:latin typeface="Gill Sans" charset="0"/>
                <a:ea typeface="Gill Sans" charset="0"/>
                <a:cs typeface="Gill Sans" charset="0"/>
              </a:endParaRPr>
            </a:p>
            <a:p>
              <a:pPr eaLnBrk="1" hangingPunct="1">
                <a:lnSpc>
                  <a:spcPct val="80000"/>
                </a:lnSpc>
                <a:spcBef>
                  <a:spcPct val="0"/>
                </a:spcBef>
                <a:buClr>
                  <a:schemeClr val="bg2"/>
                </a:buClr>
                <a:buSzPct val="200000"/>
                <a:buFont typeface="Arial" panose="020B0604020202020204" pitchFamily="34" charset="0"/>
                <a:buChar char="•"/>
              </a:pPr>
              <a:endParaRPr lang="en-US" altLang="en-US" sz="1575" dirty="0">
                <a:solidFill>
                  <a:srgbClr val="1E1C11"/>
                </a:solidFill>
                <a:latin typeface="Gill Sans" charset="0"/>
                <a:ea typeface="Gill Sans" charset="0"/>
                <a:cs typeface="Gill Sans" charset="0"/>
              </a:endParaRPr>
            </a:p>
            <a:p>
              <a:pPr eaLnBrk="1" hangingPunct="1">
                <a:lnSpc>
                  <a:spcPct val="80000"/>
                </a:lnSpc>
                <a:spcBef>
                  <a:spcPct val="0"/>
                </a:spcBef>
                <a:buClr>
                  <a:schemeClr val="bg2"/>
                </a:buClr>
                <a:buSzPct val="200000"/>
                <a:buFont typeface="Arial" panose="020B0604020202020204" pitchFamily="34" charset="0"/>
                <a:buChar char="•"/>
              </a:pPr>
              <a:r>
                <a:rPr lang="en-US" altLang="en-US" sz="1575" dirty="0">
                  <a:solidFill>
                    <a:srgbClr val="1E1C11"/>
                  </a:solidFill>
                  <a:latin typeface="Gill Sans" charset="0"/>
                  <a:ea typeface="Gill Sans" charset="0"/>
                  <a:cs typeface="Gill Sans" charset="0"/>
                </a:rPr>
                <a:t>100 </a:t>
              </a:r>
              <a:r>
                <a:rPr lang="en-US" altLang="en-US" sz="1575" i="1" dirty="0">
                  <a:solidFill>
                    <a:srgbClr val="1E1C11"/>
                  </a:solidFill>
                  <a:latin typeface="Gill Sans" charset="0"/>
                  <a:ea typeface="Gill Sans" charset="0"/>
                  <a:cs typeface="Gill Sans" charset="0"/>
                </a:rPr>
                <a:t>x</a:t>
              </a:r>
              <a:r>
                <a:rPr lang="en-US" altLang="en-US" sz="1575" dirty="0">
                  <a:solidFill>
                    <a:srgbClr val="1E1C11"/>
                  </a:solidFill>
                  <a:latin typeface="Gill Sans" charset="0"/>
                  <a:ea typeface="Gill Sans" charset="0"/>
                  <a:cs typeface="Gill Sans" charset="0"/>
                </a:rPr>
                <a:t> plus de </a:t>
              </a:r>
              <a:r>
                <a:rPr lang="en-US" altLang="en-US" sz="1575" dirty="0" err="1">
                  <a:solidFill>
                    <a:srgbClr val="1E1C11"/>
                  </a:solidFill>
                  <a:latin typeface="Gill Sans" charset="0"/>
                  <a:ea typeface="Gill Sans" charset="0"/>
                  <a:cs typeface="Gill Sans" charset="0"/>
                </a:rPr>
                <a:t>gènes</a:t>
              </a:r>
              <a:r>
                <a:rPr lang="en-US" altLang="en-US" sz="1575" dirty="0">
                  <a:solidFill>
                    <a:srgbClr val="1E1C11"/>
                  </a:solidFill>
                  <a:latin typeface="Gill Sans" charset="0"/>
                  <a:ea typeface="Gill Sans" charset="0"/>
                  <a:cs typeface="Gill Sans" charset="0"/>
                </a:rPr>
                <a:t> </a:t>
              </a:r>
              <a:r>
                <a:rPr lang="en-US" altLang="en-US" sz="1575" dirty="0" err="1">
                  <a:solidFill>
                    <a:srgbClr val="1E1C11"/>
                  </a:solidFill>
                  <a:latin typeface="Gill Sans" charset="0"/>
                  <a:ea typeface="Gill Sans" charset="0"/>
                  <a:cs typeface="Gill Sans" charset="0"/>
                </a:rPr>
                <a:t>microbiens</a:t>
              </a:r>
              <a:r>
                <a:rPr lang="en-US" altLang="en-US" sz="1575" dirty="0">
                  <a:solidFill>
                    <a:srgbClr val="1E1C11"/>
                  </a:solidFill>
                  <a:latin typeface="Gill Sans" charset="0"/>
                  <a:ea typeface="Gill Sans" charset="0"/>
                  <a:cs typeface="Gill Sans" charset="0"/>
                </a:rPr>
                <a:t> que de </a:t>
              </a:r>
              <a:r>
                <a:rPr lang="en-US" altLang="en-US" sz="1575" dirty="0" err="1">
                  <a:solidFill>
                    <a:srgbClr val="1E1C11"/>
                  </a:solidFill>
                  <a:latin typeface="Gill Sans" charset="0"/>
                  <a:ea typeface="Gill Sans" charset="0"/>
                  <a:cs typeface="Gill Sans" charset="0"/>
                </a:rPr>
                <a:t>gènes</a:t>
              </a:r>
              <a:r>
                <a:rPr lang="en-US" altLang="en-US" sz="1575" dirty="0">
                  <a:solidFill>
                    <a:srgbClr val="1E1C11"/>
                  </a:solidFill>
                  <a:latin typeface="Gill Sans" charset="0"/>
                  <a:ea typeface="Gill Sans" charset="0"/>
                  <a:cs typeface="Gill Sans" charset="0"/>
                </a:rPr>
                <a:t> </a:t>
              </a:r>
              <a:r>
                <a:rPr lang="en-US" altLang="en-US" sz="1575" dirty="0" err="1">
                  <a:solidFill>
                    <a:srgbClr val="1E1C11"/>
                  </a:solidFill>
                  <a:latin typeface="Gill Sans" charset="0"/>
                  <a:ea typeface="Gill Sans" charset="0"/>
                  <a:cs typeface="Gill Sans" charset="0"/>
                </a:rPr>
                <a:t>humains</a:t>
              </a:r>
              <a:endParaRPr lang="en-US" altLang="en-US" sz="1575" dirty="0">
                <a:solidFill>
                  <a:srgbClr val="1E1C11"/>
                </a:solidFill>
                <a:latin typeface="Gill Sans" charset="0"/>
                <a:ea typeface="Gill Sans" charset="0"/>
                <a:cs typeface="Gill Sans" charset="0"/>
              </a:endParaRPr>
            </a:p>
            <a:p>
              <a:pPr eaLnBrk="1" hangingPunct="1">
                <a:lnSpc>
                  <a:spcPct val="80000"/>
                </a:lnSpc>
                <a:spcBef>
                  <a:spcPct val="0"/>
                </a:spcBef>
                <a:buClr>
                  <a:schemeClr val="bg2"/>
                </a:buClr>
                <a:buSzPct val="200000"/>
                <a:buFont typeface="Arial" panose="020B0604020202020204" pitchFamily="34" charset="0"/>
                <a:buChar char="•"/>
              </a:pPr>
              <a:endParaRPr lang="en-US" altLang="en-US" sz="1575" dirty="0">
                <a:solidFill>
                  <a:srgbClr val="1E1C11"/>
                </a:solidFill>
                <a:latin typeface="Gill Sans" charset="0"/>
                <a:ea typeface="Gill Sans" charset="0"/>
                <a:cs typeface="Gill Sans" charset="0"/>
              </a:endParaRPr>
            </a:p>
            <a:p>
              <a:pPr eaLnBrk="1" hangingPunct="1">
                <a:lnSpc>
                  <a:spcPct val="80000"/>
                </a:lnSpc>
                <a:spcBef>
                  <a:spcPct val="0"/>
                </a:spcBef>
                <a:buClr>
                  <a:schemeClr val="bg2"/>
                </a:buClr>
                <a:buSzPct val="200000"/>
                <a:buFont typeface="Arial" panose="020B0604020202020204" pitchFamily="34" charset="0"/>
                <a:buChar char="•"/>
              </a:pPr>
              <a:r>
                <a:rPr lang="en-US" altLang="en-US" sz="1575" dirty="0">
                  <a:solidFill>
                    <a:srgbClr val="1E1C11"/>
                  </a:solidFill>
                  <a:latin typeface="Gill Sans" charset="0"/>
                  <a:ea typeface="Gill Sans" charset="0"/>
                  <a:cs typeface="Gill Sans" charset="0"/>
                </a:rPr>
                <a:t>Le long du </a:t>
              </a:r>
              <a:r>
                <a:rPr lang="en-US" altLang="en-US" sz="1575" dirty="0" err="1">
                  <a:solidFill>
                    <a:srgbClr val="1E1C11"/>
                  </a:solidFill>
                  <a:latin typeface="Gill Sans" charset="0"/>
                  <a:ea typeface="Gill Sans" charset="0"/>
                  <a:cs typeface="Gill Sans" charset="0"/>
                </a:rPr>
                <a:t>tractus</a:t>
              </a:r>
              <a:r>
                <a:rPr lang="en-US" altLang="en-US" sz="1575" dirty="0">
                  <a:solidFill>
                    <a:srgbClr val="1E1C11"/>
                  </a:solidFill>
                  <a:latin typeface="Gill Sans" charset="0"/>
                  <a:ea typeface="Gill Sans" charset="0"/>
                  <a:cs typeface="Gill Sans" charset="0"/>
                </a:rPr>
                <a:t> gastrointestinal: 1-3 kg de </a:t>
              </a:r>
              <a:r>
                <a:rPr lang="en-US" altLang="en-US" sz="1575" dirty="0" err="1">
                  <a:solidFill>
                    <a:srgbClr val="1E1C11"/>
                  </a:solidFill>
                  <a:latin typeface="Gill Sans" charset="0"/>
                  <a:ea typeface="Gill Sans" charset="0"/>
                  <a:cs typeface="Gill Sans" charset="0"/>
                </a:rPr>
                <a:t>biomasse</a:t>
              </a:r>
              <a:r>
                <a:rPr lang="en-US" altLang="en-US" sz="1575" dirty="0">
                  <a:solidFill>
                    <a:srgbClr val="1E1C11"/>
                  </a:solidFill>
                  <a:latin typeface="Gill Sans" charset="0"/>
                  <a:ea typeface="Gill Sans" charset="0"/>
                  <a:cs typeface="Gill Sans" charset="0"/>
                </a:rPr>
                <a:t> </a:t>
              </a:r>
              <a:r>
                <a:rPr lang="en-US" altLang="en-US" sz="1575" dirty="0" err="1">
                  <a:solidFill>
                    <a:srgbClr val="1E1C11"/>
                  </a:solidFill>
                  <a:latin typeface="Gill Sans" charset="0"/>
                  <a:ea typeface="Gill Sans" charset="0"/>
                  <a:cs typeface="Gill Sans" charset="0"/>
                </a:rPr>
                <a:t>microbienne</a:t>
              </a:r>
              <a:endParaRPr lang="en-US" altLang="en-US" sz="1575" dirty="0">
                <a:solidFill>
                  <a:srgbClr val="1E1C11"/>
                </a:solidFill>
                <a:latin typeface="Gill Sans" charset="0"/>
                <a:ea typeface="Gill Sans" charset="0"/>
                <a:cs typeface="Gill Sans" charset="0"/>
              </a:endParaRPr>
            </a:p>
          </p:txBody>
        </p:sp>
        <p:pic>
          <p:nvPicPr>
            <p:cNvPr id="8203" name="Picture 15" descr="stock-footage-a-realistic-human-intestine-isolated-on-white-with-matt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9637" y="830871"/>
              <a:ext cx="1493617"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1453499" y="1323776"/>
            <a:ext cx="6223917" cy="3616778"/>
            <a:chOff x="413998" y="1905000"/>
            <a:chExt cx="8298556" cy="4822370"/>
          </a:xfrm>
        </p:grpSpPr>
        <p:grpSp>
          <p:nvGrpSpPr>
            <p:cNvPr id="8198" name="Group 10"/>
            <p:cNvGrpSpPr>
              <a:grpSpLocks/>
            </p:cNvGrpSpPr>
            <p:nvPr/>
          </p:nvGrpSpPr>
          <p:grpSpPr bwMode="auto">
            <a:xfrm rot="18836550">
              <a:off x="1974850" y="1776413"/>
              <a:ext cx="468313" cy="725487"/>
              <a:chOff x="1635091" y="3145315"/>
              <a:chExt cx="432000" cy="724953"/>
            </a:xfrm>
          </p:grpSpPr>
          <p:sp>
            <p:nvSpPr>
              <p:cNvPr id="12" name="Oval 11"/>
              <p:cNvSpPr/>
              <p:nvPr/>
            </p:nvSpPr>
            <p:spPr>
              <a:xfrm>
                <a:off x="1637105" y="3143440"/>
                <a:ext cx="432000" cy="431482"/>
              </a:xfrm>
              <a:prstGeom prst="ellipse">
                <a:avLst/>
              </a:prstGeom>
              <a:noFill/>
              <a:ln w="57150">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ln>
                    <a:solidFill>
                      <a:srgbClr val="000000"/>
                    </a:solidFill>
                  </a:ln>
                  <a:latin typeface="Gill Sans"/>
                  <a:cs typeface="Gill Sans"/>
                </a:endParaRPr>
              </a:p>
            </p:txBody>
          </p:sp>
          <p:cxnSp>
            <p:nvCxnSpPr>
              <p:cNvPr id="13" name="Straight Connector 12"/>
              <p:cNvCxnSpPr/>
              <p:nvPr/>
            </p:nvCxnSpPr>
            <p:spPr>
              <a:xfrm>
                <a:off x="1846933" y="3574694"/>
                <a:ext cx="0" cy="293472"/>
              </a:xfrm>
              <a:prstGeom prst="line">
                <a:avLst/>
              </a:prstGeom>
              <a:ln w="57150">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5122" name="Picture 2" descr="mage result for microbiom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3998" y="3984901"/>
              <a:ext cx="8298556" cy="27424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6"/>
            <p:cNvSpPr txBox="1">
              <a:spLocks noChangeArrowheads="1"/>
            </p:cNvSpPr>
            <p:nvPr/>
          </p:nvSpPr>
          <p:spPr bwMode="auto">
            <a:xfrm>
              <a:off x="413998" y="3995062"/>
              <a:ext cx="5370983" cy="430887"/>
            </a:xfrm>
            <a:prstGeom prst="rect">
              <a:avLst/>
            </a:prstGeom>
            <a:solidFill>
              <a:schemeClr val="bg1">
                <a:alpha val="45000"/>
              </a:schemeClr>
            </a:solidFill>
            <a:ln>
              <a:noFill/>
            </a:ln>
            <a:extLst>
              <a:ext uri="{909E8E84-426E-40dd-AFC4-6F175D3DCCD1}">
                <a14:hiddenFill xmlns="" xmlns:a14="http://schemas.microsoft.com/office/drawing/2010/main">
                  <a:solidFill>
                    <a:srgbClr val="996633"/>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500" dirty="0">
                  <a:latin typeface="Gill Sans" charset="0"/>
                </a:rPr>
                <a:t>Un mélange de </a:t>
              </a:r>
              <a:r>
                <a:rPr lang="en-US" altLang="en-US" sz="1500" dirty="0" err="1">
                  <a:latin typeface="Gill Sans" charset="0"/>
                </a:rPr>
                <a:t>différentes</a:t>
              </a:r>
              <a:r>
                <a:rPr lang="en-US" altLang="en-US" sz="1500" dirty="0">
                  <a:latin typeface="Gill Sans" charset="0"/>
                </a:rPr>
                <a:t> </a:t>
              </a:r>
              <a:r>
                <a:rPr lang="en-US" altLang="en-US" sz="1500" dirty="0" err="1">
                  <a:latin typeface="Gill Sans" charset="0"/>
                </a:rPr>
                <a:t>espèces</a:t>
              </a:r>
              <a:r>
                <a:rPr lang="en-US" altLang="en-US" sz="1500" dirty="0">
                  <a:latin typeface="Gill Sans" charset="0"/>
                </a:rPr>
                <a:t> </a:t>
              </a:r>
              <a:r>
                <a:rPr lang="en-US" altLang="en-US" sz="1500" dirty="0" err="1">
                  <a:latin typeface="Gill Sans" charset="0"/>
                </a:rPr>
                <a:t>microbiennes</a:t>
              </a:r>
              <a:endParaRPr lang="en-US" altLang="en-US" sz="1500" dirty="0">
                <a:latin typeface="Gill Sans"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3D7F684-7B63-D44A-98E9-50D137E73716}"/>
              </a:ext>
            </a:extLst>
          </p:cNvPr>
          <p:cNvSpPr/>
          <p:nvPr/>
        </p:nvSpPr>
        <p:spPr>
          <a:xfrm>
            <a:off x="0" y="19050"/>
            <a:ext cx="9144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1" name="Rectangle 90">
            <a:extLst>
              <a:ext uri="{FF2B5EF4-FFF2-40B4-BE49-F238E27FC236}">
                <a16:creationId xmlns:a16="http://schemas.microsoft.com/office/drawing/2014/main" id="{A5022289-E4C1-AB4E-8303-1EAFF9D682D4}"/>
              </a:ext>
            </a:extLst>
          </p:cNvPr>
          <p:cNvSpPr/>
          <p:nvPr/>
        </p:nvSpPr>
        <p:spPr>
          <a:xfrm>
            <a:off x="3489202" y="4915316"/>
            <a:ext cx="5654798" cy="276999"/>
          </a:xfrm>
          <a:prstGeom prst="rect">
            <a:avLst/>
          </a:prstGeom>
        </p:spPr>
        <p:txBody>
          <a:bodyPr wrap="square">
            <a:spAutoFit/>
          </a:bodyPr>
          <a:lstStyle/>
          <a:p>
            <a:pPr algn="r" defTabSz="342900">
              <a:defRPr/>
            </a:pPr>
            <a:r>
              <a:rPr lang="en-US" altLang="en-US" sz="1200" dirty="0">
                <a:solidFill>
                  <a:schemeClr val="bg1"/>
                </a:solidFill>
              </a:rPr>
              <a:t>Mao </a:t>
            </a:r>
            <a:r>
              <a:rPr lang="en-US" altLang="en-US" sz="1200" i="1" dirty="0">
                <a:solidFill>
                  <a:schemeClr val="bg1"/>
                </a:solidFill>
              </a:rPr>
              <a:t>et al.</a:t>
            </a:r>
            <a:r>
              <a:rPr lang="en-US" altLang="en-US" sz="1200" dirty="0">
                <a:solidFill>
                  <a:schemeClr val="bg1"/>
                </a:solidFill>
              </a:rPr>
              <a:t> (2020) </a:t>
            </a:r>
            <a:r>
              <a:rPr lang="en-US" altLang="en-US" sz="1200" i="1" dirty="0">
                <a:solidFill>
                  <a:schemeClr val="bg1"/>
                </a:solidFill>
              </a:rPr>
              <a:t>Microbiome</a:t>
            </a:r>
            <a:r>
              <a:rPr lang="en-US" altLang="en-US" sz="1200" dirty="0">
                <a:solidFill>
                  <a:schemeClr val="bg1"/>
                </a:solidFill>
              </a:rPr>
              <a:t> </a:t>
            </a:r>
            <a:r>
              <a:rPr lang="en-US" altLang="en-US" sz="1200" b="1" dirty="0">
                <a:solidFill>
                  <a:schemeClr val="bg1"/>
                </a:solidFill>
              </a:rPr>
              <a:t>8</a:t>
            </a:r>
            <a:r>
              <a:rPr lang="en-US" altLang="en-US" sz="1200" dirty="0">
                <a:solidFill>
                  <a:schemeClr val="bg1"/>
                </a:solidFill>
              </a:rPr>
              <a:t>:53.</a:t>
            </a:r>
            <a:endParaRPr lang="de-DE" sz="1200" dirty="0">
              <a:solidFill>
                <a:schemeClr val="bg1"/>
              </a:solidFill>
              <a:cs typeface="Gill Sans"/>
            </a:endParaRPr>
          </a:p>
        </p:txBody>
      </p:sp>
      <p:pic>
        <p:nvPicPr>
          <p:cNvPr id="14" name="Picture 13">
            <a:extLst>
              <a:ext uri="{FF2B5EF4-FFF2-40B4-BE49-F238E27FC236}">
                <a16:creationId xmlns:a16="http://schemas.microsoft.com/office/drawing/2014/main" id="{FFD42535-9C79-444C-8D20-B9507AC190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7" t="15122" r="16923" b="18202"/>
          <a:stretch/>
        </p:blipFill>
        <p:spPr>
          <a:xfrm>
            <a:off x="133147" y="553714"/>
            <a:ext cx="5234517" cy="2975020"/>
          </a:xfrm>
          <a:prstGeom prst="rect">
            <a:avLst/>
          </a:prstGeom>
        </p:spPr>
      </p:pic>
      <p:sp>
        <p:nvSpPr>
          <p:cNvPr id="21" name="Rectangle 20">
            <a:extLst>
              <a:ext uri="{FF2B5EF4-FFF2-40B4-BE49-F238E27FC236}">
                <a16:creationId xmlns:a16="http://schemas.microsoft.com/office/drawing/2014/main" id="{892287EA-2ECB-4642-8AF2-1A33DAB8557C}"/>
              </a:ext>
            </a:extLst>
          </p:cNvPr>
          <p:cNvSpPr/>
          <p:nvPr/>
        </p:nvSpPr>
        <p:spPr>
          <a:xfrm>
            <a:off x="133147" y="3769733"/>
            <a:ext cx="5726605" cy="461665"/>
          </a:xfrm>
          <a:prstGeom prst="rect">
            <a:avLst/>
          </a:prstGeom>
        </p:spPr>
        <p:txBody>
          <a:bodyPr wrap="square">
            <a:spAutoFit/>
          </a:bodyPr>
          <a:lstStyle/>
          <a:p>
            <a:pPr marL="342900" indent="-342900">
              <a:buClr>
                <a:schemeClr val="bg2"/>
              </a:buClr>
              <a:buFont typeface="Arial" panose="020B0604020202020204" pitchFamily="34" charset="0"/>
              <a:buChar char="•"/>
            </a:pPr>
            <a:r>
              <a:rPr lang="en-GB" dirty="0">
                <a:solidFill>
                  <a:schemeClr val="bg1"/>
                </a:solidFill>
                <a:latin typeface="Gill Sans" panose="020B0502020104020203" pitchFamily="34" charset="-79"/>
                <a:cs typeface="Gill Sans" panose="020B0502020104020203" pitchFamily="34" charset="-79"/>
              </a:rPr>
              <a:t>Inclusion de neurones </a:t>
            </a:r>
            <a:r>
              <a:rPr lang="en-GB" dirty="0" err="1">
                <a:solidFill>
                  <a:schemeClr val="bg1"/>
                </a:solidFill>
                <a:latin typeface="Gill Sans" panose="020B0502020104020203" pitchFamily="34" charset="-79"/>
                <a:cs typeface="Gill Sans" panose="020B0502020104020203" pitchFamily="34" charset="-79"/>
              </a:rPr>
              <a:t>entériques</a:t>
            </a:r>
            <a:endParaRPr lang="en-GB" dirty="0">
              <a:solidFill>
                <a:schemeClr val="bg1"/>
              </a:solidFill>
              <a:latin typeface="Gill Sans" panose="020B0502020104020203" pitchFamily="34" charset="-79"/>
              <a:cs typeface="Gill Sans" panose="020B0502020104020203" pitchFamily="34" charset="-79"/>
            </a:endParaRPr>
          </a:p>
        </p:txBody>
      </p:sp>
      <p:grpSp>
        <p:nvGrpSpPr>
          <p:cNvPr id="19" name="Group 18">
            <a:extLst>
              <a:ext uri="{FF2B5EF4-FFF2-40B4-BE49-F238E27FC236}">
                <a16:creationId xmlns:a16="http://schemas.microsoft.com/office/drawing/2014/main" id="{BD346A93-C5A4-B447-8022-A33C9DA926C5}"/>
              </a:ext>
            </a:extLst>
          </p:cNvPr>
          <p:cNvGrpSpPr/>
          <p:nvPr/>
        </p:nvGrpSpPr>
        <p:grpSpPr>
          <a:xfrm>
            <a:off x="5798197" y="1122528"/>
            <a:ext cx="1317477" cy="1355295"/>
            <a:chOff x="7686136" y="2499861"/>
            <a:chExt cx="1756636" cy="1807060"/>
          </a:xfrm>
        </p:grpSpPr>
        <p:pic>
          <p:nvPicPr>
            <p:cNvPr id="22" name="Picture 21">
              <a:extLst>
                <a:ext uri="{FF2B5EF4-FFF2-40B4-BE49-F238E27FC236}">
                  <a16:creationId xmlns:a16="http://schemas.microsoft.com/office/drawing/2014/main" id="{C7C7F8CD-A774-0F48-B200-015B269DCD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35085" y="2560417"/>
              <a:ext cx="1707687" cy="1746504"/>
            </a:xfrm>
            <a:prstGeom prst="rect">
              <a:avLst/>
            </a:prstGeom>
          </p:spPr>
        </p:pic>
        <p:sp>
          <p:nvSpPr>
            <p:cNvPr id="15" name="TextBox 14">
              <a:extLst>
                <a:ext uri="{FF2B5EF4-FFF2-40B4-BE49-F238E27FC236}">
                  <a16:creationId xmlns:a16="http://schemas.microsoft.com/office/drawing/2014/main" id="{7BCA1178-05CC-8746-A256-5AAF96CB2F22}"/>
                </a:ext>
              </a:extLst>
            </p:cNvPr>
            <p:cNvSpPr txBox="1"/>
            <p:nvPr/>
          </p:nvSpPr>
          <p:spPr>
            <a:xfrm>
              <a:off x="7686136" y="2499861"/>
              <a:ext cx="701475" cy="677108"/>
            </a:xfrm>
            <a:prstGeom prst="rect">
              <a:avLst/>
            </a:prstGeom>
            <a:noFill/>
          </p:spPr>
          <p:txBody>
            <a:bodyPr wrap="none" rtlCol="0">
              <a:spAutoFit/>
            </a:bodyPr>
            <a:lstStyle/>
            <a:p>
              <a:r>
                <a:rPr lang="en-LU" sz="675" b="1" dirty="0">
                  <a:solidFill>
                    <a:srgbClr val="FF0000"/>
                  </a:solidFill>
                </a:rPr>
                <a:t>MAP2</a:t>
              </a:r>
            </a:p>
            <a:p>
              <a:r>
                <a:rPr lang="en-LU" sz="675" b="1" dirty="0">
                  <a:solidFill>
                    <a:srgbClr val="00B050"/>
                  </a:solidFill>
                </a:rPr>
                <a:t>aSyn</a:t>
              </a:r>
            </a:p>
            <a:p>
              <a:r>
                <a:rPr lang="en-LU" sz="675" b="1" dirty="0">
                  <a:solidFill>
                    <a:schemeClr val="bg1">
                      <a:lumMod val="95000"/>
                    </a:schemeClr>
                  </a:solidFill>
                </a:rPr>
                <a:t>VIP</a:t>
              </a:r>
            </a:p>
            <a:p>
              <a:r>
                <a:rPr lang="en-LU" sz="675" b="1" dirty="0">
                  <a:solidFill>
                    <a:schemeClr val="accent1">
                      <a:lumMod val="75000"/>
                    </a:schemeClr>
                  </a:solidFill>
                </a:rPr>
                <a:t>Hoechst</a:t>
              </a:r>
              <a:endParaRPr lang="en-LU" sz="675" b="1" dirty="0">
                <a:solidFill>
                  <a:schemeClr val="bg1">
                    <a:lumMod val="95000"/>
                  </a:schemeClr>
                </a:solidFill>
              </a:endParaRPr>
            </a:p>
          </p:txBody>
        </p:sp>
      </p:grpSp>
      <p:grpSp>
        <p:nvGrpSpPr>
          <p:cNvPr id="18" name="Group 17">
            <a:extLst>
              <a:ext uri="{FF2B5EF4-FFF2-40B4-BE49-F238E27FC236}">
                <a16:creationId xmlns:a16="http://schemas.microsoft.com/office/drawing/2014/main" id="{33B5E9A9-FE53-9847-A8F8-70A9E5EB1B92}"/>
              </a:ext>
            </a:extLst>
          </p:cNvPr>
          <p:cNvGrpSpPr/>
          <p:nvPr/>
        </p:nvGrpSpPr>
        <p:grpSpPr>
          <a:xfrm>
            <a:off x="7152385" y="1122528"/>
            <a:ext cx="1737375" cy="1355295"/>
            <a:chOff x="9491721" y="2499861"/>
            <a:chExt cx="2316500" cy="1807060"/>
          </a:xfrm>
        </p:grpSpPr>
        <p:pic>
          <p:nvPicPr>
            <p:cNvPr id="27" name="Picture 26">
              <a:extLst>
                <a:ext uri="{FF2B5EF4-FFF2-40B4-BE49-F238E27FC236}">
                  <a16:creationId xmlns:a16="http://schemas.microsoft.com/office/drawing/2014/main" id="{52E0A53A-086D-9846-AD60-959D485261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5296" y="2560417"/>
              <a:ext cx="2292925" cy="1746504"/>
            </a:xfrm>
            <a:prstGeom prst="rect">
              <a:avLst/>
            </a:prstGeom>
          </p:spPr>
        </p:pic>
        <p:sp>
          <p:nvSpPr>
            <p:cNvPr id="17" name="TextBox 16">
              <a:extLst>
                <a:ext uri="{FF2B5EF4-FFF2-40B4-BE49-F238E27FC236}">
                  <a16:creationId xmlns:a16="http://schemas.microsoft.com/office/drawing/2014/main" id="{801EAD6E-CBA5-5C4C-947C-22B713C4FF6B}"/>
                </a:ext>
              </a:extLst>
            </p:cNvPr>
            <p:cNvSpPr txBox="1"/>
            <p:nvPr/>
          </p:nvSpPr>
          <p:spPr>
            <a:xfrm>
              <a:off x="9491721" y="2499861"/>
              <a:ext cx="701475" cy="538609"/>
            </a:xfrm>
            <a:prstGeom prst="rect">
              <a:avLst/>
            </a:prstGeom>
            <a:noFill/>
          </p:spPr>
          <p:txBody>
            <a:bodyPr wrap="none" rtlCol="0">
              <a:spAutoFit/>
            </a:bodyPr>
            <a:lstStyle/>
            <a:p>
              <a:r>
                <a:rPr lang="en-LU" sz="675" b="1" dirty="0">
                  <a:solidFill>
                    <a:srgbClr val="00B050"/>
                  </a:solidFill>
                </a:rPr>
                <a:t>TUJ1</a:t>
              </a:r>
            </a:p>
            <a:p>
              <a:r>
                <a:rPr lang="en-LU" sz="675" b="1" dirty="0">
                  <a:solidFill>
                    <a:srgbClr val="FF0000"/>
                  </a:solidFill>
                </a:rPr>
                <a:t>TH</a:t>
              </a:r>
            </a:p>
            <a:p>
              <a:r>
                <a:rPr lang="en-LU" sz="675" b="1" dirty="0">
                  <a:solidFill>
                    <a:srgbClr val="0070C0"/>
                  </a:solidFill>
                </a:rPr>
                <a:t>Hoechst</a:t>
              </a:r>
            </a:p>
          </p:txBody>
        </p:sp>
      </p:grpSp>
      <p:sp>
        <p:nvSpPr>
          <p:cNvPr id="33" name="TextBox 32">
            <a:extLst>
              <a:ext uri="{FF2B5EF4-FFF2-40B4-BE49-F238E27FC236}">
                <a16:creationId xmlns:a16="http://schemas.microsoft.com/office/drawing/2014/main" id="{72449A95-95D5-764C-B14B-B8BBD71F97FC}"/>
              </a:ext>
            </a:extLst>
          </p:cNvPr>
          <p:cNvSpPr txBox="1"/>
          <p:nvPr/>
        </p:nvSpPr>
        <p:spPr>
          <a:xfrm>
            <a:off x="5795768" y="3454306"/>
            <a:ext cx="1866217" cy="219291"/>
          </a:xfrm>
          <a:prstGeom prst="rect">
            <a:avLst/>
          </a:prstGeom>
          <a:noFill/>
        </p:spPr>
        <p:txBody>
          <a:bodyPr wrap="none" rtlCol="0">
            <a:spAutoFit/>
          </a:bodyPr>
          <a:lstStyle/>
          <a:p>
            <a:r>
              <a:rPr lang="en-LU" sz="825" dirty="0"/>
              <a:t>iPSC-derived ENS on HuMiX PC lid</a:t>
            </a:r>
          </a:p>
        </p:txBody>
      </p:sp>
      <p:grpSp>
        <p:nvGrpSpPr>
          <p:cNvPr id="30" name="Group 29">
            <a:extLst>
              <a:ext uri="{FF2B5EF4-FFF2-40B4-BE49-F238E27FC236}">
                <a16:creationId xmlns:a16="http://schemas.microsoft.com/office/drawing/2014/main" id="{8C0ECC7C-07D1-ED4A-8E9E-BE5B8805BD51}"/>
              </a:ext>
            </a:extLst>
          </p:cNvPr>
          <p:cNvGrpSpPr/>
          <p:nvPr/>
        </p:nvGrpSpPr>
        <p:grpSpPr>
          <a:xfrm>
            <a:off x="5813115" y="2708123"/>
            <a:ext cx="1339271" cy="1322771"/>
            <a:chOff x="7228724" y="4697871"/>
            <a:chExt cx="1785694" cy="1763695"/>
          </a:xfrm>
        </p:grpSpPr>
        <p:pic>
          <p:nvPicPr>
            <p:cNvPr id="32" name="Picture 31">
              <a:extLst>
                <a:ext uri="{FF2B5EF4-FFF2-40B4-BE49-F238E27FC236}">
                  <a16:creationId xmlns:a16="http://schemas.microsoft.com/office/drawing/2014/main" id="{BA38B1DE-E87C-8041-A6F0-19EDD82D94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3944" y="4731092"/>
              <a:ext cx="1730474" cy="1730474"/>
            </a:xfrm>
            <a:prstGeom prst="rect">
              <a:avLst/>
            </a:prstGeom>
          </p:spPr>
        </p:pic>
        <p:sp>
          <p:nvSpPr>
            <p:cNvPr id="25" name="TextBox 24">
              <a:extLst>
                <a:ext uri="{FF2B5EF4-FFF2-40B4-BE49-F238E27FC236}">
                  <a16:creationId xmlns:a16="http://schemas.microsoft.com/office/drawing/2014/main" id="{C04E91B7-C1D7-7540-AAC4-6D6C38AD2877}"/>
                </a:ext>
              </a:extLst>
            </p:cNvPr>
            <p:cNvSpPr txBox="1"/>
            <p:nvPr/>
          </p:nvSpPr>
          <p:spPr>
            <a:xfrm>
              <a:off x="7228724" y="4697871"/>
              <a:ext cx="528349" cy="538609"/>
            </a:xfrm>
            <a:prstGeom prst="rect">
              <a:avLst/>
            </a:prstGeom>
            <a:noFill/>
          </p:spPr>
          <p:txBody>
            <a:bodyPr wrap="none" rtlCol="0">
              <a:spAutoFit/>
            </a:bodyPr>
            <a:lstStyle/>
            <a:p>
              <a:r>
                <a:rPr lang="en-LU" sz="675" b="1" dirty="0">
                  <a:solidFill>
                    <a:srgbClr val="00B050"/>
                  </a:solidFill>
                </a:rPr>
                <a:t>TUJ1</a:t>
              </a:r>
            </a:p>
            <a:p>
              <a:r>
                <a:rPr lang="en-LU" sz="675" b="1" dirty="0">
                  <a:solidFill>
                    <a:srgbClr val="FFFF00"/>
                  </a:solidFill>
                </a:rPr>
                <a:t>aSyn</a:t>
              </a:r>
            </a:p>
            <a:p>
              <a:r>
                <a:rPr lang="en-LU" sz="675" b="1" dirty="0">
                  <a:solidFill>
                    <a:srgbClr val="0070C0"/>
                  </a:solidFill>
                </a:rPr>
                <a:t>DAPI</a:t>
              </a:r>
            </a:p>
          </p:txBody>
        </p:sp>
      </p:grpSp>
      <p:grpSp>
        <p:nvGrpSpPr>
          <p:cNvPr id="34" name="Group 33">
            <a:extLst>
              <a:ext uri="{FF2B5EF4-FFF2-40B4-BE49-F238E27FC236}">
                <a16:creationId xmlns:a16="http://schemas.microsoft.com/office/drawing/2014/main" id="{3868E987-371C-EC47-A9B8-A08B57FC4815}"/>
              </a:ext>
            </a:extLst>
          </p:cNvPr>
          <p:cNvGrpSpPr/>
          <p:nvPr/>
        </p:nvGrpSpPr>
        <p:grpSpPr>
          <a:xfrm>
            <a:off x="7152386" y="2708123"/>
            <a:ext cx="1339271" cy="1324269"/>
            <a:chOff x="9014418" y="4697871"/>
            <a:chExt cx="1785695" cy="1765692"/>
          </a:xfrm>
        </p:grpSpPr>
        <p:pic>
          <p:nvPicPr>
            <p:cNvPr id="38" name="Picture 37">
              <a:extLst>
                <a:ext uri="{FF2B5EF4-FFF2-40B4-BE49-F238E27FC236}">
                  <a16:creationId xmlns:a16="http://schemas.microsoft.com/office/drawing/2014/main" id="{7EEA394C-A255-934D-8B0D-71041BE9FF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9638" y="4733088"/>
              <a:ext cx="1730475" cy="1730475"/>
            </a:xfrm>
            <a:prstGeom prst="rect">
              <a:avLst/>
            </a:prstGeom>
          </p:spPr>
        </p:pic>
        <p:sp>
          <p:nvSpPr>
            <p:cNvPr id="39" name="TextBox 38">
              <a:extLst>
                <a:ext uri="{FF2B5EF4-FFF2-40B4-BE49-F238E27FC236}">
                  <a16:creationId xmlns:a16="http://schemas.microsoft.com/office/drawing/2014/main" id="{52754F01-E5DD-9E40-9F45-29B52D5BC826}"/>
                </a:ext>
              </a:extLst>
            </p:cNvPr>
            <p:cNvSpPr txBox="1"/>
            <p:nvPr/>
          </p:nvSpPr>
          <p:spPr>
            <a:xfrm>
              <a:off x="9014418" y="4697871"/>
              <a:ext cx="528349" cy="538609"/>
            </a:xfrm>
            <a:prstGeom prst="rect">
              <a:avLst/>
            </a:prstGeom>
            <a:noFill/>
          </p:spPr>
          <p:txBody>
            <a:bodyPr wrap="none" rtlCol="0">
              <a:spAutoFit/>
            </a:bodyPr>
            <a:lstStyle/>
            <a:p>
              <a:r>
                <a:rPr lang="en-LU" sz="675" b="1" dirty="0">
                  <a:solidFill>
                    <a:srgbClr val="00B050"/>
                  </a:solidFill>
                </a:rPr>
                <a:t>TUJ1</a:t>
              </a:r>
            </a:p>
            <a:p>
              <a:r>
                <a:rPr lang="en-LU" sz="675" b="1" dirty="0">
                  <a:solidFill>
                    <a:srgbClr val="FFFF00"/>
                  </a:solidFill>
                </a:rPr>
                <a:t>aSyn</a:t>
              </a:r>
            </a:p>
            <a:p>
              <a:r>
                <a:rPr lang="en-LU" sz="675" b="1" dirty="0">
                  <a:solidFill>
                    <a:srgbClr val="0070C0"/>
                  </a:solidFill>
                </a:rPr>
                <a:t>DAPI</a:t>
              </a:r>
            </a:p>
          </p:txBody>
        </p:sp>
      </p:grpSp>
      <p:sp>
        <p:nvSpPr>
          <p:cNvPr id="28" name="Title 1">
            <a:extLst>
              <a:ext uri="{FF2B5EF4-FFF2-40B4-BE49-F238E27FC236}">
                <a16:creationId xmlns:a16="http://schemas.microsoft.com/office/drawing/2014/main" id="{AEE01698-3A5B-A84E-AB10-AC7B407DE9AA}"/>
              </a:ext>
            </a:extLst>
          </p:cNvPr>
          <p:cNvSpPr txBox="1">
            <a:spLocks/>
          </p:cNvSpPr>
          <p:nvPr/>
        </p:nvSpPr>
        <p:spPr>
          <a:xfrm>
            <a:off x="0" y="1"/>
            <a:ext cx="9181608" cy="392906"/>
          </a:xfrm>
          <a:prstGeom prst="rect">
            <a:avLst/>
          </a:prstGeom>
        </p:spPr>
        <p:txBody>
          <a:bodyPr anchor="ctr">
            <a:norm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0000"/>
              </a:lnSpc>
            </a:pPr>
            <a:r>
              <a:rPr lang="en-US" altLang="en-US" sz="2100" dirty="0" err="1">
                <a:solidFill>
                  <a:srgbClr val="1F497D"/>
                </a:solidFill>
                <a:latin typeface="Candara" charset="0"/>
              </a:rPr>
              <a:t>neuroHuMiX</a:t>
            </a:r>
            <a:r>
              <a:rPr lang="en-US" altLang="en-US" sz="2100" dirty="0">
                <a:solidFill>
                  <a:srgbClr val="1F497D"/>
                </a:solidFill>
                <a:latin typeface="Candara" charset="0"/>
              </a:rPr>
              <a:t> – Organ-on-chip model</a:t>
            </a:r>
            <a:endParaRPr lang="en-GB" altLang="en-US" sz="2100" dirty="0">
              <a:solidFill>
                <a:srgbClr val="1F497D"/>
              </a:solidFill>
              <a:latin typeface="Candara" charset="0"/>
            </a:endParaRPr>
          </a:p>
        </p:txBody>
      </p:sp>
      <p:sp>
        <p:nvSpPr>
          <p:cNvPr id="37" name="TextBox 36">
            <a:extLst>
              <a:ext uri="{FF2B5EF4-FFF2-40B4-BE49-F238E27FC236}">
                <a16:creationId xmlns:a16="http://schemas.microsoft.com/office/drawing/2014/main" id="{CDD03F1D-9FA5-2944-86FC-C2F1F2A27AA8}"/>
              </a:ext>
            </a:extLst>
          </p:cNvPr>
          <p:cNvSpPr txBox="1"/>
          <p:nvPr/>
        </p:nvSpPr>
        <p:spPr>
          <a:xfrm>
            <a:off x="5748532" y="900438"/>
            <a:ext cx="2890535" cy="261610"/>
          </a:xfrm>
          <a:prstGeom prst="rect">
            <a:avLst/>
          </a:prstGeom>
          <a:noFill/>
        </p:spPr>
        <p:txBody>
          <a:bodyPr wrap="none" rtlCol="0">
            <a:spAutoFit/>
          </a:bodyPr>
          <a:lstStyle/>
          <a:p>
            <a:r>
              <a:rPr lang="en-LU" sz="1100" dirty="0">
                <a:solidFill>
                  <a:schemeClr val="bg1"/>
                </a:solidFill>
              </a:rPr>
              <a:t>iPSC-derived enteric neurons in cell culture</a:t>
            </a:r>
          </a:p>
        </p:txBody>
      </p:sp>
      <p:sp>
        <p:nvSpPr>
          <p:cNvPr id="41" name="TextBox 40">
            <a:extLst>
              <a:ext uri="{FF2B5EF4-FFF2-40B4-BE49-F238E27FC236}">
                <a16:creationId xmlns:a16="http://schemas.microsoft.com/office/drawing/2014/main" id="{C1D571C0-783F-EC44-B6F9-C6E036177DB1}"/>
              </a:ext>
            </a:extLst>
          </p:cNvPr>
          <p:cNvSpPr txBox="1"/>
          <p:nvPr/>
        </p:nvSpPr>
        <p:spPr>
          <a:xfrm>
            <a:off x="5791533" y="2486235"/>
            <a:ext cx="2640466" cy="261610"/>
          </a:xfrm>
          <a:prstGeom prst="rect">
            <a:avLst/>
          </a:prstGeom>
          <a:noFill/>
        </p:spPr>
        <p:txBody>
          <a:bodyPr wrap="none" rtlCol="0">
            <a:spAutoFit/>
          </a:bodyPr>
          <a:lstStyle/>
          <a:p>
            <a:r>
              <a:rPr lang="en-LU" sz="1100" dirty="0">
                <a:solidFill>
                  <a:schemeClr val="bg1"/>
                </a:solidFill>
              </a:rPr>
              <a:t>iPSC-derived enteric neurons in HuMiX</a:t>
            </a:r>
          </a:p>
        </p:txBody>
      </p:sp>
      <p:sp>
        <p:nvSpPr>
          <p:cNvPr id="46" name="Rectangle 45">
            <a:extLst>
              <a:ext uri="{FF2B5EF4-FFF2-40B4-BE49-F238E27FC236}">
                <a16:creationId xmlns:a16="http://schemas.microsoft.com/office/drawing/2014/main" id="{8C752467-1092-E04D-97D9-55474C999559}"/>
              </a:ext>
            </a:extLst>
          </p:cNvPr>
          <p:cNvSpPr/>
          <p:nvPr/>
        </p:nvSpPr>
        <p:spPr>
          <a:xfrm>
            <a:off x="6496181" y="24502"/>
            <a:ext cx="1998155" cy="457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941969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F55E03CD-8FE7-4947-B542-56A39322F2A3}"/>
              </a:ext>
            </a:extLst>
          </p:cNvPr>
          <p:cNvSpPr/>
          <p:nvPr/>
        </p:nvSpPr>
        <p:spPr>
          <a:xfrm>
            <a:off x="0" y="19050"/>
            <a:ext cx="9144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23" name="Picture 22">
            <a:extLst>
              <a:ext uri="{FF2B5EF4-FFF2-40B4-BE49-F238E27FC236}">
                <a16:creationId xmlns:a16="http://schemas.microsoft.com/office/drawing/2014/main" id="{3698C1EA-D3C6-E543-B208-31B19F6629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311879" cy="5173266"/>
          </a:xfrm>
          <a:prstGeom prst="rect">
            <a:avLst/>
          </a:prstGeom>
        </p:spPr>
      </p:pic>
      <p:sp>
        <p:nvSpPr>
          <p:cNvPr id="24" name="Rounded Rectangle 23">
            <a:extLst>
              <a:ext uri="{FF2B5EF4-FFF2-40B4-BE49-F238E27FC236}">
                <a16:creationId xmlns:a16="http://schemas.microsoft.com/office/drawing/2014/main" id="{59C7ECE3-9CC8-A844-B71A-6431B36EA728}"/>
              </a:ext>
            </a:extLst>
          </p:cNvPr>
          <p:cNvSpPr/>
          <p:nvPr/>
        </p:nvSpPr>
        <p:spPr>
          <a:xfrm>
            <a:off x="4914901" y="-393700"/>
            <a:ext cx="4800600" cy="2819400"/>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TextBox 8">
            <a:extLst>
              <a:ext uri="{FF2B5EF4-FFF2-40B4-BE49-F238E27FC236}">
                <a16:creationId xmlns:a16="http://schemas.microsoft.com/office/drawing/2014/main" id="{E12932ED-338B-2845-B486-55D1DE09384C}"/>
              </a:ext>
            </a:extLst>
          </p:cNvPr>
          <p:cNvSpPr txBox="1">
            <a:spLocks noChangeArrowheads="1"/>
          </p:cNvSpPr>
          <p:nvPr/>
        </p:nvSpPr>
        <p:spPr bwMode="auto">
          <a:xfrm>
            <a:off x="5278848" y="1393031"/>
            <a:ext cx="395610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buClr>
                <a:srgbClr val="F29320"/>
              </a:buClr>
              <a:buSzPct val="150000"/>
              <a:defRPr/>
            </a:pPr>
            <a:r>
              <a:rPr lang="en-US" sz="1800" dirty="0">
                <a:solidFill>
                  <a:srgbClr val="000000"/>
                </a:solidFill>
                <a:latin typeface="Gill Sans" panose="020B0502020104020203" pitchFamily="34" charset="-79"/>
                <a:cs typeface="Gill Sans" panose="020B0502020104020203" pitchFamily="34" charset="-79"/>
              </a:rPr>
              <a:t>Des millions de biomolecules </a:t>
            </a:r>
            <a:r>
              <a:rPr lang="en-US" sz="1800" dirty="0" err="1">
                <a:solidFill>
                  <a:srgbClr val="000000"/>
                </a:solidFill>
                <a:latin typeface="Gill Sans" panose="020B0502020104020203" pitchFamily="34" charset="-79"/>
                <a:cs typeface="Gill Sans" panose="020B0502020104020203" pitchFamily="34" charset="-79"/>
              </a:rPr>
              <a:t>différentes</a:t>
            </a:r>
            <a:endParaRPr lang="en-US" sz="1800" baseline="30000" dirty="0">
              <a:solidFill>
                <a:srgbClr val="000000"/>
              </a:solidFill>
              <a:latin typeface="Gill Sans" panose="020B0502020104020203" pitchFamily="34" charset="-79"/>
              <a:cs typeface="Gill Sans" panose="020B0502020104020203" pitchFamily="34" charset="-79"/>
            </a:endParaRPr>
          </a:p>
          <a:p>
            <a:pPr eaLnBrk="1" hangingPunct="1">
              <a:buClr>
                <a:srgbClr val="F29320"/>
              </a:buClr>
              <a:buSzPct val="150000"/>
              <a:buFont typeface="Wingdings" pitchFamily="2" charset="2"/>
              <a:buChar char="Ø"/>
              <a:defRPr/>
            </a:pPr>
            <a:r>
              <a:rPr lang="en-US" sz="1800" dirty="0">
                <a:solidFill>
                  <a:srgbClr val="000000"/>
                </a:solidFill>
                <a:latin typeface="Gill Sans" panose="020B0502020104020203" pitchFamily="34" charset="-79"/>
                <a:cs typeface="Gill Sans" panose="020B0502020104020203" pitchFamily="34" charset="-79"/>
              </a:rPr>
              <a:t>30-90 % </a:t>
            </a:r>
            <a:r>
              <a:rPr lang="en-US" sz="1800" u="sng" dirty="0">
                <a:solidFill>
                  <a:srgbClr val="000000"/>
                </a:solidFill>
                <a:latin typeface="Gill Sans" panose="020B0502020104020203" pitchFamily="34" charset="-79"/>
                <a:cs typeface="Gill Sans" panose="020B0502020104020203" pitchFamily="34" charset="-79"/>
              </a:rPr>
              <a:t>inconnues</a:t>
            </a:r>
          </a:p>
          <a:p>
            <a:pPr eaLnBrk="1" hangingPunct="1">
              <a:buClr>
                <a:srgbClr val="F29320"/>
              </a:buClr>
              <a:buSzPct val="150000"/>
              <a:buFont typeface="Wingdings" pitchFamily="2" charset="2"/>
              <a:buChar char="Ø"/>
              <a:defRPr/>
            </a:pPr>
            <a:r>
              <a:rPr lang="en-US" sz="1800" dirty="0" err="1">
                <a:solidFill>
                  <a:srgbClr val="000000"/>
                </a:solidFill>
                <a:latin typeface="Gill Sans" panose="020B0502020104020203" pitchFamily="34" charset="-79"/>
                <a:cs typeface="Gill Sans" panose="020B0502020104020203" pitchFamily="34" charset="-79"/>
              </a:rPr>
              <a:t>Immunogénicité</a:t>
            </a:r>
            <a:r>
              <a:rPr lang="en-US" sz="1800" dirty="0">
                <a:solidFill>
                  <a:srgbClr val="000000"/>
                </a:solidFill>
                <a:latin typeface="Gill Sans" panose="020B0502020104020203" pitchFamily="34" charset="-79"/>
                <a:cs typeface="Gill Sans" panose="020B0502020104020203" pitchFamily="34" charset="-79"/>
              </a:rPr>
              <a:t> </a:t>
            </a:r>
            <a:r>
              <a:rPr lang="en-US" sz="1800" u="sng" dirty="0">
                <a:solidFill>
                  <a:srgbClr val="000000"/>
                </a:solidFill>
                <a:latin typeface="Gill Sans" panose="020B0502020104020203" pitchFamily="34" charset="-79"/>
                <a:cs typeface="Gill Sans" panose="020B0502020104020203" pitchFamily="34" charset="-79"/>
              </a:rPr>
              <a:t>inconnue</a:t>
            </a:r>
          </a:p>
        </p:txBody>
      </p:sp>
      <p:pic>
        <p:nvPicPr>
          <p:cNvPr id="147" name="Picture 146">
            <a:extLst>
              <a:ext uri="{FF2B5EF4-FFF2-40B4-BE49-F238E27FC236}">
                <a16:creationId xmlns:a16="http://schemas.microsoft.com/office/drawing/2014/main" id="{0E71C19E-25D3-F942-9787-9728236CC6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84922" y="217872"/>
            <a:ext cx="1543958" cy="1156109"/>
          </a:xfrm>
          <a:prstGeom prst="rect">
            <a:avLst/>
          </a:prstGeom>
        </p:spPr>
      </p:pic>
      <p:sp>
        <p:nvSpPr>
          <p:cNvPr id="25" name="Rectangle 24">
            <a:extLst>
              <a:ext uri="{FF2B5EF4-FFF2-40B4-BE49-F238E27FC236}">
                <a16:creationId xmlns:a16="http://schemas.microsoft.com/office/drawing/2014/main" id="{47B3B55C-B6D7-C44D-9561-8893E0D8EF71}"/>
              </a:ext>
            </a:extLst>
          </p:cNvPr>
          <p:cNvSpPr/>
          <p:nvPr/>
        </p:nvSpPr>
        <p:spPr>
          <a:xfrm>
            <a:off x="7162801" y="4263331"/>
            <a:ext cx="2149078" cy="89286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8" name="Picture 147">
            <a:extLst>
              <a:ext uri="{FF2B5EF4-FFF2-40B4-BE49-F238E27FC236}">
                <a16:creationId xmlns:a16="http://schemas.microsoft.com/office/drawing/2014/main" id="{9E53DC30-B9B9-544A-A0B1-28F53FC74A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6902" y="4301431"/>
            <a:ext cx="1861004" cy="800100"/>
          </a:xfrm>
          <a:prstGeom prst="rect">
            <a:avLst/>
          </a:prstGeom>
        </p:spPr>
      </p:pic>
    </p:spTree>
    <p:extLst>
      <p:ext uri="{BB962C8B-B14F-4D97-AF65-F5344CB8AC3E}">
        <p14:creationId xmlns:p14="http://schemas.microsoft.com/office/powerpoint/2010/main" val="2119743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73BB60-7DF9-054B-BCA1-BF6C5D63E63A}"/>
              </a:ext>
            </a:extLst>
          </p:cNvPr>
          <p:cNvSpPr/>
          <p:nvPr/>
        </p:nvSpPr>
        <p:spPr>
          <a:xfrm>
            <a:off x="0" y="4034"/>
            <a:ext cx="9144000" cy="51625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2285998" y="4"/>
            <a:ext cx="3366655" cy="5143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074" name="Picture 2" descr="mage result for earthris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4566718" y="585267"/>
            <a:ext cx="5162550" cy="3992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0B0ADD8-1AE8-9248-B54B-0F39FA608C04}"/>
              </a:ext>
            </a:extLst>
          </p:cNvPr>
          <p:cNvSpPr/>
          <p:nvPr/>
        </p:nvSpPr>
        <p:spPr>
          <a:xfrm>
            <a:off x="5528011" y="0"/>
            <a:ext cx="1246877" cy="15905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A7CB3EC6-42E5-0B42-A74F-468B3B06064C}"/>
              </a:ext>
            </a:extLst>
          </p:cNvPr>
          <p:cNvSpPr txBox="1"/>
          <p:nvPr/>
        </p:nvSpPr>
        <p:spPr>
          <a:xfrm>
            <a:off x="-1" y="4954801"/>
            <a:ext cx="2850460" cy="207749"/>
          </a:xfrm>
          <a:prstGeom prst="rect">
            <a:avLst/>
          </a:prstGeom>
          <a:noFill/>
        </p:spPr>
        <p:txBody>
          <a:bodyPr wrap="none" rtlCol="0">
            <a:spAutoFit/>
          </a:bodyPr>
          <a:lstStyle/>
          <a:p>
            <a:pPr algn="r"/>
            <a:r>
              <a:rPr lang="en-US" sz="750" dirty="0">
                <a:latin typeface="Arial"/>
                <a:cs typeface="Arial"/>
              </a:rPr>
              <a:t>Source : http://apod.nasa.gov/apod/image/earthrise_apollo8.gif</a:t>
            </a:r>
          </a:p>
        </p:txBody>
      </p:sp>
      <p:sp>
        <p:nvSpPr>
          <p:cNvPr id="10" name="Rectangle 9">
            <a:extLst>
              <a:ext uri="{FF2B5EF4-FFF2-40B4-BE49-F238E27FC236}">
                <a16:creationId xmlns:a16="http://schemas.microsoft.com/office/drawing/2014/main" id="{888503F0-B856-0F44-8861-32A0BFBCED76}"/>
              </a:ext>
            </a:extLst>
          </p:cNvPr>
          <p:cNvSpPr/>
          <p:nvPr/>
        </p:nvSpPr>
        <p:spPr>
          <a:xfrm>
            <a:off x="1729540" y="3044972"/>
            <a:ext cx="4387296" cy="1061829"/>
          </a:xfrm>
          <a:prstGeom prst="rect">
            <a:avLst/>
          </a:prstGeom>
        </p:spPr>
        <p:txBody>
          <a:bodyPr wrap="square">
            <a:spAutoFit/>
          </a:bodyPr>
          <a:lstStyle/>
          <a:p>
            <a:pPr lvl="1" algn="ctr"/>
            <a:r>
              <a:rPr lang="fr-CH" sz="3600" dirty="0">
                <a:latin typeface="Gill Sans" charset="0"/>
                <a:ea typeface="Gill Sans" charset="0"/>
                <a:cs typeface="Gill Sans" charset="0"/>
              </a:rPr>
              <a:t>Le </a:t>
            </a:r>
            <a:r>
              <a:rPr lang="fr-CH" sz="3600" dirty="0" err="1">
                <a:latin typeface="Gill Sans" charset="0"/>
                <a:ea typeface="Gill Sans" charset="0"/>
                <a:cs typeface="Gill Sans" charset="0"/>
              </a:rPr>
              <a:t>microbiote</a:t>
            </a:r>
            <a:endParaRPr lang="fr-CH" sz="3600" dirty="0">
              <a:latin typeface="Gill Sans" charset="0"/>
              <a:ea typeface="Gill Sans" charset="0"/>
              <a:cs typeface="Gill Sans" charset="0"/>
            </a:endParaRPr>
          </a:p>
          <a:p>
            <a:pPr lvl="1" algn="ctr"/>
            <a:r>
              <a:rPr lang="fr-CH" sz="2700" i="1" dirty="0">
                <a:latin typeface="Gill Sans" charset="0"/>
                <a:ea typeface="Gill Sans" charset="0"/>
                <a:cs typeface="Gill Sans" charset="0"/>
              </a:rPr>
              <a:t>un nouvel horizon</a:t>
            </a:r>
            <a:endParaRPr lang="en-US" sz="2700" i="1" dirty="0">
              <a:solidFill>
                <a:srgbClr val="FFFFFF"/>
              </a:solidFill>
              <a:latin typeface="Gill Sans" charset="0"/>
              <a:ea typeface="Gill Sans" charset="0"/>
              <a:cs typeface="Gill Sans" charset="0"/>
            </a:endParaRPr>
          </a:p>
        </p:txBody>
      </p:sp>
    </p:spTree>
    <p:extLst>
      <p:ext uri="{BB962C8B-B14F-4D97-AF65-F5344CB8AC3E}">
        <p14:creationId xmlns:p14="http://schemas.microsoft.com/office/powerpoint/2010/main" val="362827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1" name="Rectangle 70">
            <a:extLst>
              <a:ext uri="{FF2B5EF4-FFF2-40B4-BE49-F238E27FC236}">
                <a16:creationId xmlns:a16="http://schemas.microsoft.com/office/drawing/2014/main" id="{56B14639-2D31-2442-B310-2E8647ECE2B7}"/>
              </a:ext>
            </a:extLst>
          </p:cNvPr>
          <p:cNvSpPr/>
          <p:nvPr/>
        </p:nvSpPr>
        <p:spPr>
          <a:xfrm>
            <a:off x="0" y="19050"/>
            <a:ext cx="9144000" cy="515421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4" name="Picture 16" descr="FNR_logo_QUADRI_gris-1.jpg">
            <a:extLst>
              <a:ext uri="{FF2B5EF4-FFF2-40B4-BE49-F238E27FC236}">
                <a16:creationId xmlns:a16="http://schemas.microsoft.com/office/drawing/2014/main" id="{942D2994-5DEC-5F4D-B228-38B192631BB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6563" y="3853752"/>
            <a:ext cx="1146036" cy="27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4" descr="JPND.jpg">
            <a:extLst>
              <a:ext uri="{FF2B5EF4-FFF2-40B4-BE49-F238E27FC236}">
                <a16:creationId xmlns:a16="http://schemas.microsoft.com/office/drawing/2014/main" id="{7A3E50B6-5A15-2842-9D98-361BAB51D6B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3071" y="4760473"/>
            <a:ext cx="585034" cy="30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6A63608B-3FBE-914C-90FA-D1EC8EE679D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09742" y="4156380"/>
            <a:ext cx="1098678" cy="260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3" descr="TGen.jpg">
            <a:extLst>
              <a:ext uri="{FF2B5EF4-FFF2-40B4-BE49-F238E27FC236}">
                <a16:creationId xmlns:a16="http://schemas.microsoft.com/office/drawing/2014/main" id="{34D9F12E-2C95-E545-A04D-A15103CF235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66478" y="1228780"/>
            <a:ext cx="659291" cy="333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3">
            <a:extLst>
              <a:ext uri="{FF2B5EF4-FFF2-40B4-BE49-F238E27FC236}">
                <a16:creationId xmlns:a16="http://schemas.microsoft.com/office/drawing/2014/main" id="{9FE27C4E-367C-5A4F-AB30-B1C6DA4DA9E7}"/>
              </a:ext>
            </a:extLst>
          </p:cNvPr>
          <p:cNvSpPr txBox="1">
            <a:spLocks noChangeArrowheads="1"/>
          </p:cNvSpPr>
          <p:nvPr/>
        </p:nvSpPr>
        <p:spPr bwMode="auto">
          <a:xfrm>
            <a:off x="5574399" y="1598878"/>
            <a:ext cx="2298700" cy="193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lnSpc>
                <a:spcPct val="50000"/>
              </a:lnSpc>
              <a:spcBef>
                <a:spcPct val="5000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Paul </a:t>
            </a:r>
            <a:r>
              <a:rPr lang="en-GB" altLang="en-US" sz="1100" dirty="0" err="1">
                <a:solidFill>
                  <a:srgbClr val="1F497D"/>
                </a:solidFill>
                <a:latin typeface="Calibri" panose="020F0502020204030204" pitchFamily="34" charset="0"/>
                <a:ea typeface="Gill Sans" charset="0"/>
                <a:cs typeface="Calibri" panose="020F0502020204030204" pitchFamily="34" charset="0"/>
              </a:rPr>
              <a:t>Keim</a:t>
            </a:r>
            <a:endParaRPr lang="en-GB" altLang="en-US" sz="1100" dirty="0">
              <a:solidFill>
                <a:srgbClr val="1F497D"/>
              </a:solidFill>
              <a:latin typeface="Calibri" panose="020F0502020204030204" pitchFamily="34" charset="0"/>
              <a:ea typeface="Gill Sans" charset="0"/>
              <a:cs typeface="Calibri" panose="020F0502020204030204" pitchFamily="34" charset="0"/>
            </a:endParaRPr>
          </a:p>
        </p:txBody>
      </p:sp>
      <p:pic>
        <p:nvPicPr>
          <p:cNvPr id="19" name="Picture 3">
            <a:extLst>
              <a:ext uri="{FF2B5EF4-FFF2-40B4-BE49-F238E27FC236}">
                <a16:creationId xmlns:a16="http://schemas.microsoft.com/office/drawing/2014/main" id="{06CD76DD-9E41-C84A-9819-5432FE7DD78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6448" y="3880018"/>
            <a:ext cx="1474626" cy="350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Image 7">
            <a:extLst>
              <a:ext uri="{FF2B5EF4-FFF2-40B4-BE49-F238E27FC236}">
                <a16:creationId xmlns:a16="http://schemas.microsoft.com/office/drawing/2014/main" id="{2FEF2EC5-B37A-DA4F-A3AA-0CDF02E548F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19464" y="623364"/>
            <a:ext cx="862258" cy="263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45" descr="IBBLlogo_nostrapline_4col.jpg">
            <a:extLst>
              <a:ext uri="{FF2B5EF4-FFF2-40B4-BE49-F238E27FC236}">
                <a16:creationId xmlns:a16="http://schemas.microsoft.com/office/drawing/2014/main" id="{C318C889-1006-4549-83CF-696CD57E365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79077" y="2960194"/>
            <a:ext cx="698611" cy="316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3">
            <a:extLst>
              <a:ext uri="{FF2B5EF4-FFF2-40B4-BE49-F238E27FC236}">
                <a16:creationId xmlns:a16="http://schemas.microsoft.com/office/drawing/2014/main" id="{285DDF0B-49F9-BF48-8896-5969D8007EDA}"/>
              </a:ext>
            </a:extLst>
          </p:cNvPr>
          <p:cNvSpPr txBox="1">
            <a:spLocks noChangeArrowheads="1"/>
          </p:cNvSpPr>
          <p:nvPr/>
        </p:nvSpPr>
        <p:spPr bwMode="auto">
          <a:xfrm>
            <a:off x="3626959" y="3339733"/>
            <a:ext cx="2298700" cy="531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lnSpc>
                <a:spcPct val="50000"/>
              </a:lnSpc>
              <a:spcBef>
                <a:spcPct val="5000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Angela Hogan</a:t>
            </a:r>
          </a:p>
          <a:p>
            <a:pPr eaLnBrk="1" hangingPunct="1">
              <a:lnSpc>
                <a:spcPct val="50000"/>
              </a:lnSpc>
              <a:spcBef>
                <a:spcPct val="5000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Fay </a:t>
            </a:r>
            <a:r>
              <a:rPr lang="en-GB" altLang="en-US" sz="1100" dirty="0" err="1">
                <a:solidFill>
                  <a:srgbClr val="1F497D"/>
                </a:solidFill>
                <a:latin typeface="Calibri" panose="020F0502020204030204" pitchFamily="34" charset="0"/>
                <a:ea typeface="Gill Sans" charset="0"/>
                <a:cs typeface="Calibri" panose="020F0502020204030204" pitchFamily="34" charset="0"/>
              </a:rPr>
              <a:t>Betsou</a:t>
            </a:r>
            <a:endParaRPr lang="en-GB" altLang="en-US" sz="1100" dirty="0">
              <a:solidFill>
                <a:srgbClr val="1F497D"/>
              </a:solidFill>
              <a:latin typeface="Calibri" panose="020F0502020204030204" pitchFamily="34" charset="0"/>
              <a:ea typeface="Gill Sans" charset="0"/>
              <a:cs typeface="Calibri" panose="020F0502020204030204" pitchFamily="34" charset="0"/>
            </a:endParaRPr>
          </a:p>
          <a:p>
            <a:pPr eaLnBrk="1" hangingPunct="1">
              <a:lnSpc>
                <a:spcPct val="50000"/>
              </a:lnSpc>
              <a:spcBef>
                <a:spcPct val="50000"/>
              </a:spcBef>
              <a:buFontTx/>
              <a:buNone/>
            </a:pPr>
            <a:r>
              <a:rPr lang="en-US" altLang="en-US" sz="1100" dirty="0">
                <a:solidFill>
                  <a:srgbClr val="1F497D"/>
                </a:solidFill>
                <a:latin typeface="Calibri" panose="020F0502020204030204" pitchFamily="34" charset="0"/>
                <a:ea typeface="Gill Sans" charset="0"/>
                <a:cs typeface="Calibri" panose="020F0502020204030204" pitchFamily="34" charset="0"/>
              </a:rPr>
              <a:t>Catherine Larue</a:t>
            </a:r>
          </a:p>
        </p:txBody>
      </p:sp>
      <p:sp>
        <p:nvSpPr>
          <p:cNvPr id="23" name="Text Box 1052">
            <a:extLst>
              <a:ext uri="{FF2B5EF4-FFF2-40B4-BE49-F238E27FC236}">
                <a16:creationId xmlns:a16="http://schemas.microsoft.com/office/drawing/2014/main" id="{6CE89FF6-6DA8-BC49-A9CC-3D8F84D39829}"/>
              </a:ext>
            </a:extLst>
          </p:cNvPr>
          <p:cNvSpPr txBox="1">
            <a:spLocks noChangeArrowheads="1"/>
          </p:cNvSpPr>
          <p:nvPr/>
        </p:nvSpPr>
        <p:spPr bwMode="auto">
          <a:xfrm>
            <a:off x="3632898" y="4377934"/>
            <a:ext cx="239395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Frederic Zenhausern</a:t>
            </a:r>
          </a:p>
          <a:p>
            <a:pPr eaLnBrk="1" hangingPunct="1">
              <a:spcBef>
                <a:spcPct val="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Matthew Barrett</a:t>
            </a:r>
          </a:p>
          <a:p>
            <a:pPr eaLnBrk="1" hangingPunct="1">
              <a:spcBef>
                <a:spcPct val="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Brett Duane</a:t>
            </a:r>
          </a:p>
          <a:p>
            <a:pPr eaLnBrk="1" hangingPunct="1">
              <a:spcBef>
                <a:spcPct val="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Matthew Estes</a:t>
            </a:r>
          </a:p>
        </p:txBody>
      </p:sp>
      <p:grpSp>
        <p:nvGrpSpPr>
          <p:cNvPr id="24" name="Group 23">
            <a:extLst>
              <a:ext uri="{FF2B5EF4-FFF2-40B4-BE49-F238E27FC236}">
                <a16:creationId xmlns:a16="http://schemas.microsoft.com/office/drawing/2014/main" id="{3F8206D6-7055-F242-8168-7B59D8D8B862}"/>
              </a:ext>
            </a:extLst>
          </p:cNvPr>
          <p:cNvGrpSpPr/>
          <p:nvPr/>
        </p:nvGrpSpPr>
        <p:grpSpPr>
          <a:xfrm>
            <a:off x="5574399" y="1765940"/>
            <a:ext cx="2393950" cy="580156"/>
            <a:chOff x="6662907" y="3598534"/>
            <a:chExt cx="2393950" cy="773539"/>
          </a:xfrm>
        </p:grpSpPr>
        <p:pic>
          <p:nvPicPr>
            <p:cNvPr id="25" name="Picture 24">
              <a:extLst>
                <a:ext uri="{FF2B5EF4-FFF2-40B4-BE49-F238E27FC236}">
                  <a16:creationId xmlns:a16="http://schemas.microsoft.com/office/drawing/2014/main" id="{B7ED14E9-37D7-9E49-8E4E-E64318594A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17113" y="3598534"/>
              <a:ext cx="571500" cy="452966"/>
            </a:xfrm>
            <a:prstGeom prst="rect">
              <a:avLst/>
            </a:prstGeom>
          </p:spPr>
        </p:pic>
        <p:sp>
          <p:nvSpPr>
            <p:cNvPr id="26" name="Text Box 1052">
              <a:extLst>
                <a:ext uri="{FF2B5EF4-FFF2-40B4-BE49-F238E27FC236}">
                  <a16:creationId xmlns:a16="http://schemas.microsoft.com/office/drawing/2014/main" id="{00AB3FAB-BAA9-D44C-AB83-D57A74110F75}"/>
                </a:ext>
              </a:extLst>
            </p:cNvPr>
            <p:cNvSpPr txBox="1">
              <a:spLocks noChangeArrowheads="1"/>
            </p:cNvSpPr>
            <p:nvPr/>
          </p:nvSpPr>
          <p:spPr bwMode="auto">
            <a:xfrm>
              <a:off x="6662907" y="4023261"/>
              <a:ext cx="2393950" cy="34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Eric Martens</a:t>
              </a:r>
            </a:p>
          </p:txBody>
        </p:sp>
      </p:grpSp>
      <p:pic>
        <p:nvPicPr>
          <p:cNvPr id="27" name="Picture 26">
            <a:extLst>
              <a:ext uri="{FF2B5EF4-FFF2-40B4-BE49-F238E27FC236}">
                <a16:creationId xmlns:a16="http://schemas.microsoft.com/office/drawing/2014/main" id="{F8659DFB-4DBB-9949-A197-C51651D3E59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664403" y="3942430"/>
            <a:ext cx="1106820" cy="334475"/>
          </a:xfrm>
          <a:prstGeom prst="rect">
            <a:avLst/>
          </a:prstGeom>
        </p:spPr>
      </p:pic>
      <p:pic>
        <p:nvPicPr>
          <p:cNvPr id="28" name="Picture 27">
            <a:extLst>
              <a:ext uri="{FF2B5EF4-FFF2-40B4-BE49-F238E27FC236}">
                <a16:creationId xmlns:a16="http://schemas.microsoft.com/office/drawing/2014/main" id="{1EFC7560-D329-9A4D-BBE0-AAF927A6D90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68547" y="3243464"/>
            <a:ext cx="1101090" cy="336804"/>
          </a:xfrm>
          <a:prstGeom prst="rect">
            <a:avLst/>
          </a:prstGeom>
        </p:spPr>
      </p:pic>
      <p:sp>
        <p:nvSpPr>
          <p:cNvPr id="29" name="Text Box 3">
            <a:extLst>
              <a:ext uri="{FF2B5EF4-FFF2-40B4-BE49-F238E27FC236}">
                <a16:creationId xmlns:a16="http://schemas.microsoft.com/office/drawing/2014/main" id="{1EEC2E3E-99DC-DF4E-9E13-E4B8102789AE}"/>
              </a:ext>
            </a:extLst>
          </p:cNvPr>
          <p:cNvSpPr txBox="1">
            <a:spLocks noChangeArrowheads="1"/>
          </p:cNvSpPr>
          <p:nvPr/>
        </p:nvSpPr>
        <p:spPr bwMode="auto">
          <a:xfrm>
            <a:off x="5615435" y="3673468"/>
            <a:ext cx="2298700" cy="193002"/>
          </a:xfrm>
          <a:prstGeom prst="rect">
            <a:avLst/>
          </a:prstGeom>
          <a:noFill/>
          <a:ln w="9525">
            <a:noFill/>
            <a:miter lim="800000"/>
            <a:headEnd/>
            <a:tailEnd/>
          </a:ln>
          <a:effectLst/>
        </p:spPr>
        <p:txBody>
          <a:bodyPr>
            <a:spAutoFit/>
          </a:bodyPr>
          <a:lstStyle/>
          <a:p>
            <a:pPr>
              <a:lnSpc>
                <a:spcPct val="50000"/>
              </a:lnSpc>
              <a:spcBef>
                <a:spcPct val="50000"/>
              </a:spcBef>
              <a:defRPr/>
            </a:pPr>
            <a:r>
              <a:rPr lang="en-GB" sz="1100" dirty="0">
                <a:solidFill>
                  <a:srgbClr val="1F497D"/>
                </a:solidFill>
                <a:latin typeface="Calibri" panose="020F0502020204030204" pitchFamily="34" charset="0"/>
                <a:ea typeface="Gill Sans" charset="0"/>
                <a:cs typeface="Calibri" panose="020F0502020204030204" pitchFamily="34" charset="0"/>
              </a:rPr>
              <a:t>Phil Bond</a:t>
            </a:r>
            <a:endParaRPr lang="en-US" sz="1100" dirty="0">
              <a:solidFill>
                <a:srgbClr val="1F497D"/>
              </a:solidFill>
              <a:latin typeface="Calibri" panose="020F0502020204030204" pitchFamily="34" charset="0"/>
              <a:ea typeface="Gill Sans" charset="0"/>
              <a:cs typeface="Calibri" panose="020F0502020204030204" pitchFamily="34" charset="0"/>
            </a:endParaRPr>
          </a:p>
        </p:txBody>
      </p:sp>
      <p:pic>
        <p:nvPicPr>
          <p:cNvPr id="30" name="Picture 29">
            <a:extLst>
              <a:ext uri="{FF2B5EF4-FFF2-40B4-BE49-F238E27FC236}">
                <a16:creationId xmlns:a16="http://schemas.microsoft.com/office/drawing/2014/main" id="{0C546B51-71C2-0442-B523-4E939D461A1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36958" y="92060"/>
            <a:ext cx="742315" cy="351155"/>
          </a:xfrm>
          <a:prstGeom prst="rect">
            <a:avLst/>
          </a:prstGeom>
        </p:spPr>
      </p:pic>
      <p:sp>
        <p:nvSpPr>
          <p:cNvPr id="31" name="Text Box 3">
            <a:extLst>
              <a:ext uri="{FF2B5EF4-FFF2-40B4-BE49-F238E27FC236}">
                <a16:creationId xmlns:a16="http://schemas.microsoft.com/office/drawing/2014/main" id="{578024C9-DDBB-1146-AE8B-BECD485EA6AE}"/>
              </a:ext>
            </a:extLst>
          </p:cNvPr>
          <p:cNvSpPr txBox="1">
            <a:spLocks noChangeArrowheads="1"/>
          </p:cNvSpPr>
          <p:nvPr/>
        </p:nvSpPr>
        <p:spPr bwMode="auto">
          <a:xfrm>
            <a:off x="5575802" y="468286"/>
            <a:ext cx="2876430" cy="193002"/>
          </a:xfrm>
          <a:prstGeom prst="rect">
            <a:avLst/>
          </a:prstGeom>
          <a:noFill/>
          <a:ln w="9525">
            <a:noFill/>
            <a:miter lim="800000"/>
            <a:headEnd/>
            <a:tailEnd/>
          </a:ln>
          <a:effectLst/>
        </p:spPr>
        <p:txBody>
          <a:bodyPr wrap="square">
            <a:spAutoFit/>
          </a:bodyPr>
          <a:lstStyle/>
          <a:p>
            <a:pPr>
              <a:lnSpc>
                <a:spcPct val="50000"/>
              </a:lnSpc>
              <a:spcBef>
                <a:spcPct val="50000"/>
              </a:spcBef>
              <a:defRPr/>
            </a:pPr>
            <a:r>
              <a:rPr lang="en-GB" sz="1100" dirty="0">
                <a:solidFill>
                  <a:srgbClr val="1F497E"/>
                </a:solidFill>
                <a:latin typeface="Calibri" panose="020F0502020204030204" pitchFamily="34" charset="0"/>
                <a:ea typeface="Gill Sans" charset="0"/>
                <a:cs typeface="Calibri" panose="020F0502020204030204" pitchFamily="34" charset="0"/>
              </a:rPr>
              <a:t>Brit </a:t>
            </a:r>
            <a:r>
              <a:rPr lang="en-GB" sz="1100" dirty="0" err="1">
                <a:solidFill>
                  <a:srgbClr val="1F497E"/>
                </a:solidFill>
                <a:latin typeface="Calibri" panose="020F0502020204030204" pitchFamily="34" charset="0"/>
                <a:ea typeface="Gill Sans" charset="0"/>
                <a:cs typeface="Calibri" panose="020F0502020204030204" pitchFamily="34" charset="0"/>
              </a:rPr>
              <a:t>Mollenhauer</a:t>
            </a:r>
            <a:endParaRPr lang="en-GB" sz="1100" dirty="0">
              <a:solidFill>
                <a:srgbClr val="1F497E"/>
              </a:solidFill>
              <a:latin typeface="Calibri" panose="020F0502020204030204" pitchFamily="34" charset="0"/>
              <a:ea typeface="Gill Sans" charset="0"/>
              <a:cs typeface="Calibri" panose="020F0502020204030204" pitchFamily="34" charset="0"/>
            </a:endParaRPr>
          </a:p>
        </p:txBody>
      </p:sp>
      <p:sp>
        <p:nvSpPr>
          <p:cNvPr id="32" name="Text Box 3">
            <a:extLst>
              <a:ext uri="{FF2B5EF4-FFF2-40B4-BE49-F238E27FC236}">
                <a16:creationId xmlns:a16="http://schemas.microsoft.com/office/drawing/2014/main" id="{D61FBF11-9536-EB46-8BA9-C8FC020BD50E}"/>
              </a:ext>
            </a:extLst>
          </p:cNvPr>
          <p:cNvSpPr txBox="1">
            <a:spLocks noChangeArrowheads="1"/>
          </p:cNvSpPr>
          <p:nvPr/>
        </p:nvSpPr>
        <p:spPr bwMode="auto">
          <a:xfrm>
            <a:off x="5624856" y="3035190"/>
            <a:ext cx="2876430" cy="193002"/>
          </a:xfrm>
          <a:prstGeom prst="rect">
            <a:avLst/>
          </a:prstGeom>
          <a:noFill/>
          <a:ln w="9525">
            <a:noFill/>
            <a:miter lim="800000"/>
            <a:headEnd/>
            <a:tailEnd/>
          </a:ln>
          <a:effectLst/>
        </p:spPr>
        <p:txBody>
          <a:bodyPr wrap="square">
            <a:spAutoFit/>
          </a:bodyPr>
          <a:lstStyle/>
          <a:p>
            <a:pPr>
              <a:lnSpc>
                <a:spcPct val="50000"/>
              </a:lnSpc>
              <a:spcBef>
                <a:spcPct val="50000"/>
              </a:spcBef>
              <a:defRPr/>
            </a:pPr>
            <a:r>
              <a:rPr lang="en-GB" sz="1100" dirty="0">
                <a:solidFill>
                  <a:srgbClr val="1D497D"/>
                </a:solidFill>
                <a:latin typeface="Calibri" panose="020F0502020204030204" pitchFamily="34" charset="0"/>
                <a:ea typeface="Gill Sans" charset="0"/>
                <a:cs typeface="Calibri" panose="020F0502020204030204" pitchFamily="34" charset="0"/>
              </a:rPr>
              <a:t>Wolfgang </a:t>
            </a:r>
            <a:r>
              <a:rPr lang="en-GB" sz="1100" dirty="0" err="1">
                <a:solidFill>
                  <a:srgbClr val="1D497D"/>
                </a:solidFill>
                <a:latin typeface="Calibri" panose="020F0502020204030204" pitchFamily="34" charset="0"/>
                <a:ea typeface="Gill Sans" charset="0"/>
                <a:cs typeface="Calibri" panose="020F0502020204030204" pitchFamily="34" charset="0"/>
              </a:rPr>
              <a:t>Oertel</a:t>
            </a:r>
            <a:endParaRPr lang="en-GB" sz="1100" dirty="0">
              <a:solidFill>
                <a:srgbClr val="1D497D"/>
              </a:solidFill>
              <a:latin typeface="Calibri" panose="020F0502020204030204" pitchFamily="34" charset="0"/>
              <a:ea typeface="Gill Sans" charset="0"/>
              <a:cs typeface="Calibri" panose="020F0502020204030204" pitchFamily="34" charset="0"/>
            </a:endParaRPr>
          </a:p>
        </p:txBody>
      </p:sp>
      <p:pic>
        <p:nvPicPr>
          <p:cNvPr id="33" name="Picture 32">
            <a:extLst>
              <a:ext uri="{FF2B5EF4-FFF2-40B4-BE49-F238E27FC236}">
                <a16:creationId xmlns:a16="http://schemas.microsoft.com/office/drawing/2014/main" id="{FE2A74C2-EB5B-BB41-9C2D-A0432214ED2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b="-5893"/>
          <a:stretch/>
        </p:blipFill>
        <p:spPr>
          <a:xfrm>
            <a:off x="5712451" y="4895033"/>
            <a:ext cx="626555" cy="216786"/>
          </a:xfrm>
          <a:prstGeom prst="rect">
            <a:avLst/>
          </a:prstGeom>
        </p:spPr>
      </p:pic>
      <p:sp>
        <p:nvSpPr>
          <p:cNvPr id="34" name="Text Box 3">
            <a:extLst>
              <a:ext uri="{FF2B5EF4-FFF2-40B4-BE49-F238E27FC236}">
                <a16:creationId xmlns:a16="http://schemas.microsoft.com/office/drawing/2014/main" id="{0DACB543-E9BA-064F-AFF7-EBA78632B8C4}"/>
              </a:ext>
            </a:extLst>
          </p:cNvPr>
          <p:cNvSpPr txBox="1">
            <a:spLocks noChangeArrowheads="1"/>
          </p:cNvSpPr>
          <p:nvPr/>
        </p:nvSpPr>
        <p:spPr bwMode="auto">
          <a:xfrm>
            <a:off x="3644901" y="644676"/>
            <a:ext cx="2298700" cy="531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lnSpc>
                <a:spcPct val="50000"/>
              </a:lnSpc>
              <a:spcBef>
                <a:spcPct val="50000"/>
              </a:spcBef>
              <a:buFontTx/>
              <a:buNone/>
            </a:pPr>
            <a:r>
              <a:rPr lang="fr-CH" altLang="en-US" sz="1100" dirty="0">
                <a:solidFill>
                  <a:srgbClr val="1F497D"/>
                </a:solidFill>
                <a:latin typeface="Calibri" panose="020F0502020204030204" pitchFamily="34" charset="0"/>
                <a:ea typeface="Gill Sans" charset="0"/>
                <a:cs typeface="Calibri" panose="020F0502020204030204" pitchFamily="34" charset="0"/>
              </a:rPr>
              <a:t>Elisabeth </a:t>
            </a:r>
            <a:r>
              <a:rPr lang="fr-CH" altLang="en-US" sz="1100" dirty="0" err="1">
                <a:solidFill>
                  <a:srgbClr val="1F497D"/>
                </a:solidFill>
                <a:latin typeface="Calibri" panose="020F0502020204030204" pitchFamily="34" charset="0"/>
                <a:ea typeface="Gill Sans" charset="0"/>
                <a:cs typeface="Calibri" panose="020F0502020204030204" pitchFamily="34" charset="0"/>
              </a:rPr>
              <a:t>Letellier</a:t>
            </a:r>
            <a:endParaRPr lang="fr-CH" altLang="en-US" sz="1100" dirty="0">
              <a:solidFill>
                <a:srgbClr val="1F497D"/>
              </a:solidFill>
              <a:latin typeface="Calibri" panose="020F0502020204030204" pitchFamily="34" charset="0"/>
              <a:ea typeface="Gill Sans" charset="0"/>
              <a:cs typeface="Calibri" panose="020F0502020204030204" pitchFamily="34" charset="0"/>
            </a:endParaRPr>
          </a:p>
          <a:p>
            <a:pPr eaLnBrk="1" hangingPunct="1">
              <a:lnSpc>
                <a:spcPct val="50000"/>
              </a:lnSpc>
              <a:spcBef>
                <a:spcPct val="50000"/>
              </a:spcBef>
              <a:buFontTx/>
              <a:buNone/>
            </a:pPr>
            <a:r>
              <a:rPr lang="fr-CH" altLang="en-US" sz="1100" dirty="0">
                <a:solidFill>
                  <a:srgbClr val="1F497D"/>
                </a:solidFill>
                <a:latin typeface="Calibri" panose="020F0502020204030204" pitchFamily="34" charset="0"/>
                <a:ea typeface="Gill Sans" charset="0"/>
                <a:cs typeface="Calibri" panose="020F0502020204030204" pitchFamily="34" charset="0"/>
              </a:rPr>
              <a:t>Serge </a:t>
            </a:r>
            <a:r>
              <a:rPr lang="fr-CH" altLang="en-US" sz="1100" dirty="0" err="1">
                <a:solidFill>
                  <a:srgbClr val="1F497D"/>
                </a:solidFill>
                <a:latin typeface="Calibri" panose="020F0502020204030204" pitchFamily="34" charset="0"/>
                <a:ea typeface="Gill Sans" charset="0"/>
                <a:cs typeface="Calibri" panose="020F0502020204030204" pitchFamily="34" charset="0"/>
              </a:rPr>
              <a:t>Haan</a:t>
            </a:r>
            <a:endParaRPr lang="fr-CH" altLang="en-US" sz="1100" dirty="0">
              <a:solidFill>
                <a:srgbClr val="1F497D"/>
              </a:solidFill>
              <a:latin typeface="Calibri" panose="020F0502020204030204" pitchFamily="34" charset="0"/>
              <a:ea typeface="Gill Sans" charset="0"/>
              <a:cs typeface="Calibri" panose="020F0502020204030204" pitchFamily="34" charset="0"/>
            </a:endParaRPr>
          </a:p>
          <a:p>
            <a:pPr eaLnBrk="1" hangingPunct="1">
              <a:lnSpc>
                <a:spcPct val="50000"/>
              </a:lnSpc>
              <a:spcBef>
                <a:spcPct val="50000"/>
              </a:spcBef>
              <a:buFontTx/>
              <a:buNone/>
            </a:pPr>
            <a:r>
              <a:rPr lang="fr-CH" altLang="en-US" sz="1100" dirty="0">
                <a:solidFill>
                  <a:srgbClr val="1F497D"/>
                </a:solidFill>
                <a:latin typeface="Calibri" panose="020F0502020204030204" pitchFamily="34" charset="0"/>
                <a:ea typeface="Gill Sans" charset="0"/>
                <a:cs typeface="Calibri" panose="020F0502020204030204" pitchFamily="34" charset="0"/>
              </a:rPr>
              <a:t>Thomas Sauter</a:t>
            </a:r>
            <a:endParaRPr lang="en-US" altLang="en-US" sz="1100" dirty="0">
              <a:solidFill>
                <a:srgbClr val="1F497D"/>
              </a:solidFill>
              <a:latin typeface="Calibri" panose="020F0502020204030204" pitchFamily="34" charset="0"/>
              <a:ea typeface="Gill Sans" charset="0"/>
              <a:cs typeface="Calibri" panose="020F0502020204030204" pitchFamily="34" charset="0"/>
            </a:endParaRPr>
          </a:p>
        </p:txBody>
      </p:sp>
      <p:grpSp>
        <p:nvGrpSpPr>
          <p:cNvPr id="35" name="Grouper 12">
            <a:extLst>
              <a:ext uri="{FF2B5EF4-FFF2-40B4-BE49-F238E27FC236}">
                <a16:creationId xmlns:a16="http://schemas.microsoft.com/office/drawing/2014/main" id="{F3B07D23-86A6-6746-A12E-901852B8B430}"/>
              </a:ext>
            </a:extLst>
          </p:cNvPr>
          <p:cNvGrpSpPr/>
          <p:nvPr/>
        </p:nvGrpSpPr>
        <p:grpSpPr>
          <a:xfrm>
            <a:off x="7251392" y="1868266"/>
            <a:ext cx="2061570" cy="714847"/>
            <a:chOff x="7030467" y="3406050"/>
            <a:chExt cx="2061570" cy="953129"/>
          </a:xfrm>
        </p:grpSpPr>
        <p:sp>
          <p:nvSpPr>
            <p:cNvPr id="36" name="TextBox 35">
              <a:extLst>
                <a:ext uri="{FF2B5EF4-FFF2-40B4-BE49-F238E27FC236}">
                  <a16:creationId xmlns:a16="http://schemas.microsoft.com/office/drawing/2014/main" id="{90FA5CB3-E08A-7A48-8FD2-434C49553B95}"/>
                </a:ext>
              </a:extLst>
            </p:cNvPr>
            <p:cNvSpPr txBox="1"/>
            <p:nvPr/>
          </p:nvSpPr>
          <p:spPr>
            <a:xfrm>
              <a:off x="7030467" y="3784663"/>
              <a:ext cx="2061570" cy="574516"/>
            </a:xfrm>
            <a:prstGeom prst="rect">
              <a:avLst/>
            </a:prstGeom>
            <a:noFill/>
          </p:spPr>
          <p:txBody>
            <a:bodyPr wrap="square" rtlCol="0">
              <a:spAutoFit/>
            </a:bodyPr>
            <a:lstStyle/>
            <a:p>
              <a:r>
                <a:rPr lang="en-GB" sz="1100" dirty="0">
                  <a:solidFill>
                    <a:srgbClr val="1F497D"/>
                  </a:solidFill>
                  <a:latin typeface="Calibri" panose="020F0502020204030204" pitchFamily="34" charset="0"/>
                  <a:cs typeface="Calibri" panose="020F0502020204030204" pitchFamily="34" charset="0"/>
                </a:rPr>
                <a:t>David Galas</a:t>
              </a:r>
            </a:p>
            <a:p>
              <a:r>
                <a:rPr lang="en-GB" sz="1100" dirty="0">
                  <a:solidFill>
                    <a:srgbClr val="1F497D"/>
                  </a:solidFill>
                  <a:latin typeface="Calibri" panose="020F0502020204030204" pitchFamily="34" charset="0"/>
                  <a:cs typeface="Calibri" panose="020F0502020204030204" pitchFamily="34" charset="0"/>
                </a:rPr>
                <a:t>David Huang</a:t>
              </a:r>
            </a:p>
          </p:txBody>
        </p:sp>
        <p:pic>
          <p:nvPicPr>
            <p:cNvPr id="37" name="Picture 36">
              <a:extLst>
                <a:ext uri="{FF2B5EF4-FFF2-40B4-BE49-F238E27FC236}">
                  <a16:creationId xmlns:a16="http://schemas.microsoft.com/office/drawing/2014/main" id="{7E865EDE-F9D0-B54C-AF12-DD697A0678E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09698" y="3406050"/>
              <a:ext cx="617220" cy="420624"/>
            </a:xfrm>
            <a:prstGeom prst="rect">
              <a:avLst/>
            </a:prstGeom>
          </p:spPr>
        </p:pic>
      </p:grpSp>
      <p:pic>
        <p:nvPicPr>
          <p:cNvPr id="38" name="Picture 37">
            <a:extLst>
              <a:ext uri="{FF2B5EF4-FFF2-40B4-BE49-F238E27FC236}">
                <a16:creationId xmlns:a16="http://schemas.microsoft.com/office/drawing/2014/main" id="{00307709-7928-7549-9B15-7D63C549AF6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89636" y="1057970"/>
            <a:ext cx="811530" cy="224790"/>
          </a:xfrm>
          <a:prstGeom prst="rect">
            <a:avLst/>
          </a:prstGeom>
        </p:spPr>
      </p:pic>
      <p:sp>
        <p:nvSpPr>
          <p:cNvPr id="39" name="Text Box 3">
            <a:extLst>
              <a:ext uri="{FF2B5EF4-FFF2-40B4-BE49-F238E27FC236}">
                <a16:creationId xmlns:a16="http://schemas.microsoft.com/office/drawing/2014/main" id="{EC513F9F-A059-1D4F-BC77-C020D826B799}"/>
              </a:ext>
            </a:extLst>
          </p:cNvPr>
          <p:cNvSpPr txBox="1">
            <a:spLocks noChangeArrowheads="1"/>
          </p:cNvSpPr>
          <p:nvPr/>
        </p:nvSpPr>
        <p:spPr bwMode="auto">
          <a:xfrm>
            <a:off x="7222280" y="1325398"/>
            <a:ext cx="2298700" cy="531556"/>
          </a:xfrm>
          <a:prstGeom prst="rect">
            <a:avLst/>
          </a:prstGeom>
          <a:noFill/>
          <a:ln w="9525">
            <a:noFill/>
            <a:miter lim="800000"/>
            <a:headEnd/>
            <a:tailEnd/>
          </a:ln>
          <a:effectLst/>
        </p:spPr>
        <p:txBody>
          <a:bodyPr>
            <a:spAutoFit/>
          </a:bodyPr>
          <a:lstStyle/>
          <a:p>
            <a:pPr>
              <a:lnSpc>
                <a:spcPct val="50000"/>
              </a:lnSpc>
              <a:spcBef>
                <a:spcPct val="50000"/>
              </a:spcBef>
              <a:defRPr/>
            </a:pPr>
            <a:r>
              <a:rPr lang="fr-CH" sz="1100" dirty="0">
                <a:solidFill>
                  <a:srgbClr val="1F497D"/>
                </a:solidFill>
                <a:latin typeface="Calibri" panose="020F0502020204030204" pitchFamily="34" charset="0"/>
                <a:cs typeface="Calibri" panose="020F0502020204030204" pitchFamily="34" charset="0"/>
              </a:rPr>
              <a:t>Kenya Honda</a:t>
            </a:r>
          </a:p>
          <a:p>
            <a:pPr>
              <a:lnSpc>
                <a:spcPct val="50000"/>
              </a:lnSpc>
              <a:spcBef>
                <a:spcPct val="50000"/>
              </a:spcBef>
              <a:defRPr/>
            </a:pPr>
            <a:r>
              <a:rPr lang="fr-CH" sz="1100" dirty="0" err="1">
                <a:solidFill>
                  <a:srgbClr val="1F497D"/>
                </a:solidFill>
                <a:latin typeface="Calibri" panose="020F0502020204030204" pitchFamily="34" charset="0"/>
                <a:cs typeface="Calibri" panose="020F0502020204030204" pitchFamily="34" charset="0"/>
              </a:rPr>
              <a:t>Toshimori</a:t>
            </a:r>
            <a:r>
              <a:rPr lang="fr-CH" sz="1100" dirty="0">
                <a:solidFill>
                  <a:srgbClr val="1F497D"/>
                </a:solidFill>
                <a:latin typeface="Calibri" panose="020F0502020204030204" pitchFamily="34" charset="0"/>
                <a:cs typeface="Calibri" panose="020F0502020204030204" pitchFamily="34" charset="0"/>
              </a:rPr>
              <a:t> </a:t>
            </a:r>
            <a:r>
              <a:rPr lang="fr-CH" sz="1100" dirty="0" err="1">
                <a:solidFill>
                  <a:srgbClr val="1F497D"/>
                </a:solidFill>
                <a:latin typeface="Calibri" panose="020F0502020204030204" pitchFamily="34" charset="0"/>
                <a:cs typeface="Calibri" panose="020F0502020204030204" pitchFamily="34" charset="0"/>
              </a:rPr>
              <a:t>Kitani</a:t>
            </a:r>
            <a:endParaRPr lang="fr-CH" sz="1100" dirty="0">
              <a:solidFill>
                <a:srgbClr val="1F497D"/>
              </a:solidFill>
              <a:latin typeface="Calibri" panose="020F0502020204030204" pitchFamily="34" charset="0"/>
              <a:cs typeface="Calibri" panose="020F0502020204030204" pitchFamily="34" charset="0"/>
            </a:endParaRPr>
          </a:p>
          <a:p>
            <a:pPr>
              <a:lnSpc>
                <a:spcPct val="50000"/>
              </a:lnSpc>
              <a:spcBef>
                <a:spcPct val="50000"/>
              </a:spcBef>
              <a:defRPr/>
            </a:pPr>
            <a:r>
              <a:rPr lang="fr-CH" sz="1100" dirty="0" err="1">
                <a:solidFill>
                  <a:srgbClr val="1F497D"/>
                </a:solidFill>
                <a:latin typeface="Calibri" panose="020F0502020204030204" pitchFamily="34" charset="0"/>
                <a:cs typeface="Calibri" panose="020F0502020204030204" pitchFamily="34" charset="0"/>
              </a:rPr>
              <a:t>Haruhiko</a:t>
            </a:r>
            <a:r>
              <a:rPr lang="fr-CH" sz="1100" dirty="0">
                <a:solidFill>
                  <a:srgbClr val="1F497D"/>
                </a:solidFill>
                <a:latin typeface="Calibri" panose="020F0502020204030204" pitchFamily="34" charset="0"/>
                <a:cs typeface="Calibri" panose="020F0502020204030204" pitchFamily="34" charset="0"/>
              </a:rPr>
              <a:t> </a:t>
            </a:r>
            <a:r>
              <a:rPr lang="fr-CH" sz="1100" dirty="0" err="1">
                <a:solidFill>
                  <a:srgbClr val="1F497D"/>
                </a:solidFill>
                <a:latin typeface="Calibri" panose="020F0502020204030204" pitchFamily="34" charset="0"/>
                <a:cs typeface="Calibri" panose="020F0502020204030204" pitchFamily="34" charset="0"/>
              </a:rPr>
              <a:t>Koseki</a:t>
            </a:r>
            <a:endParaRPr lang="en-US" sz="1100" dirty="0">
              <a:solidFill>
                <a:srgbClr val="1F497D"/>
              </a:solidFill>
              <a:latin typeface="Calibri" panose="020F0502020204030204" pitchFamily="34" charset="0"/>
              <a:cs typeface="Calibri" panose="020F0502020204030204" pitchFamily="34" charset="0"/>
            </a:endParaRPr>
          </a:p>
        </p:txBody>
      </p:sp>
      <p:sp>
        <p:nvSpPr>
          <p:cNvPr id="40" name="Text Box 3">
            <a:extLst>
              <a:ext uri="{FF2B5EF4-FFF2-40B4-BE49-F238E27FC236}">
                <a16:creationId xmlns:a16="http://schemas.microsoft.com/office/drawing/2014/main" id="{B865FEB6-5DC7-A34C-A3FB-504B3ECC4650}"/>
              </a:ext>
            </a:extLst>
          </p:cNvPr>
          <p:cNvSpPr txBox="1">
            <a:spLocks noChangeArrowheads="1"/>
          </p:cNvSpPr>
          <p:nvPr/>
        </p:nvSpPr>
        <p:spPr bwMode="auto">
          <a:xfrm>
            <a:off x="7251393" y="2854596"/>
            <a:ext cx="2298700" cy="531556"/>
          </a:xfrm>
          <a:prstGeom prst="rect">
            <a:avLst/>
          </a:prstGeom>
          <a:noFill/>
          <a:ln w="9525">
            <a:noFill/>
            <a:miter lim="800000"/>
            <a:headEnd/>
            <a:tailEnd/>
          </a:ln>
          <a:effectLst/>
        </p:spPr>
        <p:txBody>
          <a:bodyPr>
            <a:spAutoFit/>
          </a:bodyPr>
          <a:lstStyle/>
          <a:p>
            <a:pPr>
              <a:lnSpc>
                <a:spcPct val="50000"/>
              </a:lnSpc>
              <a:spcBef>
                <a:spcPct val="50000"/>
              </a:spcBef>
              <a:defRPr/>
            </a:pPr>
            <a:r>
              <a:rPr lang="en-GB" sz="1100" dirty="0">
                <a:solidFill>
                  <a:srgbClr val="1F497D"/>
                </a:solidFill>
                <a:latin typeface="Calibri" panose="020F0502020204030204" pitchFamily="34" charset="0"/>
                <a:ea typeface="Gill Sans" charset="0"/>
                <a:cs typeface="Calibri" panose="020F0502020204030204" pitchFamily="34" charset="0"/>
              </a:rPr>
              <a:t>Rob Finn</a:t>
            </a:r>
          </a:p>
          <a:p>
            <a:pPr>
              <a:lnSpc>
                <a:spcPct val="50000"/>
              </a:lnSpc>
              <a:spcBef>
                <a:spcPct val="50000"/>
              </a:spcBef>
              <a:defRPr/>
            </a:pPr>
            <a:r>
              <a:rPr lang="en-GB" sz="1100" dirty="0">
                <a:solidFill>
                  <a:srgbClr val="1F497D"/>
                </a:solidFill>
                <a:latin typeface="Calibri" panose="020F0502020204030204" pitchFamily="34" charset="0"/>
                <a:ea typeface="Gill Sans" charset="0"/>
                <a:cs typeface="Calibri" panose="020F0502020204030204" pitchFamily="34" charset="0"/>
              </a:rPr>
              <a:t>Sebastian Schmidt</a:t>
            </a:r>
          </a:p>
          <a:p>
            <a:pPr>
              <a:lnSpc>
                <a:spcPct val="50000"/>
              </a:lnSpc>
              <a:spcBef>
                <a:spcPct val="50000"/>
              </a:spcBef>
              <a:defRPr/>
            </a:pPr>
            <a:r>
              <a:rPr lang="en-GB" sz="1100" dirty="0">
                <a:solidFill>
                  <a:srgbClr val="1F497D"/>
                </a:solidFill>
                <a:latin typeface="Calibri" panose="020F0502020204030204" pitchFamily="34" charset="0"/>
                <a:ea typeface="Gill Sans" charset="0"/>
                <a:cs typeface="Calibri" panose="020F0502020204030204" pitchFamily="34" charset="0"/>
              </a:rPr>
              <a:t>Peer Bork</a:t>
            </a:r>
            <a:endParaRPr lang="en-US" sz="1100" dirty="0">
              <a:solidFill>
                <a:srgbClr val="1F497D"/>
              </a:solidFill>
              <a:latin typeface="Calibri" panose="020F0502020204030204" pitchFamily="34" charset="0"/>
              <a:ea typeface="Gill Sans" charset="0"/>
              <a:cs typeface="Calibri" panose="020F0502020204030204" pitchFamily="34" charset="0"/>
            </a:endParaRPr>
          </a:p>
        </p:txBody>
      </p:sp>
      <p:pic>
        <p:nvPicPr>
          <p:cNvPr id="41" name="Picture 2" descr="he Michael J. Fox Foundation for Parkinson's Research">
            <a:hlinkClick r:id="rId17"/>
            <a:extLst>
              <a:ext uri="{FF2B5EF4-FFF2-40B4-BE49-F238E27FC236}">
                <a16:creationId xmlns:a16="http://schemas.microsoft.com/office/drawing/2014/main" id="{FB9D170F-9049-714C-8AFB-9AA2039D5CD7}"/>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725259" y="4700475"/>
            <a:ext cx="1097340" cy="143498"/>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DA7368F7-6817-604F-B27B-47EF7CCF5A16}"/>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325769" y="4907616"/>
            <a:ext cx="524903" cy="20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 descr="ildergebnis für marie curie integrated training network">
            <a:extLst>
              <a:ext uri="{FF2B5EF4-FFF2-40B4-BE49-F238E27FC236}">
                <a16:creationId xmlns:a16="http://schemas.microsoft.com/office/drawing/2014/main" id="{F308CECF-8AFA-CE49-9E68-DAAD40B30D5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770069" y="4760472"/>
            <a:ext cx="355550" cy="344776"/>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6" descr="ildergebnis für swiss national research fund">
            <a:extLst>
              <a:ext uri="{FF2B5EF4-FFF2-40B4-BE49-F238E27FC236}">
                <a16:creationId xmlns:a16="http://schemas.microsoft.com/office/drawing/2014/main" id="{757C56CB-8FF6-A64B-992C-C44E972A081C}"/>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703421" y="4460528"/>
            <a:ext cx="1141106" cy="18704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20" descr="Logo_LCSB.png">
            <a:extLst>
              <a:ext uri="{FF2B5EF4-FFF2-40B4-BE49-F238E27FC236}">
                <a16:creationId xmlns:a16="http://schemas.microsoft.com/office/drawing/2014/main" id="{B141A0FF-3631-F545-9FFE-97445B6FA49B}"/>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41455" y="1391100"/>
            <a:ext cx="436079" cy="433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1" descr="unilu.png">
            <a:extLst>
              <a:ext uri="{FF2B5EF4-FFF2-40B4-BE49-F238E27FC236}">
                <a16:creationId xmlns:a16="http://schemas.microsoft.com/office/drawing/2014/main" id="{08772189-A58A-1E46-814A-E3C250A14CFC}"/>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87349" y="1378675"/>
            <a:ext cx="503972" cy="430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Text Box 3">
            <a:extLst>
              <a:ext uri="{FF2B5EF4-FFF2-40B4-BE49-F238E27FC236}">
                <a16:creationId xmlns:a16="http://schemas.microsoft.com/office/drawing/2014/main" id="{880065AD-F2A0-4F49-97CA-D96AE03EDE7D}"/>
              </a:ext>
            </a:extLst>
          </p:cNvPr>
          <p:cNvSpPr txBox="1">
            <a:spLocks noChangeArrowheads="1"/>
          </p:cNvSpPr>
          <p:nvPr/>
        </p:nvSpPr>
        <p:spPr bwMode="auto">
          <a:xfrm>
            <a:off x="119289" y="1887828"/>
            <a:ext cx="3313501"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a:spcBef>
                <a:spcPct val="50000"/>
              </a:spcBef>
              <a:buNone/>
            </a:pPr>
            <a:r>
              <a:rPr lang="en-GB" altLang="en-US" sz="1100" dirty="0">
                <a:solidFill>
                  <a:srgbClr val="1F497D"/>
                </a:solidFill>
                <a:latin typeface="Calibri" panose="020F0502020204030204" pitchFamily="34" charset="0"/>
                <a:cs typeface="Calibri" panose="020F0502020204030204" pitchFamily="34" charset="0"/>
              </a:rPr>
              <a:t>Cédric </a:t>
            </a:r>
            <a:r>
              <a:rPr lang="en-GB" altLang="en-US" sz="1100" dirty="0" err="1">
                <a:solidFill>
                  <a:srgbClr val="1F497D"/>
                </a:solidFill>
                <a:latin typeface="Calibri" panose="020F0502020204030204" pitchFamily="34" charset="0"/>
                <a:cs typeface="Calibri" panose="020F0502020204030204" pitchFamily="34" charset="0"/>
              </a:rPr>
              <a:t>Laczny</a:t>
            </a:r>
            <a:r>
              <a:rPr lang="en-GB" altLang="en-US" sz="1100" dirty="0">
                <a:solidFill>
                  <a:srgbClr val="1F497D"/>
                </a:solidFill>
                <a:latin typeface="Calibri" panose="020F0502020204030204" pitchFamily="34" charset="0"/>
                <a:cs typeface="Calibri" panose="020F0502020204030204" pitchFamily="34" charset="0"/>
              </a:rPr>
              <a:t>, Jean-Pierre </a:t>
            </a:r>
            <a:r>
              <a:rPr lang="en-GB" altLang="en-US" sz="1100" dirty="0" err="1">
                <a:solidFill>
                  <a:srgbClr val="1F497D"/>
                </a:solidFill>
                <a:latin typeface="Calibri" panose="020F0502020204030204" pitchFamily="34" charset="0"/>
                <a:cs typeface="Calibri" panose="020F0502020204030204" pitchFamily="34" charset="0"/>
              </a:rPr>
              <a:t>Trezzi</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Velm</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Aho</a:t>
            </a:r>
            <a:r>
              <a:rPr lang="en-GB" altLang="en-US" sz="1100" dirty="0">
                <a:solidFill>
                  <a:srgbClr val="1F497D"/>
                </a:solidFill>
                <a:latin typeface="Calibri" panose="020F0502020204030204" pitchFamily="34" charset="0"/>
                <a:cs typeface="Calibri" panose="020F0502020204030204" pitchFamily="34" charset="0"/>
              </a:rPr>
              <a:t>, Kristopher Schmitt, Dominik Ternes, Camille Martin-</a:t>
            </a:r>
            <a:r>
              <a:rPr lang="en-GB" altLang="en-US" sz="1100" dirty="0" err="1">
                <a:solidFill>
                  <a:srgbClr val="1F497D"/>
                </a:solidFill>
                <a:latin typeface="Calibri" panose="020F0502020204030204" pitchFamily="34" charset="0"/>
                <a:cs typeface="Calibri" panose="020F0502020204030204" pitchFamily="34" charset="0"/>
              </a:rPr>
              <a:t>Gallausiaux</a:t>
            </a:r>
            <a:r>
              <a:rPr lang="en-GB" altLang="en-US" sz="1100" dirty="0">
                <a:solidFill>
                  <a:srgbClr val="1F497D"/>
                </a:solidFill>
                <a:latin typeface="Calibri" panose="020F0502020204030204" pitchFamily="34" charset="0"/>
                <a:cs typeface="Calibri" panose="020F0502020204030204" pitchFamily="34" charset="0"/>
              </a:rPr>
              <a:t>, Javier Ramiro Garcia, Malte Herold, Susana Martinez, Loulou </a:t>
            </a:r>
            <a:r>
              <a:rPr lang="en-GB" altLang="en-US" sz="1100" dirty="0" err="1">
                <a:solidFill>
                  <a:srgbClr val="1F497D"/>
                </a:solidFill>
                <a:latin typeface="Calibri" panose="020F0502020204030204" pitchFamily="34" charset="0"/>
                <a:cs typeface="Calibri" panose="020F0502020204030204" pitchFamily="34" charset="0"/>
              </a:rPr>
              <a:t>Peisl</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Rashi</a:t>
            </a:r>
            <a:r>
              <a:rPr lang="en-GB" altLang="en-US" sz="1100" dirty="0">
                <a:solidFill>
                  <a:srgbClr val="1F497D"/>
                </a:solidFill>
                <a:latin typeface="Calibri" panose="020F0502020204030204" pitchFamily="34" charset="0"/>
                <a:cs typeface="Calibri" panose="020F0502020204030204" pitchFamily="34" charset="0"/>
              </a:rPr>
              <a:t> Halder, S. </a:t>
            </a:r>
            <a:r>
              <a:rPr lang="en-GB" altLang="en-US" sz="1100" dirty="0" err="1">
                <a:solidFill>
                  <a:srgbClr val="1F497D"/>
                </a:solidFill>
                <a:latin typeface="Calibri" panose="020F0502020204030204" pitchFamily="34" charset="0"/>
                <a:cs typeface="Calibri" panose="020F0502020204030204" pitchFamily="34" charset="0"/>
              </a:rPr>
              <a:t>Narayanasamy</a:t>
            </a:r>
            <a:r>
              <a:rPr lang="en-GB" altLang="en-US" sz="1100" dirty="0">
                <a:solidFill>
                  <a:srgbClr val="1F497D"/>
                </a:solidFill>
                <a:latin typeface="Calibri" panose="020F0502020204030204" pitchFamily="34" charset="0"/>
                <a:cs typeface="Calibri" panose="020F0502020204030204" pitchFamily="34" charset="0"/>
              </a:rPr>
              <a:t>, Laura Lebrun,  Audrey </a:t>
            </a:r>
            <a:r>
              <a:rPr lang="en-GB" altLang="en-US" sz="1100" dirty="0" err="1">
                <a:solidFill>
                  <a:srgbClr val="1F497D"/>
                </a:solidFill>
                <a:latin typeface="Calibri" panose="020F0502020204030204" pitchFamily="34" charset="0"/>
                <a:cs typeface="Calibri" panose="020F0502020204030204" pitchFamily="34" charset="0"/>
              </a:rPr>
              <a:t>Frachet</a:t>
            </a:r>
            <a:r>
              <a:rPr lang="en-GB" altLang="en-US" sz="1100" dirty="0">
                <a:solidFill>
                  <a:srgbClr val="1F497D"/>
                </a:solidFill>
                <a:latin typeface="Calibri" panose="020F0502020204030204" pitchFamily="34" charset="0"/>
                <a:cs typeface="Calibri" panose="020F0502020204030204" pitchFamily="34" charset="0"/>
              </a:rPr>
              <a:t>, Janine </a:t>
            </a:r>
            <a:r>
              <a:rPr lang="en-GB" altLang="en-US" sz="1100" dirty="0" err="1">
                <a:solidFill>
                  <a:srgbClr val="1F497D"/>
                </a:solidFill>
                <a:latin typeface="Calibri" panose="020F0502020204030204" pitchFamily="34" charset="0"/>
                <a:cs typeface="Calibri" panose="020F0502020204030204" pitchFamily="34" charset="0"/>
              </a:rPr>
              <a:t>Habier</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Léa</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Grandmougin</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Annegrät</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Daujeumont</a:t>
            </a:r>
            <a:endParaRPr lang="en-GB" altLang="en-US" sz="1100" dirty="0">
              <a:solidFill>
                <a:srgbClr val="1F497D"/>
              </a:solidFill>
              <a:latin typeface="Calibri" panose="020F0502020204030204" pitchFamily="34" charset="0"/>
              <a:cs typeface="Calibri" panose="020F0502020204030204" pitchFamily="34" charset="0"/>
            </a:endParaRPr>
          </a:p>
        </p:txBody>
      </p:sp>
      <p:sp>
        <p:nvSpPr>
          <p:cNvPr id="48" name="TextBox 8">
            <a:extLst>
              <a:ext uri="{FF2B5EF4-FFF2-40B4-BE49-F238E27FC236}">
                <a16:creationId xmlns:a16="http://schemas.microsoft.com/office/drawing/2014/main" id="{CB4D4A99-F354-FA43-B16E-F833BFD9749A}"/>
              </a:ext>
            </a:extLst>
          </p:cNvPr>
          <p:cNvSpPr txBox="1">
            <a:spLocks noChangeArrowheads="1"/>
          </p:cNvSpPr>
          <p:nvPr/>
        </p:nvSpPr>
        <p:spPr bwMode="auto">
          <a:xfrm>
            <a:off x="137627" y="2937876"/>
            <a:ext cx="3181046" cy="93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50000"/>
              </a:spcBef>
              <a:buNone/>
            </a:pPr>
            <a:r>
              <a:rPr lang="en-GB" altLang="en-US" sz="1100" dirty="0">
                <a:solidFill>
                  <a:srgbClr val="1F497D"/>
                </a:solidFill>
                <a:latin typeface="Calibri" panose="020F0502020204030204" pitchFamily="34" charset="0"/>
                <a:cs typeface="Calibri" panose="020F0502020204030204" pitchFamily="34" charset="0"/>
              </a:rPr>
              <a:t>Carine de Beaufort, Patrick May, Jochen Schneider, Alex </a:t>
            </a:r>
            <a:r>
              <a:rPr lang="en-GB" altLang="en-US" sz="1100" dirty="0" err="1">
                <a:solidFill>
                  <a:srgbClr val="1F497D"/>
                </a:solidFill>
                <a:latin typeface="Calibri" panose="020F0502020204030204" pitchFamily="34" charset="0"/>
                <a:cs typeface="Calibri" panose="020F0502020204030204" pitchFamily="34" charset="0"/>
              </a:rPr>
              <a:t>Skupin</a:t>
            </a:r>
            <a:r>
              <a:rPr lang="en-GB" altLang="en-US" sz="1100" dirty="0">
                <a:solidFill>
                  <a:srgbClr val="1F497D"/>
                </a:solidFill>
                <a:latin typeface="Calibri" panose="020F0502020204030204" pitchFamily="34" charset="0"/>
                <a:cs typeface="Calibri" panose="020F0502020204030204" pitchFamily="34" charset="0"/>
              </a:rPr>
              <a:t>, Laurent </a:t>
            </a:r>
            <a:r>
              <a:rPr lang="en-GB" altLang="en-US" sz="1100" dirty="0" err="1">
                <a:solidFill>
                  <a:srgbClr val="1F497D"/>
                </a:solidFill>
                <a:latin typeface="Calibri" panose="020F0502020204030204" pitchFamily="34" charset="0"/>
                <a:cs typeface="Calibri" panose="020F0502020204030204" pitchFamily="34" charset="0"/>
              </a:rPr>
              <a:t>Mombaerts</a:t>
            </a:r>
            <a:r>
              <a:rPr lang="en-GB" altLang="en-US" sz="1100" dirty="0">
                <a:solidFill>
                  <a:srgbClr val="1F497D"/>
                </a:solidFill>
                <a:latin typeface="Calibri" panose="020F0502020204030204" pitchFamily="34" charset="0"/>
                <a:cs typeface="Calibri" panose="020F0502020204030204" pitchFamily="34" charset="0"/>
              </a:rPr>
              <a:t>, Atte Aalto, Jorge Goncalves, Enrico </a:t>
            </a:r>
            <a:r>
              <a:rPr lang="en-GB" altLang="en-US" sz="1100" dirty="0" err="1">
                <a:solidFill>
                  <a:srgbClr val="1F497D"/>
                </a:solidFill>
                <a:latin typeface="Calibri" panose="020F0502020204030204" pitchFamily="34" charset="0"/>
                <a:cs typeface="Calibri" panose="020F0502020204030204" pitchFamily="34" charset="0"/>
              </a:rPr>
              <a:t>Glaab</a:t>
            </a:r>
            <a:r>
              <a:rPr lang="en-GB" altLang="en-US" sz="1100" dirty="0">
                <a:solidFill>
                  <a:srgbClr val="1F497D"/>
                </a:solidFill>
                <a:latin typeface="Calibri" panose="020F0502020204030204" pitchFamily="34" charset="0"/>
                <a:cs typeface="Calibri" panose="020F0502020204030204" pitchFamily="34" charset="0"/>
              </a:rPr>
              <a:t>,  Carole </a:t>
            </a:r>
            <a:r>
              <a:rPr lang="en-GB" altLang="en-US" sz="1100" dirty="0" err="1">
                <a:solidFill>
                  <a:srgbClr val="1F497D"/>
                </a:solidFill>
                <a:latin typeface="Calibri" panose="020F0502020204030204" pitchFamily="34" charset="0"/>
                <a:cs typeface="Calibri" panose="020F0502020204030204" pitchFamily="34" charset="0"/>
              </a:rPr>
              <a:t>Linster</a:t>
            </a:r>
            <a:r>
              <a:rPr lang="en-GB" altLang="en-US" sz="1100" dirty="0">
                <a:solidFill>
                  <a:srgbClr val="1F497D"/>
                </a:solidFill>
                <a:latin typeface="Calibri" panose="020F0502020204030204" pitchFamily="34" charset="0"/>
                <a:cs typeface="Calibri" panose="020F0502020204030204" pitchFamily="34" charset="0"/>
              </a:rPr>
              <a:t>, Jens </a:t>
            </a:r>
            <a:r>
              <a:rPr lang="en-GB" altLang="en-US" sz="1100" dirty="0" err="1">
                <a:solidFill>
                  <a:srgbClr val="1F497D"/>
                </a:solidFill>
                <a:latin typeface="Calibri" panose="020F0502020204030204" pitchFamily="34" charset="0"/>
                <a:cs typeface="Calibri" panose="020F0502020204030204" pitchFamily="34" charset="0"/>
              </a:rPr>
              <a:t>Schwamborn</a:t>
            </a:r>
            <a:r>
              <a:rPr lang="en-GB" altLang="en-US" sz="1100" dirty="0">
                <a:solidFill>
                  <a:srgbClr val="1F497D"/>
                </a:solidFill>
                <a:latin typeface="Calibri" panose="020F0502020204030204" pitchFamily="34" charset="0"/>
                <a:cs typeface="Calibri" panose="020F0502020204030204" pitchFamily="34" charset="0"/>
              </a:rPr>
              <a:t>, Christian </a:t>
            </a:r>
            <a:r>
              <a:rPr lang="en-GB" altLang="en-US" sz="1100" dirty="0" err="1">
                <a:solidFill>
                  <a:srgbClr val="1F497D"/>
                </a:solidFill>
                <a:latin typeface="Calibri" panose="020F0502020204030204" pitchFamily="34" charset="0"/>
                <a:cs typeface="Calibri" panose="020F0502020204030204" pitchFamily="34" charset="0"/>
              </a:rPr>
              <a:t>Jäger</a:t>
            </a:r>
            <a:r>
              <a:rPr lang="en-GB" altLang="en-US" sz="1100" dirty="0">
                <a:solidFill>
                  <a:srgbClr val="1F497D"/>
                </a:solidFill>
                <a:latin typeface="Calibri" panose="020F0502020204030204" pitchFamily="34" charset="0"/>
                <a:cs typeface="Calibri" panose="020F0502020204030204" pitchFamily="34" charset="0"/>
              </a:rPr>
              <a:t>, Reinhard Schneider, </a:t>
            </a:r>
            <a:r>
              <a:rPr lang="en-GB" altLang="en-US" sz="1100" dirty="0" err="1">
                <a:solidFill>
                  <a:srgbClr val="1F497D"/>
                </a:solidFill>
                <a:latin typeface="Calibri" panose="020F0502020204030204" pitchFamily="34" charset="0"/>
                <a:cs typeface="Calibri" panose="020F0502020204030204" pitchFamily="34" charset="0"/>
              </a:rPr>
              <a:t>Rejko</a:t>
            </a:r>
            <a:r>
              <a:rPr lang="en-GB" altLang="en-US" sz="1100" dirty="0">
                <a:solidFill>
                  <a:srgbClr val="1F497D"/>
                </a:solidFill>
                <a:latin typeface="Calibri" panose="020F0502020204030204" pitchFamily="34" charset="0"/>
                <a:cs typeface="Calibri" panose="020F0502020204030204" pitchFamily="34" charset="0"/>
              </a:rPr>
              <a:t> </a:t>
            </a:r>
            <a:r>
              <a:rPr lang="en-GB" altLang="en-US" sz="1100" dirty="0" err="1">
                <a:solidFill>
                  <a:srgbClr val="1F497D"/>
                </a:solidFill>
                <a:latin typeface="Calibri" panose="020F0502020204030204" pitchFamily="34" charset="0"/>
                <a:cs typeface="Calibri" panose="020F0502020204030204" pitchFamily="34" charset="0"/>
              </a:rPr>
              <a:t>Krüger</a:t>
            </a:r>
            <a:r>
              <a:rPr lang="en-GB" altLang="en-US" sz="1100" dirty="0">
                <a:solidFill>
                  <a:srgbClr val="1F497D"/>
                </a:solidFill>
                <a:latin typeface="Calibri" panose="020F0502020204030204" pitchFamily="34" charset="0"/>
                <a:cs typeface="Calibri" panose="020F0502020204030204" pitchFamily="34" charset="0"/>
              </a:rPr>
              <a:t>, Rudi Balling</a:t>
            </a:r>
          </a:p>
        </p:txBody>
      </p:sp>
      <p:sp>
        <p:nvSpPr>
          <p:cNvPr id="49" name="Text Box 3">
            <a:extLst>
              <a:ext uri="{FF2B5EF4-FFF2-40B4-BE49-F238E27FC236}">
                <a16:creationId xmlns:a16="http://schemas.microsoft.com/office/drawing/2014/main" id="{C8E8E1C6-439B-1242-B2A9-8EE4938A8C5B}"/>
              </a:ext>
            </a:extLst>
          </p:cNvPr>
          <p:cNvSpPr txBox="1">
            <a:spLocks noChangeArrowheads="1"/>
          </p:cNvSpPr>
          <p:nvPr/>
        </p:nvSpPr>
        <p:spPr bwMode="auto">
          <a:xfrm>
            <a:off x="3627968" y="2040047"/>
            <a:ext cx="2298700" cy="193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lnSpc>
                <a:spcPct val="50000"/>
              </a:lnSpc>
              <a:spcBef>
                <a:spcPct val="50000"/>
              </a:spcBef>
              <a:buFontTx/>
              <a:buNone/>
            </a:pPr>
            <a:r>
              <a:rPr lang="en-GB" altLang="en-US" sz="1100" dirty="0">
                <a:solidFill>
                  <a:srgbClr val="1F497D"/>
                </a:solidFill>
                <a:latin typeface="Calibri" panose="020F0502020204030204" pitchFamily="34" charset="0"/>
                <a:cs typeface="Calibri" panose="020F0502020204030204" pitchFamily="34" charset="0"/>
              </a:rPr>
              <a:t>Emilie Muller</a:t>
            </a:r>
          </a:p>
        </p:txBody>
      </p:sp>
      <p:pic>
        <p:nvPicPr>
          <p:cNvPr id="50" name="Picture 49">
            <a:extLst>
              <a:ext uri="{FF2B5EF4-FFF2-40B4-BE49-F238E27FC236}">
                <a16:creationId xmlns:a16="http://schemas.microsoft.com/office/drawing/2014/main" id="{53DFF1CD-F336-D34D-9FFD-F3393CE14A2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680085" y="1647200"/>
            <a:ext cx="322881" cy="322881"/>
          </a:xfrm>
          <a:prstGeom prst="rect">
            <a:avLst/>
          </a:prstGeom>
        </p:spPr>
      </p:pic>
      <p:pic>
        <p:nvPicPr>
          <p:cNvPr id="51" name="Picture 50">
            <a:extLst>
              <a:ext uri="{FF2B5EF4-FFF2-40B4-BE49-F238E27FC236}">
                <a16:creationId xmlns:a16="http://schemas.microsoft.com/office/drawing/2014/main" id="{13C390E1-E579-4845-B97B-B2E9326F3EB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080628" y="1636643"/>
            <a:ext cx="673868" cy="285286"/>
          </a:xfrm>
          <a:prstGeom prst="rect">
            <a:avLst/>
          </a:prstGeom>
        </p:spPr>
      </p:pic>
      <p:pic>
        <p:nvPicPr>
          <p:cNvPr id="52" name="Picture 51">
            <a:extLst>
              <a:ext uri="{FF2B5EF4-FFF2-40B4-BE49-F238E27FC236}">
                <a16:creationId xmlns:a16="http://schemas.microsoft.com/office/drawing/2014/main" id="{08DCC07C-14B6-9F40-9FA1-C874187CE160}"/>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56881" y="3990690"/>
            <a:ext cx="3436410" cy="1112708"/>
          </a:xfrm>
          <a:prstGeom prst="rect">
            <a:avLst/>
          </a:prstGeom>
        </p:spPr>
      </p:pic>
      <p:sp>
        <p:nvSpPr>
          <p:cNvPr id="53" name="Text Box 3">
            <a:extLst>
              <a:ext uri="{FF2B5EF4-FFF2-40B4-BE49-F238E27FC236}">
                <a16:creationId xmlns:a16="http://schemas.microsoft.com/office/drawing/2014/main" id="{FF231113-35D2-2F43-9E07-2BBD0DAE586A}"/>
              </a:ext>
            </a:extLst>
          </p:cNvPr>
          <p:cNvSpPr txBox="1">
            <a:spLocks noChangeArrowheads="1"/>
          </p:cNvSpPr>
          <p:nvPr/>
        </p:nvSpPr>
        <p:spPr bwMode="auto">
          <a:xfrm>
            <a:off x="3644901" y="1235448"/>
            <a:ext cx="2298700" cy="362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lnSpc>
                <a:spcPct val="50000"/>
              </a:lnSpc>
              <a:spcBef>
                <a:spcPct val="50000"/>
              </a:spcBef>
              <a:buFontTx/>
              <a:buNone/>
            </a:pPr>
            <a:r>
              <a:rPr lang="fr-CH" altLang="en-US" sz="1100" dirty="0">
                <a:solidFill>
                  <a:srgbClr val="1F497D"/>
                </a:solidFill>
                <a:latin typeface="Calibri" panose="020F0502020204030204" pitchFamily="34" charset="0"/>
                <a:ea typeface="Gill Sans" charset="0"/>
                <a:cs typeface="Calibri" panose="020F0502020204030204" pitchFamily="34" charset="0"/>
              </a:rPr>
              <a:t>Marie-Louise </a:t>
            </a:r>
            <a:r>
              <a:rPr lang="fr-CH" altLang="en-US" sz="1100" dirty="0" err="1">
                <a:solidFill>
                  <a:srgbClr val="1F497D"/>
                </a:solidFill>
                <a:latin typeface="Calibri" panose="020F0502020204030204" pitchFamily="34" charset="0"/>
                <a:ea typeface="Gill Sans" charset="0"/>
                <a:cs typeface="Calibri" panose="020F0502020204030204" pitchFamily="34" charset="0"/>
              </a:rPr>
              <a:t>Uwizeye</a:t>
            </a:r>
            <a:endParaRPr lang="fr-CH" altLang="en-US" sz="1100" dirty="0">
              <a:solidFill>
                <a:srgbClr val="1F497D"/>
              </a:solidFill>
              <a:latin typeface="Calibri" panose="020F0502020204030204" pitchFamily="34" charset="0"/>
              <a:ea typeface="Gill Sans" charset="0"/>
              <a:cs typeface="Calibri" panose="020F0502020204030204" pitchFamily="34" charset="0"/>
            </a:endParaRPr>
          </a:p>
          <a:p>
            <a:pPr eaLnBrk="1" hangingPunct="1">
              <a:lnSpc>
                <a:spcPct val="50000"/>
              </a:lnSpc>
              <a:spcBef>
                <a:spcPct val="50000"/>
              </a:spcBef>
              <a:buFontTx/>
              <a:buNone/>
            </a:pPr>
            <a:r>
              <a:rPr lang="fr-CH" altLang="en-US" sz="1100" dirty="0">
                <a:solidFill>
                  <a:srgbClr val="1F497D"/>
                </a:solidFill>
                <a:latin typeface="Calibri" panose="020F0502020204030204" pitchFamily="34" charset="0"/>
                <a:ea typeface="Gill Sans" charset="0"/>
                <a:cs typeface="Calibri" panose="020F0502020204030204" pitchFamily="34" charset="0"/>
              </a:rPr>
              <a:t>Joachim Hansen</a:t>
            </a:r>
          </a:p>
        </p:txBody>
      </p:sp>
      <p:pic>
        <p:nvPicPr>
          <p:cNvPr id="54" name="Picture 53">
            <a:extLst>
              <a:ext uri="{FF2B5EF4-FFF2-40B4-BE49-F238E27FC236}">
                <a16:creationId xmlns:a16="http://schemas.microsoft.com/office/drawing/2014/main" id="{999B7200-84B4-454D-A5CA-B7C382C779A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63072" y="3883921"/>
            <a:ext cx="501511" cy="334341"/>
          </a:xfrm>
          <a:prstGeom prst="rect">
            <a:avLst/>
          </a:prstGeom>
        </p:spPr>
      </p:pic>
      <p:pic>
        <p:nvPicPr>
          <p:cNvPr id="55" name="Picture 54">
            <a:extLst>
              <a:ext uri="{FF2B5EF4-FFF2-40B4-BE49-F238E27FC236}">
                <a16:creationId xmlns:a16="http://schemas.microsoft.com/office/drawing/2014/main" id="{D703B76B-CB2C-7C49-B6F9-D44F502D467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231758" y="4269638"/>
            <a:ext cx="849317" cy="849317"/>
          </a:xfrm>
          <a:prstGeom prst="rect">
            <a:avLst/>
          </a:prstGeom>
        </p:spPr>
      </p:pic>
      <p:pic>
        <p:nvPicPr>
          <p:cNvPr id="56" name="Picture 2" descr="Image result for horizon 2020">
            <a:extLst>
              <a:ext uri="{FF2B5EF4-FFF2-40B4-BE49-F238E27FC236}">
                <a16:creationId xmlns:a16="http://schemas.microsoft.com/office/drawing/2014/main" id="{27849315-F1D8-9042-B095-D103EB826F44}"/>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7063385" y="4305400"/>
            <a:ext cx="1072185" cy="3421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mage result for helmholtz leipzig">
            <a:extLst>
              <a:ext uri="{FF2B5EF4-FFF2-40B4-BE49-F238E27FC236}">
                <a16:creationId xmlns:a16="http://schemas.microsoft.com/office/drawing/2014/main" id="{7749526A-4FEC-AF46-9DF0-CE7BD05BA91E}"/>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387455" y="3310671"/>
            <a:ext cx="579782" cy="310763"/>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1052">
            <a:extLst>
              <a:ext uri="{FF2B5EF4-FFF2-40B4-BE49-F238E27FC236}">
                <a16:creationId xmlns:a16="http://schemas.microsoft.com/office/drawing/2014/main" id="{5C312786-76D0-DC4B-9DBF-25FB9785C678}"/>
              </a:ext>
            </a:extLst>
          </p:cNvPr>
          <p:cNvSpPr txBox="1">
            <a:spLocks noChangeArrowheads="1"/>
          </p:cNvSpPr>
          <p:nvPr/>
        </p:nvSpPr>
        <p:spPr bwMode="auto">
          <a:xfrm>
            <a:off x="7289637" y="3575774"/>
            <a:ext cx="239395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Nico </a:t>
            </a:r>
            <a:r>
              <a:rPr lang="en-GB" altLang="en-US" sz="1100" dirty="0" err="1">
                <a:solidFill>
                  <a:srgbClr val="1F497D"/>
                </a:solidFill>
                <a:latin typeface="Calibri" panose="020F0502020204030204" pitchFamily="34" charset="0"/>
                <a:ea typeface="Gill Sans" charset="0"/>
                <a:cs typeface="Calibri" panose="020F0502020204030204" pitchFamily="34" charset="0"/>
              </a:rPr>
              <a:t>Jehmlich</a:t>
            </a:r>
            <a:endParaRPr lang="en-GB" altLang="en-US" sz="1100" dirty="0">
              <a:solidFill>
                <a:srgbClr val="1F497D"/>
              </a:solidFill>
              <a:latin typeface="Calibri" panose="020F0502020204030204" pitchFamily="34" charset="0"/>
              <a:ea typeface="Gill Sans" charset="0"/>
              <a:cs typeface="Calibri" panose="020F0502020204030204" pitchFamily="34" charset="0"/>
            </a:endParaRPr>
          </a:p>
        </p:txBody>
      </p:sp>
      <p:sp>
        <p:nvSpPr>
          <p:cNvPr id="59" name="Text Box 3">
            <a:extLst>
              <a:ext uri="{FF2B5EF4-FFF2-40B4-BE49-F238E27FC236}">
                <a16:creationId xmlns:a16="http://schemas.microsoft.com/office/drawing/2014/main" id="{06658EE2-1BBF-8845-8A84-53A5131F65C2}"/>
              </a:ext>
            </a:extLst>
          </p:cNvPr>
          <p:cNvSpPr txBox="1">
            <a:spLocks noChangeArrowheads="1"/>
          </p:cNvSpPr>
          <p:nvPr/>
        </p:nvSpPr>
        <p:spPr bwMode="auto">
          <a:xfrm>
            <a:off x="5619463" y="2601023"/>
            <a:ext cx="2876430" cy="193002"/>
          </a:xfrm>
          <a:prstGeom prst="rect">
            <a:avLst/>
          </a:prstGeom>
          <a:noFill/>
          <a:ln w="9525">
            <a:noFill/>
            <a:miter lim="800000"/>
            <a:headEnd/>
            <a:tailEnd/>
          </a:ln>
          <a:effectLst/>
        </p:spPr>
        <p:txBody>
          <a:bodyPr wrap="square">
            <a:spAutoFit/>
          </a:bodyPr>
          <a:lstStyle/>
          <a:p>
            <a:pPr>
              <a:lnSpc>
                <a:spcPct val="50000"/>
              </a:lnSpc>
              <a:spcBef>
                <a:spcPct val="50000"/>
              </a:spcBef>
              <a:defRPr/>
            </a:pPr>
            <a:r>
              <a:rPr lang="en-GB" sz="1100" dirty="0">
                <a:solidFill>
                  <a:srgbClr val="1D497D"/>
                </a:solidFill>
                <a:latin typeface="Calibri" panose="020F0502020204030204" pitchFamily="34" charset="0"/>
                <a:ea typeface="Gill Sans" charset="0"/>
                <a:cs typeface="Calibri" panose="020F0502020204030204" pitchFamily="34" charset="0"/>
              </a:rPr>
              <a:t>Ruth Schmitz-</a:t>
            </a:r>
            <a:r>
              <a:rPr lang="en-GB" sz="1100" dirty="0" err="1">
                <a:solidFill>
                  <a:srgbClr val="1D497D"/>
                </a:solidFill>
                <a:latin typeface="Calibri" panose="020F0502020204030204" pitchFamily="34" charset="0"/>
                <a:ea typeface="Gill Sans" charset="0"/>
                <a:cs typeface="Calibri" panose="020F0502020204030204" pitchFamily="34" charset="0"/>
              </a:rPr>
              <a:t>Streit</a:t>
            </a:r>
            <a:endParaRPr lang="en-GB" sz="1100" dirty="0">
              <a:solidFill>
                <a:srgbClr val="1D497D"/>
              </a:solidFill>
              <a:latin typeface="Calibri" panose="020F0502020204030204" pitchFamily="34" charset="0"/>
              <a:ea typeface="Gill Sans" charset="0"/>
              <a:cs typeface="Calibri" panose="020F0502020204030204" pitchFamily="34" charset="0"/>
            </a:endParaRPr>
          </a:p>
        </p:txBody>
      </p:sp>
      <p:pic>
        <p:nvPicPr>
          <p:cNvPr id="60" name="Picture 59">
            <a:extLst>
              <a:ext uri="{FF2B5EF4-FFF2-40B4-BE49-F238E27FC236}">
                <a16:creationId xmlns:a16="http://schemas.microsoft.com/office/drawing/2014/main" id="{49FACC28-E6AE-C144-8309-20BE770AE897}"/>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701352" y="300330"/>
            <a:ext cx="1530759" cy="246772"/>
          </a:xfrm>
          <a:prstGeom prst="rect">
            <a:avLst/>
          </a:prstGeom>
        </p:spPr>
      </p:pic>
      <p:pic>
        <p:nvPicPr>
          <p:cNvPr id="61" name="Picture 60">
            <a:extLst>
              <a:ext uri="{FF2B5EF4-FFF2-40B4-BE49-F238E27FC236}">
                <a16:creationId xmlns:a16="http://schemas.microsoft.com/office/drawing/2014/main" id="{D66495FB-E83B-294F-A1E6-027975119E1D}"/>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7222280" y="126928"/>
            <a:ext cx="717927" cy="307683"/>
          </a:xfrm>
          <a:prstGeom prst="rect">
            <a:avLst/>
          </a:prstGeom>
        </p:spPr>
      </p:pic>
      <p:sp>
        <p:nvSpPr>
          <p:cNvPr id="62" name="Text Box 3">
            <a:extLst>
              <a:ext uri="{FF2B5EF4-FFF2-40B4-BE49-F238E27FC236}">
                <a16:creationId xmlns:a16="http://schemas.microsoft.com/office/drawing/2014/main" id="{46108085-CC31-3A4C-847B-B3A045A2096F}"/>
              </a:ext>
            </a:extLst>
          </p:cNvPr>
          <p:cNvSpPr txBox="1">
            <a:spLocks noChangeArrowheads="1"/>
          </p:cNvSpPr>
          <p:nvPr/>
        </p:nvSpPr>
        <p:spPr bwMode="auto">
          <a:xfrm>
            <a:off x="5558525" y="899386"/>
            <a:ext cx="2298700" cy="362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lnSpc>
                <a:spcPct val="50000"/>
              </a:lnSpc>
              <a:spcBef>
                <a:spcPct val="50000"/>
              </a:spcBef>
              <a:buFontTx/>
              <a:buNone/>
            </a:pPr>
            <a:r>
              <a:rPr lang="en-GB" altLang="en-US" sz="1100" dirty="0">
                <a:solidFill>
                  <a:srgbClr val="1F497D"/>
                </a:solidFill>
                <a:latin typeface="Calibri" panose="020F0502020204030204" pitchFamily="34" charset="0"/>
                <a:ea typeface="Gill Sans" charset="0"/>
                <a:cs typeface="Calibri" panose="020F0502020204030204" pitchFamily="34" charset="0"/>
              </a:rPr>
              <a:t>Andreas Otto</a:t>
            </a:r>
          </a:p>
          <a:p>
            <a:pPr eaLnBrk="1" hangingPunct="1">
              <a:lnSpc>
                <a:spcPct val="50000"/>
              </a:lnSpc>
              <a:spcBef>
                <a:spcPct val="50000"/>
              </a:spcBef>
              <a:buFontTx/>
              <a:buNone/>
            </a:pPr>
            <a:r>
              <a:rPr lang="en-GB" altLang="en-US" sz="1100" dirty="0" err="1">
                <a:solidFill>
                  <a:srgbClr val="1F497D"/>
                </a:solidFill>
                <a:latin typeface="Calibri" panose="020F0502020204030204" pitchFamily="34" charset="0"/>
                <a:ea typeface="Gill Sans" charset="0"/>
                <a:cs typeface="Calibri" panose="020F0502020204030204" pitchFamily="34" charset="0"/>
              </a:rPr>
              <a:t>Dörte</a:t>
            </a:r>
            <a:r>
              <a:rPr lang="en-GB" altLang="en-US" sz="1100" dirty="0">
                <a:solidFill>
                  <a:srgbClr val="1F497D"/>
                </a:solidFill>
                <a:latin typeface="Calibri" panose="020F0502020204030204" pitchFamily="34" charset="0"/>
                <a:ea typeface="Gill Sans" charset="0"/>
                <a:cs typeface="Calibri" panose="020F0502020204030204" pitchFamily="34" charset="0"/>
              </a:rPr>
              <a:t> Becher</a:t>
            </a:r>
            <a:endParaRPr lang="en-US" altLang="en-US" sz="1100" dirty="0">
              <a:solidFill>
                <a:srgbClr val="1F497D"/>
              </a:solidFill>
              <a:latin typeface="Calibri" panose="020F0502020204030204" pitchFamily="34" charset="0"/>
              <a:ea typeface="Gill Sans" charset="0"/>
              <a:cs typeface="Calibri" panose="020F0502020204030204" pitchFamily="34" charset="0"/>
            </a:endParaRPr>
          </a:p>
        </p:txBody>
      </p:sp>
      <p:sp>
        <p:nvSpPr>
          <p:cNvPr id="63" name="Text Box 3">
            <a:extLst>
              <a:ext uri="{FF2B5EF4-FFF2-40B4-BE49-F238E27FC236}">
                <a16:creationId xmlns:a16="http://schemas.microsoft.com/office/drawing/2014/main" id="{95CDA70C-6B69-5D49-BAD7-23CE8AB0ECF1}"/>
              </a:ext>
            </a:extLst>
          </p:cNvPr>
          <p:cNvSpPr txBox="1">
            <a:spLocks noChangeArrowheads="1"/>
          </p:cNvSpPr>
          <p:nvPr/>
        </p:nvSpPr>
        <p:spPr bwMode="auto">
          <a:xfrm>
            <a:off x="7169103" y="490318"/>
            <a:ext cx="2298700" cy="531556"/>
          </a:xfrm>
          <a:prstGeom prst="rect">
            <a:avLst/>
          </a:prstGeom>
          <a:noFill/>
          <a:ln w="9525">
            <a:noFill/>
            <a:miter lim="800000"/>
            <a:headEnd/>
            <a:tailEnd/>
          </a:ln>
          <a:effectLst/>
        </p:spPr>
        <p:txBody>
          <a:bodyPr>
            <a:spAutoFit/>
          </a:bodyPr>
          <a:lstStyle/>
          <a:p>
            <a:pPr>
              <a:lnSpc>
                <a:spcPct val="50000"/>
              </a:lnSpc>
              <a:spcBef>
                <a:spcPct val="50000"/>
              </a:spcBef>
              <a:defRPr/>
            </a:pPr>
            <a:r>
              <a:rPr lang="en-US" sz="1100" dirty="0">
                <a:solidFill>
                  <a:srgbClr val="1F497D"/>
                </a:solidFill>
                <a:latin typeface="Calibri" panose="020F0502020204030204" pitchFamily="34" charset="0"/>
                <a:cs typeface="Calibri" panose="020F0502020204030204" pitchFamily="34" charset="0"/>
              </a:rPr>
              <a:t>Janet Jansson</a:t>
            </a:r>
          </a:p>
          <a:p>
            <a:pPr>
              <a:lnSpc>
                <a:spcPct val="50000"/>
              </a:lnSpc>
              <a:spcBef>
                <a:spcPct val="50000"/>
              </a:spcBef>
              <a:defRPr/>
            </a:pPr>
            <a:r>
              <a:rPr lang="en-US" sz="1100" dirty="0">
                <a:solidFill>
                  <a:srgbClr val="1F497D"/>
                </a:solidFill>
                <a:latin typeface="Calibri" panose="020F0502020204030204" pitchFamily="34" charset="0"/>
                <a:cs typeface="Calibri" panose="020F0502020204030204" pitchFamily="34" charset="0"/>
              </a:rPr>
              <a:t>Tom Metz</a:t>
            </a:r>
          </a:p>
          <a:p>
            <a:pPr>
              <a:lnSpc>
                <a:spcPct val="50000"/>
              </a:lnSpc>
              <a:spcBef>
                <a:spcPct val="50000"/>
              </a:spcBef>
              <a:defRPr/>
            </a:pPr>
            <a:r>
              <a:rPr lang="en-US" sz="1100" dirty="0" err="1">
                <a:solidFill>
                  <a:srgbClr val="1F497D"/>
                </a:solidFill>
                <a:latin typeface="Calibri" panose="020F0502020204030204" pitchFamily="34" charset="0"/>
                <a:cs typeface="Calibri" panose="020F0502020204030204" pitchFamily="34" charset="0"/>
              </a:rPr>
              <a:t>Galya</a:t>
            </a:r>
            <a:r>
              <a:rPr lang="en-US" sz="1100" dirty="0">
                <a:solidFill>
                  <a:srgbClr val="1F497D"/>
                </a:solidFill>
                <a:latin typeface="Calibri" panose="020F0502020204030204" pitchFamily="34" charset="0"/>
                <a:cs typeface="Calibri" panose="020F0502020204030204" pitchFamily="34" charset="0"/>
              </a:rPr>
              <a:t> Orr</a:t>
            </a:r>
          </a:p>
        </p:txBody>
      </p:sp>
      <p:grpSp>
        <p:nvGrpSpPr>
          <p:cNvPr id="64" name="Group 63">
            <a:extLst>
              <a:ext uri="{FF2B5EF4-FFF2-40B4-BE49-F238E27FC236}">
                <a16:creationId xmlns:a16="http://schemas.microsoft.com/office/drawing/2014/main" id="{B690DA91-A83E-9A4D-A733-97D05A42FD04}"/>
              </a:ext>
            </a:extLst>
          </p:cNvPr>
          <p:cNvGrpSpPr/>
          <p:nvPr/>
        </p:nvGrpSpPr>
        <p:grpSpPr>
          <a:xfrm>
            <a:off x="3600083" y="2300904"/>
            <a:ext cx="2876430" cy="608384"/>
            <a:chOff x="7492294" y="4327544"/>
            <a:chExt cx="3835240" cy="811179"/>
          </a:xfrm>
        </p:grpSpPr>
        <p:pic>
          <p:nvPicPr>
            <p:cNvPr id="65" name="Picture 64">
              <a:extLst>
                <a:ext uri="{FF2B5EF4-FFF2-40B4-BE49-F238E27FC236}">
                  <a16:creationId xmlns:a16="http://schemas.microsoft.com/office/drawing/2014/main" id="{675D89B9-47C6-B243-B193-DE53E8F70F85}"/>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7611318" y="4327544"/>
              <a:ext cx="642106" cy="265025"/>
            </a:xfrm>
            <a:prstGeom prst="rect">
              <a:avLst/>
            </a:prstGeom>
          </p:spPr>
        </p:pic>
        <p:sp>
          <p:nvSpPr>
            <p:cNvPr id="66" name="Text Box 3">
              <a:extLst>
                <a:ext uri="{FF2B5EF4-FFF2-40B4-BE49-F238E27FC236}">
                  <a16:creationId xmlns:a16="http://schemas.microsoft.com/office/drawing/2014/main" id="{6D1AAAC5-E37A-AF49-91CC-2C8DCA9FA4BB}"/>
                </a:ext>
              </a:extLst>
            </p:cNvPr>
            <p:cNvSpPr txBox="1">
              <a:spLocks noChangeArrowheads="1"/>
            </p:cNvSpPr>
            <p:nvPr/>
          </p:nvSpPr>
          <p:spPr bwMode="auto">
            <a:xfrm>
              <a:off x="7492294" y="4655684"/>
              <a:ext cx="3835240" cy="483039"/>
            </a:xfrm>
            <a:prstGeom prst="rect">
              <a:avLst/>
            </a:prstGeom>
            <a:noFill/>
            <a:ln w="9525">
              <a:noFill/>
              <a:miter lim="800000"/>
              <a:headEnd/>
              <a:tailEnd/>
            </a:ln>
            <a:effectLst/>
          </p:spPr>
          <p:txBody>
            <a:bodyPr wrap="square">
              <a:spAutoFit/>
            </a:bodyPr>
            <a:lstStyle/>
            <a:p>
              <a:pPr>
                <a:lnSpc>
                  <a:spcPct val="50000"/>
                </a:lnSpc>
                <a:spcBef>
                  <a:spcPct val="50000"/>
                </a:spcBef>
                <a:defRPr/>
              </a:pPr>
              <a:r>
                <a:rPr lang="en-GB" sz="1100" dirty="0">
                  <a:solidFill>
                    <a:srgbClr val="1D497D"/>
                  </a:solidFill>
                  <a:latin typeface="Calibri" panose="020F0502020204030204" pitchFamily="34" charset="0"/>
                  <a:ea typeface="Gill Sans" charset="0"/>
                  <a:cs typeface="Calibri" panose="020F0502020204030204" pitchFamily="34" charset="0"/>
                </a:rPr>
                <a:t>Philippe </a:t>
              </a:r>
              <a:r>
                <a:rPr lang="en-GB" sz="1100" dirty="0" err="1">
                  <a:solidFill>
                    <a:srgbClr val="1D497D"/>
                  </a:solidFill>
                  <a:latin typeface="Calibri" panose="020F0502020204030204" pitchFamily="34" charset="0"/>
                  <a:ea typeface="Gill Sans" charset="0"/>
                  <a:cs typeface="Calibri" panose="020F0502020204030204" pitchFamily="34" charset="0"/>
                </a:rPr>
                <a:t>Delfosse</a:t>
              </a:r>
              <a:endParaRPr lang="en-GB" sz="1100" dirty="0">
                <a:solidFill>
                  <a:srgbClr val="1D497D"/>
                </a:solidFill>
                <a:latin typeface="Calibri" panose="020F0502020204030204" pitchFamily="34" charset="0"/>
                <a:ea typeface="Gill Sans" charset="0"/>
                <a:cs typeface="Calibri" panose="020F0502020204030204" pitchFamily="34" charset="0"/>
              </a:endParaRPr>
            </a:p>
            <a:p>
              <a:pPr>
                <a:lnSpc>
                  <a:spcPct val="50000"/>
                </a:lnSpc>
                <a:spcBef>
                  <a:spcPct val="50000"/>
                </a:spcBef>
                <a:defRPr/>
              </a:pPr>
              <a:r>
                <a:rPr lang="en-GB" sz="1100" dirty="0">
                  <a:solidFill>
                    <a:srgbClr val="1D497D"/>
                  </a:solidFill>
                  <a:latin typeface="Calibri" panose="020F0502020204030204" pitchFamily="34" charset="0"/>
                  <a:ea typeface="Gill Sans" charset="0"/>
                  <a:cs typeface="Calibri" panose="020F0502020204030204" pitchFamily="34" charset="0"/>
                </a:rPr>
                <a:t>Magdalena </a:t>
              </a:r>
              <a:r>
                <a:rPr lang="en-GB" sz="1100" dirty="0" err="1">
                  <a:solidFill>
                    <a:srgbClr val="1D497D"/>
                  </a:solidFill>
                  <a:latin typeface="Calibri" panose="020F0502020204030204" pitchFamily="34" charset="0"/>
                  <a:ea typeface="Gill Sans" charset="0"/>
                  <a:cs typeface="Calibri" panose="020F0502020204030204" pitchFamily="34" charset="0"/>
                </a:rPr>
                <a:t>Calusinka</a:t>
              </a:r>
              <a:endParaRPr lang="en-GB" sz="1100" dirty="0">
                <a:solidFill>
                  <a:srgbClr val="1D497D"/>
                </a:solidFill>
                <a:latin typeface="Calibri" panose="020F0502020204030204" pitchFamily="34" charset="0"/>
                <a:ea typeface="Gill Sans" charset="0"/>
                <a:cs typeface="Calibri" panose="020F0502020204030204" pitchFamily="34" charset="0"/>
              </a:endParaRPr>
            </a:p>
          </p:txBody>
        </p:sp>
      </p:grpSp>
      <p:pic>
        <p:nvPicPr>
          <p:cNvPr id="67" name="Picture 33">
            <a:extLst>
              <a:ext uri="{FF2B5EF4-FFF2-40B4-BE49-F238E27FC236}">
                <a16:creationId xmlns:a16="http://schemas.microsoft.com/office/drawing/2014/main" id="{B9902A8D-38EB-BE4E-ADC9-07425F8450C0}"/>
              </a:ext>
            </a:extLst>
          </p:cNvPr>
          <p:cNvPicPr>
            <a:picLocks noChangeAspect="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330623" y="2545875"/>
            <a:ext cx="767080" cy="325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67">
            <a:extLst>
              <a:ext uri="{FF2B5EF4-FFF2-40B4-BE49-F238E27FC236}">
                <a16:creationId xmlns:a16="http://schemas.microsoft.com/office/drawing/2014/main" id="{1A780B6F-8C92-3C4F-A730-C4932E4CAEED}"/>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741638" y="2741039"/>
            <a:ext cx="243876" cy="243876"/>
          </a:xfrm>
          <a:prstGeom prst="rect">
            <a:avLst/>
          </a:prstGeom>
        </p:spPr>
      </p:pic>
      <p:pic>
        <p:nvPicPr>
          <p:cNvPr id="69" name="Picture 10" descr="Image result for University of Kiel">
            <a:extLst>
              <a:ext uri="{FF2B5EF4-FFF2-40B4-BE49-F238E27FC236}">
                <a16:creationId xmlns:a16="http://schemas.microsoft.com/office/drawing/2014/main" id="{ABD118FF-C5CD-4245-8A65-45F71337EF20}"/>
              </a:ext>
            </a:extLst>
          </p:cNvPr>
          <p:cNvPicPr>
            <a:picLocks noChangeAspect="1" noChangeArrowheads="1"/>
          </p:cNvPicPr>
          <p:nvPr/>
        </p:nvPicPr>
        <p:blipFill rotWithShape="1">
          <a:blip r:embed="rId36" cstate="screen">
            <a:alphaModFix/>
            <a:extLst>
              <a:ext uri="{28A0092B-C50C-407E-A947-70E740481C1C}">
                <a14:useLocalDpi xmlns:a14="http://schemas.microsoft.com/office/drawing/2010/main"/>
              </a:ext>
            </a:extLst>
          </a:blip>
          <a:srcRect/>
          <a:stretch/>
        </p:blipFill>
        <p:spPr bwMode="auto">
          <a:xfrm>
            <a:off x="5643908" y="2304893"/>
            <a:ext cx="924010" cy="295316"/>
          </a:xfrm>
          <a:prstGeom prst="rect">
            <a:avLst/>
          </a:prstGeom>
          <a:noFill/>
          <a:extLst>
            <a:ext uri="{909E8E84-426E-40DD-AFC4-6F175D3DCCD1}">
              <a14:hiddenFill xmlns:a14="http://schemas.microsoft.com/office/drawing/2010/main">
                <a:solidFill>
                  <a:srgbClr val="FFFFFF"/>
                </a:solidFill>
              </a14:hiddenFill>
            </a:ext>
          </a:extLst>
        </p:spPr>
      </p:pic>
      <p:sp>
        <p:nvSpPr>
          <p:cNvPr id="70" name="Title 1">
            <a:extLst>
              <a:ext uri="{FF2B5EF4-FFF2-40B4-BE49-F238E27FC236}">
                <a16:creationId xmlns:a16="http://schemas.microsoft.com/office/drawing/2014/main" id="{50A11C6C-F9DF-AB46-B793-A801A41F8064}"/>
              </a:ext>
            </a:extLst>
          </p:cNvPr>
          <p:cNvSpPr txBox="1">
            <a:spLocks/>
          </p:cNvSpPr>
          <p:nvPr/>
        </p:nvSpPr>
        <p:spPr bwMode="auto">
          <a:xfrm>
            <a:off x="228884" y="814125"/>
            <a:ext cx="2876430" cy="41549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spcFirstLastPara="1" vert="horz" wrap="square" lIns="0" tIns="0" rIns="0" bIns="0" numCol="1" anchor="b" anchorCtr="0" compatLnSpc="1">
            <a:prstTxWarp prst="textNoShape">
              <a:avLst/>
            </a:prstTxWarp>
            <a:noAutofit/>
          </a:bodyPr>
          <a:lstStyle>
            <a:lvl1pPr marR="0" lvl="0" algn="l" defTabSz="342900" rtl="0" eaLnBrk="0" fontAlgn="base" hangingPunct="0">
              <a:lnSpc>
                <a:spcPct val="90000"/>
              </a:lnSpc>
              <a:spcBef>
                <a:spcPts val="0"/>
              </a:spcBef>
              <a:spcAft>
                <a:spcPts val="0"/>
              </a:spcAft>
              <a:buClr>
                <a:srgbClr val="0099FF"/>
              </a:buClr>
              <a:buSzPts val="3600"/>
              <a:buFont typeface="Calibri"/>
              <a:buNone/>
              <a:defRPr lang="en-US" sz="2700" b="1" i="0" u="none" strike="noStrike" kern="1200" cap="none">
                <a:solidFill>
                  <a:srgbClr val="0099FF"/>
                </a:solidFill>
                <a:latin typeface="Calibri"/>
                <a:ea typeface="Calibri"/>
                <a:cs typeface="Calibri"/>
                <a:sym typeface="Calibri"/>
              </a:defRPr>
            </a:lvl1pPr>
            <a:lvl2pPr marR="0" lvl="1" algn="l" defTabSz="342900" rtl="0" eaLnBrk="0" fontAlgn="base" hangingPunct="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defTabSz="342900" rtl="0" eaLnBrk="0" fontAlgn="base" hangingPunct="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defTabSz="342900" rtl="0" eaLnBrk="0" fontAlgn="base" hangingPunct="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defTabSz="342900" rtl="0" eaLnBrk="0" fontAlgn="base" hangingPunct="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L="342900" marR="0" lvl="5" algn="l" defTabSz="342900" rtl="0" fontAlgn="base">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L="685800" marR="0" lvl="6" algn="l" defTabSz="342900" rtl="0" fontAlgn="base">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L="1028700" marR="0" lvl="7" algn="l" defTabSz="342900" rtl="0" fontAlgn="base">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L="1371600" marR="0" lvl="8" algn="l" defTabSz="342900" rtl="0" fontAlgn="base">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GB" altLang="en-US" sz="3200" dirty="0">
                <a:solidFill>
                  <a:srgbClr val="1F497D"/>
                </a:solidFill>
                <a:latin typeface="Candara" charset="0"/>
                <a:ea typeface="ＭＳ Ｐゴシック" charset="-128"/>
              </a:rPr>
              <a:t>Un </a:t>
            </a:r>
            <a:r>
              <a:rPr lang="en-GB" altLang="en-US" sz="3200" dirty="0" err="1">
                <a:solidFill>
                  <a:srgbClr val="1F497D"/>
                </a:solidFill>
                <a:latin typeface="Candara" charset="0"/>
                <a:ea typeface="ＭＳ Ｐゴシック" charset="-128"/>
              </a:rPr>
              <a:t>très</a:t>
            </a:r>
            <a:r>
              <a:rPr lang="en-GB" altLang="en-US" sz="3200" dirty="0">
                <a:solidFill>
                  <a:srgbClr val="1F497D"/>
                </a:solidFill>
                <a:latin typeface="Candara" charset="0"/>
                <a:ea typeface="ＭＳ Ｐゴシック" charset="-128"/>
              </a:rPr>
              <a:t> grand Merci</a:t>
            </a:r>
          </a:p>
        </p:txBody>
      </p:sp>
    </p:spTree>
    <p:extLst>
      <p:ext uri="{BB962C8B-B14F-4D97-AF65-F5344CB8AC3E}">
        <p14:creationId xmlns:p14="http://schemas.microsoft.com/office/powerpoint/2010/main" val="1080918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549B75C-3882-EE4D-AC5E-B8451CD8873B}"/>
              </a:ext>
            </a:extLst>
          </p:cNvPr>
          <p:cNvPicPr>
            <a:picLocks noChangeAspect="1"/>
          </p:cNvPicPr>
          <p:nvPr/>
        </p:nvPicPr>
        <p:blipFill>
          <a:blip r:embed="rId2"/>
          <a:stretch>
            <a:fillRect/>
          </a:stretch>
        </p:blipFill>
        <p:spPr>
          <a:xfrm>
            <a:off x="0" y="0"/>
            <a:ext cx="9144000" cy="5143500"/>
          </a:xfrm>
          <a:prstGeom prst="rect">
            <a:avLst/>
          </a:prstGeom>
        </p:spPr>
      </p:pic>
      <p:grpSp>
        <p:nvGrpSpPr>
          <p:cNvPr id="31747" name="Group 3"/>
          <p:cNvGrpSpPr>
            <a:grpSpLocks/>
          </p:cNvGrpSpPr>
          <p:nvPr/>
        </p:nvGrpSpPr>
        <p:grpSpPr bwMode="auto">
          <a:xfrm>
            <a:off x="7391400" y="2755276"/>
            <a:ext cx="2028825" cy="788194"/>
            <a:chOff x="6654800" y="5600700"/>
            <a:chExt cx="2705100" cy="1051768"/>
          </a:xfrm>
        </p:grpSpPr>
        <p:sp>
          <p:nvSpPr>
            <p:cNvPr id="15" name="Rectangle à coins arrondis 14"/>
            <p:cNvSpPr/>
            <p:nvPr/>
          </p:nvSpPr>
          <p:spPr>
            <a:xfrm>
              <a:off x="6654800" y="5600700"/>
              <a:ext cx="2705100" cy="1051768"/>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sz="1800"/>
            </a:p>
          </p:txBody>
        </p:sp>
        <p:pic>
          <p:nvPicPr>
            <p:cNvPr id="31757" name="Picture 4" descr="Logo_LCS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09768" y="5689600"/>
              <a:ext cx="876171" cy="88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5" descr="unilu.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67784" y="5689600"/>
              <a:ext cx="1045210" cy="88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1748" name="ZoneTexte 15"/>
          <p:cNvSpPr txBox="1">
            <a:spLocks noChangeArrowheads="1"/>
          </p:cNvSpPr>
          <p:nvPr/>
        </p:nvSpPr>
        <p:spPr bwMode="auto">
          <a:xfrm>
            <a:off x="4656320" y="332073"/>
            <a:ext cx="4098131" cy="484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eaLnBrk="1" hangingPunct="1">
              <a:spcBef>
                <a:spcPct val="0"/>
              </a:spcBef>
              <a:buFontTx/>
              <a:buNone/>
            </a:pPr>
            <a:r>
              <a:rPr lang="fr-FR" altLang="en-US" sz="2550" dirty="0">
                <a:solidFill>
                  <a:schemeClr val="tx1"/>
                </a:solidFill>
                <a:latin typeface="Candara" charset="0"/>
                <a:ea typeface="Candara" charset="0"/>
                <a:cs typeface="Candara" charset="0"/>
              </a:rPr>
              <a:t>Un grand Merci à vous!!!</a:t>
            </a:r>
          </a:p>
        </p:txBody>
      </p:sp>
      <p:grpSp>
        <p:nvGrpSpPr>
          <p:cNvPr id="31750" name="Group 2"/>
          <p:cNvGrpSpPr>
            <a:grpSpLocks/>
          </p:cNvGrpSpPr>
          <p:nvPr/>
        </p:nvGrpSpPr>
        <p:grpSpPr bwMode="auto">
          <a:xfrm>
            <a:off x="7316959" y="3719683"/>
            <a:ext cx="2103266" cy="1234678"/>
            <a:chOff x="6555545" y="2776005"/>
            <a:chExt cx="2804355" cy="1644975"/>
          </a:xfrm>
        </p:grpSpPr>
        <p:sp>
          <p:nvSpPr>
            <p:cNvPr id="10" name="Rectangle à coins arrondis 14"/>
            <p:cNvSpPr/>
            <p:nvPr/>
          </p:nvSpPr>
          <p:spPr>
            <a:xfrm>
              <a:off x="6555545" y="2776005"/>
              <a:ext cx="2804355" cy="1644975"/>
            </a:xfrm>
            <a:prstGeom prst="round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sz="1800"/>
            </a:p>
          </p:txBody>
        </p:sp>
        <p:pic>
          <p:nvPicPr>
            <p:cNvPr id="3175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42809" y="2864620"/>
              <a:ext cx="2277233" cy="893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5" name="TextBox 1"/>
            <p:cNvSpPr txBox="1">
              <a:spLocks noChangeArrowheads="1"/>
            </p:cNvSpPr>
            <p:nvPr/>
          </p:nvSpPr>
          <p:spPr bwMode="auto">
            <a:xfrm>
              <a:off x="6654801" y="3857719"/>
              <a:ext cx="2464227" cy="430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eaLnBrk="1" hangingPunct="1">
                <a:spcBef>
                  <a:spcPct val="0"/>
                </a:spcBef>
                <a:buFontTx/>
                <a:buNone/>
              </a:pPr>
              <a:r>
                <a:rPr lang="en-US" altLang="en-US" sz="1500" dirty="0" err="1">
                  <a:solidFill>
                    <a:srgbClr val="579A94"/>
                  </a:solidFill>
                  <a:latin typeface="Gill Sans" charset="0"/>
                </a:rPr>
                <a:t>www.microbiology.lu</a:t>
              </a:r>
              <a:endParaRPr lang="en-US" altLang="en-US" sz="1500" dirty="0">
                <a:solidFill>
                  <a:srgbClr val="579A94"/>
                </a:solidFill>
                <a:latin typeface="Gill Sans" charset="0"/>
              </a:endParaRPr>
            </a:p>
          </p:txBody>
        </p:sp>
      </p:grpSp>
      <p:grpSp>
        <p:nvGrpSpPr>
          <p:cNvPr id="14" name="Group 13"/>
          <p:cNvGrpSpPr/>
          <p:nvPr/>
        </p:nvGrpSpPr>
        <p:grpSpPr>
          <a:xfrm>
            <a:off x="4656320" y="4085262"/>
            <a:ext cx="2819818" cy="726165"/>
            <a:chOff x="5265145" y="4679285"/>
            <a:chExt cx="3759757" cy="968220"/>
          </a:xfrm>
        </p:grpSpPr>
        <p:sp>
          <p:nvSpPr>
            <p:cNvPr id="16" name="ZoneTexte 15"/>
            <p:cNvSpPr txBox="1">
              <a:spLocks noChangeArrowheads="1"/>
            </p:cNvSpPr>
            <p:nvPr/>
          </p:nvSpPr>
          <p:spPr bwMode="auto">
            <a:xfrm>
              <a:off x="5265145" y="4679285"/>
              <a:ext cx="375975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Courier New" charset="0"/>
                <a:buChar char="o"/>
                <a:defRPr sz="2000">
                  <a:solidFill>
                    <a:schemeClr val="bg2"/>
                  </a:solidFill>
                  <a:latin typeface="Arial" charset="0"/>
                  <a:ea typeface="ＭＳ Ｐゴシック" charset="-128"/>
                </a:defRPr>
              </a:lvl1pPr>
              <a:lvl2pPr marL="742950" indent="-285750">
                <a:spcBef>
                  <a:spcPct val="20000"/>
                </a:spcBef>
                <a:buFont typeface="Arial" charset="0"/>
                <a:buChar char="•"/>
                <a:defRPr>
                  <a:solidFill>
                    <a:schemeClr val="bg2"/>
                  </a:solidFill>
                  <a:latin typeface="Arial" charset="0"/>
                  <a:ea typeface="ＭＳ Ｐゴシック" charset="-128"/>
                </a:defRPr>
              </a:lvl2pPr>
              <a:lvl3pPr marL="1143000" indent="-228600">
                <a:spcBef>
                  <a:spcPct val="20000"/>
                </a:spcBef>
                <a:buFont typeface="Arial" charset="0"/>
                <a:buChar char="•"/>
                <a:defRPr sz="1600">
                  <a:solidFill>
                    <a:schemeClr val="bg2"/>
                  </a:solidFill>
                  <a:latin typeface="Arial" charset="0"/>
                  <a:ea typeface="ＭＳ Ｐゴシック" charset="-128"/>
                </a:defRPr>
              </a:lvl3pPr>
              <a:lvl4pPr marL="1600200" indent="-228600">
                <a:spcBef>
                  <a:spcPct val="20000"/>
                </a:spcBef>
                <a:buFont typeface="Arial" charset="0"/>
                <a:buChar char="•"/>
                <a:defRPr sz="1600">
                  <a:solidFill>
                    <a:schemeClr val="bg2"/>
                  </a:solidFill>
                  <a:latin typeface="Arial" charset="0"/>
                  <a:ea typeface="ＭＳ Ｐゴシック" charset="-128"/>
                </a:defRPr>
              </a:lvl4pPr>
              <a:lvl5pPr marL="2057400" indent="-228600">
                <a:spcBef>
                  <a:spcPct val="20000"/>
                </a:spcBef>
                <a:buFont typeface="Arial" charset="0"/>
                <a:buChar char="•"/>
                <a:defRPr sz="16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600">
                  <a:solidFill>
                    <a:schemeClr val="bg2"/>
                  </a:solidFill>
                  <a:latin typeface="Arial" charset="0"/>
                  <a:ea typeface="ＭＳ Ｐゴシック" charset="-128"/>
                </a:defRPr>
              </a:lvl9pPr>
            </a:lstStyle>
            <a:p>
              <a:pPr eaLnBrk="1" hangingPunct="1">
                <a:spcBef>
                  <a:spcPct val="0"/>
                </a:spcBef>
                <a:buFontTx/>
                <a:buNone/>
              </a:pPr>
              <a:r>
                <a:rPr lang="fr-FR" altLang="en-US" sz="1950" b="1" dirty="0" err="1">
                  <a:solidFill>
                    <a:schemeClr val="tx1"/>
                  </a:solidFill>
                  <a:latin typeface="Candara" charset="0"/>
                </a:rPr>
                <a:t>paul.wilmes@uni.lu</a:t>
              </a:r>
              <a:endParaRPr lang="fr-FR" altLang="en-US" sz="1950" b="1" dirty="0">
                <a:solidFill>
                  <a:schemeClr val="tx1"/>
                </a:solidFill>
                <a:latin typeface="Candara" charset="0"/>
              </a:endParaRPr>
            </a:p>
          </p:txBody>
        </p:sp>
        <p:pic>
          <p:nvPicPr>
            <p:cNvPr id="17" name="Picture 16">
              <a:extLst>
                <a:ext uri="{FF2B5EF4-FFF2-40B4-BE49-F238E27FC236}">
                  <a16:creationId xmlns:a16="http://schemas.microsoft.com/office/drawing/2014/main" id="{E10E44B7-38EB-AB46-A20B-1815B72D18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4836" y="5155842"/>
              <a:ext cx="417760" cy="417760"/>
            </a:xfrm>
            <a:prstGeom prst="rect">
              <a:avLst/>
            </a:prstGeom>
          </p:spPr>
        </p:pic>
        <p:sp>
          <p:nvSpPr>
            <p:cNvPr id="18" name="TextBox 17">
              <a:extLst>
                <a:ext uri="{FF2B5EF4-FFF2-40B4-BE49-F238E27FC236}">
                  <a16:creationId xmlns:a16="http://schemas.microsoft.com/office/drawing/2014/main" id="{67DF3583-C2AE-744B-B346-87E2971D5625}"/>
                </a:ext>
              </a:extLst>
            </p:cNvPr>
            <p:cNvSpPr txBox="1"/>
            <p:nvPr/>
          </p:nvSpPr>
          <p:spPr>
            <a:xfrm>
              <a:off x="5635400" y="5124285"/>
              <a:ext cx="2037309" cy="523220"/>
            </a:xfrm>
            <a:prstGeom prst="rect">
              <a:avLst/>
            </a:prstGeom>
            <a:noFill/>
          </p:spPr>
          <p:txBody>
            <a:bodyPr wrap="none" rtlCol="0">
              <a:spAutoFit/>
            </a:bodyPr>
            <a:lstStyle/>
            <a:p>
              <a:pPr algn="r"/>
              <a:r>
                <a:rPr lang="en-US" sz="1950" b="1" dirty="0">
                  <a:latin typeface="Candara" charset="0"/>
                  <a:ea typeface="Candara" charset="0"/>
                  <a:cs typeface="Candara" charset="0"/>
                </a:rPr>
                <a:t>@</a:t>
              </a:r>
              <a:r>
                <a:rPr lang="en-US" sz="1950" b="1" dirty="0" err="1">
                  <a:latin typeface="Candara" charset="0"/>
                  <a:ea typeface="Candara" charset="0"/>
                  <a:cs typeface="Candara" charset="0"/>
                </a:rPr>
                <a:t>wilmeslab</a:t>
              </a:r>
              <a:endParaRPr lang="en-US" sz="1950" b="1" dirty="0">
                <a:latin typeface="Candara" charset="0"/>
                <a:ea typeface="Candara" charset="0"/>
                <a:cs typeface="Candara"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3DC63F3-31D3-D04F-B08E-15EFC11F5BFF}"/>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sp>
        <p:nvSpPr>
          <p:cNvPr id="9218" name="Title 1"/>
          <p:cNvSpPr>
            <a:spLocks noGrp="1"/>
          </p:cNvSpPr>
          <p:nvPr>
            <p:ph type="title"/>
          </p:nvPr>
        </p:nvSpPr>
        <p:spPr>
          <a:xfrm>
            <a:off x="1143000" y="-11055"/>
            <a:ext cx="6858000" cy="669414"/>
          </a:xfrm>
        </p:spPr>
        <p:txBody>
          <a:bodyPr/>
          <a:lstStyle/>
          <a:p>
            <a:pPr algn="ctr"/>
            <a:r>
              <a:rPr altLang="en-US" sz="1875" dirty="0">
                <a:latin typeface="Candara" charset="0"/>
                <a:ea typeface="Candara" charset="0"/>
                <a:cs typeface="Candara" charset="0"/>
              </a:rPr>
              <a:t>Dans l’</a:t>
            </a:r>
            <a:r>
              <a:rPr altLang="ja-JP" sz="1875" dirty="0">
                <a:latin typeface="Candara" charset="0"/>
                <a:ea typeface="Candara" charset="0"/>
                <a:cs typeface="Candara" charset="0"/>
              </a:rPr>
              <a:t>intestin humain: </a:t>
            </a:r>
            <a:r>
              <a:rPr lang="en-US" altLang="ja-JP" sz="1875" dirty="0">
                <a:latin typeface="Candara" charset="0"/>
                <a:ea typeface="Candara" charset="0"/>
                <a:cs typeface="Candara" charset="0"/>
              </a:rPr>
              <a:t>environ </a:t>
            </a:r>
            <a:r>
              <a:rPr altLang="ja-JP" sz="1875" dirty="0">
                <a:latin typeface="Candara" charset="0"/>
                <a:ea typeface="Candara" charset="0"/>
                <a:cs typeface="Candara" charset="0"/>
              </a:rPr>
              <a:t>1500 </a:t>
            </a:r>
            <a:r>
              <a:rPr lang="en-US" altLang="ja-JP" sz="1875" dirty="0">
                <a:latin typeface="Candara" charset="0"/>
                <a:ea typeface="Candara" charset="0"/>
                <a:cs typeface="Candara" charset="0"/>
              </a:rPr>
              <a:t>types </a:t>
            </a:r>
            <a:r>
              <a:rPr altLang="ja-JP" sz="1875" dirty="0">
                <a:latin typeface="Candara" charset="0"/>
                <a:ea typeface="Candara" charset="0"/>
                <a:cs typeface="Candara" charset="0"/>
              </a:rPr>
              <a:t>d’espèces microbiennes</a:t>
            </a:r>
            <a:endParaRPr altLang="en-US" sz="1875" dirty="0">
              <a:latin typeface="Candara" charset="0"/>
              <a:ea typeface="Candara" charset="0"/>
              <a:cs typeface="Candara" charset="0"/>
            </a:endParaRP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rcRect t="27695" b="2695"/>
          <a:stretch>
            <a:fillRect/>
          </a:stretch>
        </p:blipFill>
        <p:spPr bwMode="auto">
          <a:xfrm>
            <a:off x="1143000" y="2729095"/>
            <a:ext cx="5035154" cy="2187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6140054" y="2817202"/>
            <a:ext cx="1750219" cy="2099072"/>
            <a:chOff x="6663508" y="3366923"/>
            <a:chExt cx="2333466" cy="2799314"/>
          </a:xfrm>
        </p:grpSpPr>
        <p:pic>
          <p:nvPicPr>
            <p:cNvPr id="9252" name="Picture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3508" y="3940490"/>
              <a:ext cx="1528252" cy="2225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53" name="Picture 1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64386" y="3366923"/>
              <a:ext cx="1132588" cy="1096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221" name="Group 2"/>
          <p:cNvGrpSpPr>
            <a:grpSpLocks/>
          </p:cNvGrpSpPr>
          <p:nvPr/>
        </p:nvGrpSpPr>
        <p:grpSpPr bwMode="auto">
          <a:xfrm>
            <a:off x="1163241" y="369277"/>
            <a:ext cx="6630775" cy="2351876"/>
            <a:chOff x="0" y="3620057"/>
            <a:chExt cx="8840167" cy="3136822"/>
          </a:xfrm>
        </p:grpSpPr>
        <p:pic>
          <p:nvPicPr>
            <p:cNvPr id="9222" name="Picture 2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86976" y="5291312"/>
              <a:ext cx="1044067" cy="655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Picture 2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53314" y="5164852"/>
              <a:ext cx="385502" cy="963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4"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6794" y="4953681"/>
              <a:ext cx="1124380" cy="417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2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81272" y="5499918"/>
              <a:ext cx="642503" cy="867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6" name="Picture 2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04325" y="4846252"/>
              <a:ext cx="517215" cy="899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7" name="Picture 26"/>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02623" y="4445181"/>
              <a:ext cx="803128" cy="925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8" name="Picture 2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38703" y="3859813"/>
              <a:ext cx="613590" cy="963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9" name="Picture 28"/>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51568" y="3870026"/>
              <a:ext cx="430477" cy="112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0" name="Picture 29"/>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920842" y="4657056"/>
              <a:ext cx="626440" cy="883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1" name="Picture 30"/>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101434" y="5712742"/>
              <a:ext cx="613590" cy="642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2" name="Picture 31"/>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742747" y="5092118"/>
              <a:ext cx="436902" cy="758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3" name="Picture 32"/>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291688" y="5203364"/>
              <a:ext cx="533277" cy="867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4" name="Picture 33"/>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234793" y="4208471"/>
              <a:ext cx="398352" cy="713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5" name="Picture 34"/>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001239" y="5052428"/>
              <a:ext cx="533277" cy="867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6" name="Picture 35"/>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405086" y="3777662"/>
              <a:ext cx="404777" cy="873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7" name="Picture 36"/>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416142" y="3902431"/>
              <a:ext cx="803128" cy="973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8" name="Picture 37"/>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552533" y="4680282"/>
              <a:ext cx="517215" cy="899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9" name="Picture 38"/>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0" y="4370488"/>
              <a:ext cx="1027626" cy="883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0" name="Picture 39"/>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017876" y="4102782"/>
              <a:ext cx="517215" cy="899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1" name="Picture 40"/>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030151" y="5629976"/>
              <a:ext cx="771003" cy="571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2" name="Picture 41"/>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033855" y="5090841"/>
              <a:ext cx="517215" cy="899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3" name="Picture 42"/>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896794" y="4411434"/>
              <a:ext cx="1204692" cy="475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4" name="Picture 43"/>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5720440" y="4407216"/>
              <a:ext cx="642503" cy="571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5" name="Picture 45"/>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927391" y="3859813"/>
              <a:ext cx="1044067" cy="645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6" name="Picture 46"/>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72995" y="5241088"/>
              <a:ext cx="832041" cy="729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7" name="Picture 47"/>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4361" y="3620057"/>
              <a:ext cx="636078" cy="835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8" name="Picture 48"/>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574403" y="3769377"/>
              <a:ext cx="642503" cy="835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49" name="Picture 49"/>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8383990" y="4000154"/>
              <a:ext cx="456177" cy="1044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50" name="Picture 50"/>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7551756" y="4599394"/>
              <a:ext cx="819661" cy="1001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51" name="Picture 44"/>
            <p:cNvPicPr>
              <a:picLocks noChangeAspect="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6267877" y="5915889"/>
              <a:ext cx="878687" cy="84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9" name="TextBox 38">
            <a:extLst>
              <a:ext uri="{FF2B5EF4-FFF2-40B4-BE49-F238E27FC236}">
                <a16:creationId xmlns:a16="http://schemas.microsoft.com/office/drawing/2014/main" id="{101C5653-C79F-DD4B-9B54-4DE895626EE3}"/>
              </a:ext>
            </a:extLst>
          </p:cNvPr>
          <p:cNvSpPr txBox="1"/>
          <p:nvPr/>
        </p:nvSpPr>
        <p:spPr>
          <a:xfrm>
            <a:off x="1293000" y="2212189"/>
            <a:ext cx="6501016" cy="276999"/>
          </a:xfrm>
          <a:prstGeom prst="rect">
            <a:avLst/>
          </a:prstGeom>
          <a:noFill/>
        </p:spPr>
        <p:txBody>
          <a:bodyPr wrap="square" rtlCol="0">
            <a:spAutoFit/>
          </a:bodyPr>
          <a:lstStyle/>
          <a:p>
            <a:pPr algn="r"/>
            <a:r>
              <a:rPr lang="en-US" sz="1200" dirty="0">
                <a:solidFill>
                  <a:schemeClr val="bg1"/>
                </a:solidFill>
              </a:rPr>
              <a:t>© Giant Microbes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383DDBD-2A8D-A14C-9C79-570AB6A1FA37}"/>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143000" y="4"/>
            <a:ext cx="6858000" cy="5153855"/>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143000" y="0"/>
            <a:ext cx="6858000" cy="415498"/>
          </a:xfrm>
        </p:spPr>
        <p:txBody>
          <a:bodyPr/>
          <a:lstStyle/>
          <a:p>
            <a:pPr>
              <a:defRPr/>
            </a:pPr>
            <a:r>
              <a:rPr lang="en-GB" sz="2100" dirty="0">
                <a:solidFill>
                  <a:srgbClr val="1F497D"/>
                </a:solidFill>
                <a:latin typeface="Candara" charset="0"/>
                <a:ea typeface="Candara" charset="0"/>
                <a:cs typeface="Candara" charset="0"/>
              </a:rPr>
              <a:t>Le </a:t>
            </a:r>
            <a:r>
              <a:rPr lang="en-GB" sz="2100" dirty="0" err="1">
                <a:solidFill>
                  <a:srgbClr val="1F497D"/>
                </a:solidFill>
                <a:latin typeface="Candara" charset="0"/>
                <a:ea typeface="Candara" charset="0"/>
                <a:cs typeface="Candara" charset="0"/>
              </a:rPr>
              <a:t>microbiote</a:t>
            </a:r>
            <a:r>
              <a:rPr lang="en-GB" sz="2100" dirty="0">
                <a:solidFill>
                  <a:srgbClr val="1F497D"/>
                </a:solidFill>
                <a:latin typeface="Candara" charset="0"/>
                <a:ea typeface="Candara" charset="0"/>
                <a:cs typeface="Candara" charset="0"/>
              </a:rPr>
              <a:t> </a:t>
            </a:r>
            <a:r>
              <a:rPr lang="en-GB" sz="2100" dirty="0" err="1">
                <a:solidFill>
                  <a:srgbClr val="1F497D"/>
                </a:solidFill>
                <a:latin typeface="Candara" charset="0"/>
                <a:ea typeface="Candara" charset="0"/>
                <a:cs typeface="Candara" charset="0"/>
              </a:rPr>
              <a:t>humain</a:t>
            </a:r>
            <a:endParaRPr lang="en-GB" sz="2100" dirty="0">
              <a:solidFill>
                <a:srgbClr val="1F497D"/>
              </a:solidFill>
              <a:latin typeface="Candara" charset="0"/>
              <a:ea typeface="Candara" charset="0"/>
              <a:cs typeface="Candara" charset="0"/>
            </a:endParaRPr>
          </a:p>
        </p:txBody>
      </p:sp>
      <p:pic>
        <p:nvPicPr>
          <p:cNvPr id="56" name="Picture 15" descr="Roles of the gut microbiota.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417454" y="832892"/>
            <a:ext cx="2208075" cy="1890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 name="Title 3"/>
          <p:cNvSpPr txBox="1">
            <a:spLocks/>
          </p:cNvSpPr>
          <p:nvPr/>
        </p:nvSpPr>
        <p:spPr bwMode="auto">
          <a:xfrm>
            <a:off x="1333391" y="2724208"/>
            <a:ext cx="3792251" cy="346472"/>
          </a:xfrm>
          <a:prstGeom prst="rect">
            <a:avLst/>
          </a:prstGeom>
          <a:solidFill>
            <a:srgbClr val="6F6A6A"/>
          </a:solidFill>
          <a:ln>
            <a:noFill/>
          </a:ln>
        </p:spPr>
        <p:txBody>
          <a:bodyPr bIns="6858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endParaRPr lang="en-US" sz="1500" dirty="0">
              <a:solidFill>
                <a:srgbClr val="FFFFFF"/>
              </a:solidFill>
              <a:latin typeface="Gill Sans" charset="0"/>
              <a:ea typeface="Gill Sans" charset="0"/>
              <a:cs typeface="Gill Sans" charset="0"/>
            </a:endParaRPr>
          </a:p>
        </p:txBody>
      </p:sp>
      <p:sp>
        <p:nvSpPr>
          <p:cNvPr id="59" name="Rectangle 58"/>
          <p:cNvSpPr/>
          <p:nvPr/>
        </p:nvSpPr>
        <p:spPr>
          <a:xfrm>
            <a:off x="1184672" y="415951"/>
            <a:ext cx="161925" cy="4545809"/>
          </a:xfrm>
          <a:prstGeom prst="rect">
            <a:avLst/>
          </a:prstGeom>
          <a:solidFill>
            <a:srgbClr val="6F6A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latin typeface="Gill Sans" charset="0"/>
              <a:ea typeface="Gill Sans" charset="0"/>
              <a:cs typeface="Gill Sans" charset="0"/>
            </a:endParaRPr>
          </a:p>
        </p:txBody>
      </p:sp>
      <p:sp>
        <p:nvSpPr>
          <p:cNvPr id="60" name="Rectangle 59"/>
          <p:cNvSpPr/>
          <p:nvPr/>
        </p:nvSpPr>
        <p:spPr>
          <a:xfrm>
            <a:off x="1308499" y="4828411"/>
            <a:ext cx="6540103" cy="133350"/>
          </a:xfrm>
          <a:prstGeom prst="rect">
            <a:avLst/>
          </a:prstGeom>
          <a:solidFill>
            <a:srgbClr val="6F6A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Gill Sans" charset="0"/>
              <a:ea typeface="Gill Sans" charset="0"/>
              <a:cs typeface="Gill Sans" charset="0"/>
            </a:endParaRPr>
          </a:p>
        </p:txBody>
      </p:sp>
      <p:sp>
        <p:nvSpPr>
          <p:cNvPr id="76" name="Title 3"/>
          <p:cNvSpPr txBox="1">
            <a:spLocks/>
          </p:cNvSpPr>
          <p:nvPr/>
        </p:nvSpPr>
        <p:spPr>
          <a:xfrm>
            <a:off x="1309685" y="415952"/>
            <a:ext cx="3815957" cy="449913"/>
          </a:xfrm>
          <a:prstGeom prst="rect">
            <a:avLst/>
          </a:prstGeom>
          <a:solidFill>
            <a:srgbClr val="6F6A6A"/>
          </a:solidFill>
        </p:spPr>
        <p:txBody>
          <a:bodyPr bIns="68580" anchor="b">
            <a:normAutofit fontScale="97500"/>
          </a:bodyPr>
          <a:lstStyle/>
          <a:p>
            <a:pPr algn="ctr" defTabSz="685800"/>
            <a:r>
              <a:rPr lang="en-US" sz="1650" dirty="0" err="1">
                <a:solidFill>
                  <a:srgbClr val="FFFFFF"/>
                </a:solidFill>
                <a:latin typeface="Gill Sans" charset="0"/>
                <a:ea typeface="Gill Sans" charset="0"/>
                <a:cs typeface="Gill Sans" charset="0"/>
              </a:rPr>
              <a:t>Rôles</a:t>
            </a:r>
            <a:r>
              <a:rPr lang="en-US" sz="1650" dirty="0">
                <a:solidFill>
                  <a:srgbClr val="FFFFFF"/>
                </a:solidFill>
                <a:latin typeface="Gill Sans" charset="0"/>
                <a:ea typeface="Gill Sans" charset="0"/>
                <a:cs typeface="Gill Sans" charset="0"/>
              </a:rPr>
              <a:t> et </a:t>
            </a:r>
            <a:r>
              <a:rPr lang="en-US" sz="1650" dirty="0" err="1">
                <a:solidFill>
                  <a:srgbClr val="FFFFFF"/>
                </a:solidFill>
                <a:latin typeface="Gill Sans" charset="0"/>
                <a:ea typeface="Gill Sans" charset="0"/>
                <a:cs typeface="Gill Sans" charset="0"/>
              </a:rPr>
              <a:t>fonctions</a:t>
            </a:r>
            <a:endParaRPr lang="en-US" sz="1650" dirty="0">
              <a:solidFill>
                <a:srgbClr val="FFFFFF"/>
              </a:solidFill>
              <a:latin typeface="Gill Sans" charset="0"/>
              <a:ea typeface="Gill Sans" charset="0"/>
              <a:cs typeface="Gill Sans" charset="0"/>
            </a:endParaRPr>
          </a:p>
        </p:txBody>
      </p:sp>
      <p:grpSp>
        <p:nvGrpSpPr>
          <p:cNvPr id="3" name="Group 2"/>
          <p:cNvGrpSpPr/>
          <p:nvPr/>
        </p:nvGrpSpPr>
        <p:grpSpPr>
          <a:xfrm>
            <a:off x="1333391" y="2748053"/>
            <a:ext cx="3942855" cy="2015655"/>
            <a:chOff x="253854" y="3732311"/>
            <a:chExt cx="5257140" cy="2687540"/>
          </a:xfrm>
        </p:grpSpPr>
        <p:pic>
          <p:nvPicPr>
            <p:cNvPr id="77" name="Picture 2" descr="dysbiosis2.pn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454293" y="4487692"/>
              <a:ext cx="1655255" cy="1303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77" descr="dysbiosis2.png"/>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bwMode="auto">
            <a:xfrm>
              <a:off x="3478507" y="4487692"/>
              <a:ext cx="1573904" cy="1326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78" descr="dysbiosis2.png"/>
            <p:cNvPicPr>
              <a:picLocks noChangeAspect="1"/>
            </p:cNvPicPr>
            <p:nvPr/>
          </p:nvPicPr>
          <p:blipFill>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326647" y="5074760"/>
              <a:ext cx="1032801" cy="436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 name="Rectangle 79"/>
            <p:cNvSpPr/>
            <p:nvPr/>
          </p:nvSpPr>
          <p:spPr>
            <a:xfrm>
              <a:off x="365939" y="5865854"/>
              <a:ext cx="1838519" cy="553997"/>
            </a:xfrm>
            <a:prstGeom prst="rect">
              <a:avLst/>
            </a:prstGeom>
          </p:spPr>
          <p:txBody>
            <a:bodyPr wrap="square">
              <a:spAutoFit/>
            </a:bodyPr>
            <a:lstStyle/>
            <a:p>
              <a:pPr algn="ctr"/>
              <a:r>
                <a:rPr lang="en-GB" sz="1050" dirty="0" err="1">
                  <a:solidFill>
                    <a:srgbClr val="000000"/>
                  </a:solidFill>
                  <a:latin typeface="Gill Sans" charset="0"/>
                  <a:ea typeface="Gill Sans" charset="0"/>
                  <a:cs typeface="Gill Sans" charset="0"/>
                </a:rPr>
                <a:t>Intéractions</a:t>
              </a:r>
              <a:r>
                <a:rPr lang="en-GB" sz="1050" dirty="0">
                  <a:solidFill>
                    <a:srgbClr val="000000"/>
                  </a:solidFill>
                  <a:latin typeface="Gill Sans" charset="0"/>
                  <a:ea typeface="Gill Sans" charset="0"/>
                  <a:cs typeface="Gill Sans" charset="0"/>
                </a:rPr>
                <a:t> </a:t>
              </a:r>
              <a:r>
                <a:rPr lang="en-GB" sz="1050" dirty="0" err="1">
                  <a:solidFill>
                    <a:srgbClr val="000000"/>
                  </a:solidFill>
                  <a:latin typeface="Gill Sans" charset="0"/>
                  <a:ea typeface="Gill Sans" charset="0"/>
                  <a:cs typeface="Gill Sans" charset="0"/>
                </a:rPr>
                <a:t>bénéfiques</a:t>
              </a:r>
              <a:endParaRPr lang="en-US" sz="1050" dirty="0">
                <a:solidFill>
                  <a:srgbClr val="000000"/>
                </a:solidFill>
                <a:latin typeface="Gill Sans" charset="0"/>
                <a:ea typeface="Gill Sans" charset="0"/>
                <a:cs typeface="Gill Sans" charset="0"/>
              </a:endParaRPr>
            </a:p>
          </p:txBody>
        </p:sp>
        <p:sp>
          <p:nvSpPr>
            <p:cNvPr id="81" name="Rectangle 80"/>
            <p:cNvSpPr/>
            <p:nvPr/>
          </p:nvSpPr>
          <p:spPr>
            <a:xfrm>
              <a:off x="2998502" y="6015563"/>
              <a:ext cx="2512492" cy="338555"/>
            </a:xfrm>
            <a:prstGeom prst="rect">
              <a:avLst/>
            </a:prstGeom>
          </p:spPr>
          <p:txBody>
            <a:bodyPr wrap="square">
              <a:spAutoFit/>
            </a:bodyPr>
            <a:lstStyle/>
            <a:p>
              <a:pPr algn="ctr"/>
              <a:r>
                <a:rPr lang="en-GB" sz="1050" b="1" dirty="0">
                  <a:solidFill>
                    <a:srgbClr val="000000"/>
                  </a:solidFill>
                  <a:latin typeface="Gill Sans" charset="0"/>
                  <a:ea typeface="Gill Sans" charset="0"/>
                  <a:cs typeface="Gill Sans" charset="0"/>
                </a:rPr>
                <a:t>Inflammation</a:t>
              </a:r>
            </a:p>
          </p:txBody>
        </p:sp>
        <p:sp>
          <p:nvSpPr>
            <p:cNvPr id="82" name="Plus 81"/>
            <p:cNvSpPr/>
            <p:nvPr/>
          </p:nvSpPr>
          <p:spPr>
            <a:xfrm>
              <a:off x="561798" y="4220108"/>
              <a:ext cx="312557" cy="311921"/>
            </a:xfrm>
            <a:prstGeom prst="mathPlus">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900">
                <a:latin typeface="Gill Sans" charset="0"/>
                <a:ea typeface="Gill Sans" charset="0"/>
                <a:cs typeface="Gill Sans" charset="0"/>
              </a:endParaRPr>
            </a:p>
          </p:txBody>
        </p:sp>
        <p:sp>
          <p:nvSpPr>
            <p:cNvPr id="83" name="Minus 82"/>
            <p:cNvSpPr/>
            <p:nvPr/>
          </p:nvSpPr>
          <p:spPr>
            <a:xfrm>
              <a:off x="1656600" y="4203141"/>
              <a:ext cx="373899" cy="311921"/>
            </a:xfrm>
            <a:prstGeom prst="mathMinus">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900">
                <a:latin typeface="Gill Sans" charset="0"/>
                <a:ea typeface="Gill Sans" charset="0"/>
                <a:cs typeface="Gill Sans" charset="0"/>
              </a:endParaRPr>
            </a:p>
          </p:txBody>
        </p:sp>
        <p:sp>
          <p:nvSpPr>
            <p:cNvPr id="84" name="Plus 83"/>
            <p:cNvSpPr/>
            <p:nvPr/>
          </p:nvSpPr>
          <p:spPr>
            <a:xfrm>
              <a:off x="3644541" y="4290946"/>
              <a:ext cx="139285" cy="139001"/>
            </a:xfrm>
            <a:prstGeom prst="mathPlus">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900">
                <a:latin typeface="Gill Sans" charset="0"/>
                <a:ea typeface="Gill Sans" charset="0"/>
                <a:cs typeface="Gill Sans" charset="0"/>
              </a:endParaRPr>
            </a:p>
          </p:txBody>
        </p:sp>
        <p:sp>
          <p:nvSpPr>
            <p:cNvPr id="85" name="Minus 84"/>
            <p:cNvSpPr/>
            <p:nvPr/>
          </p:nvSpPr>
          <p:spPr>
            <a:xfrm>
              <a:off x="4519067" y="4147693"/>
              <a:ext cx="515134" cy="429745"/>
            </a:xfrm>
            <a:prstGeom prst="mathMinus">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900">
                <a:latin typeface="Gill Sans" charset="0"/>
                <a:ea typeface="Gill Sans" charset="0"/>
                <a:cs typeface="Gill Sans" charset="0"/>
              </a:endParaRPr>
            </a:p>
          </p:txBody>
        </p:sp>
        <p:pic>
          <p:nvPicPr>
            <p:cNvPr id="86" name="Picture 85" descr="arrow.png"/>
            <p:cNvPicPr>
              <a:picLocks noChangeAspect="1"/>
            </p:cNvPicPr>
            <p:nvPr/>
          </p:nvPicPr>
          <p:blipFill rotWithShape="1">
            <a:blip r:embed="rId10" cstate="screen">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p:blipFill>
          <p:spPr>
            <a:xfrm rot="21113123">
              <a:off x="2602317" y="4246874"/>
              <a:ext cx="655562" cy="785551"/>
            </a:xfrm>
            <a:prstGeom prst="rect">
              <a:avLst/>
            </a:prstGeom>
          </p:spPr>
        </p:pic>
        <p:sp>
          <p:nvSpPr>
            <p:cNvPr id="90" name="TextBox 89"/>
            <p:cNvSpPr txBox="1"/>
            <p:nvPr/>
          </p:nvSpPr>
          <p:spPr>
            <a:xfrm>
              <a:off x="253854" y="3732311"/>
              <a:ext cx="4940931" cy="446276"/>
            </a:xfrm>
            <a:prstGeom prst="rect">
              <a:avLst/>
            </a:prstGeom>
            <a:noFill/>
          </p:spPr>
          <p:txBody>
            <a:bodyPr wrap="square" rtlCol="0">
              <a:spAutoFit/>
            </a:bodyPr>
            <a:lstStyle/>
            <a:p>
              <a:pPr algn="ctr"/>
              <a:r>
                <a:rPr lang="en-US" sz="1575" dirty="0" err="1">
                  <a:solidFill>
                    <a:srgbClr val="FFFFFF"/>
                  </a:solidFill>
                  <a:latin typeface="Gill Sans" charset="0"/>
                  <a:ea typeface="Gill Sans" charset="0"/>
                  <a:cs typeface="Gill Sans" charset="0"/>
                </a:rPr>
                <a:t>Dysbiose</a:t>
              </a:r>
              <a:endParaRPr lang="en-US" sz="1575" dirty="0">
                <a:solidFill>
                  <a:srgbClr val="FFFFFF"/>
                </a:solidFill>
                <a:latin typeface="Gill Sans" charset="0"/>
                <a:ea typeface="Gill Sans" charset="0"/>
                <a:cs typeface="Gill Sans" charset="0"/>
              </a:endParaRPr>
            </a:p>
          </p:txBody>
        </p:sp>
      </p:grpSp>
      <p:sp>
        <p:nvSpPr>
          <p:cNvPr id="91" name="TextBox 90"/>
          <p:cNvSpPr txBox="1"/>
          <p:nvPr/>
        </p:nvSpPr>
        <p:spPr>
          <a:xfrm>
            <a:off x="3618316" y="1105094"/>
            <a:ext cx="1484483" cy="1465786"/>
          </a:xfrm>
          <a:prstGeom prst="rect">
            <a:avLst/>
          </a:prstGeom>
          <a:noFill/>
        </p:spPr>
        <p:txBody>
          <a:bodyPr wrap="square" rtlCol="0">
            <a:spAutoFit/>
          </a:bodyPr>
          <a:lstStyle/>
          <a:p>
            <a:r>
              <a:rPr lang="en-US" sz="1275" dirty="0">
                <a:solidFill>
                  <a:srgbClr val="000000"/>
                </a:solidFill>
                <a:latin typeface="Gill Sans" charset="0"/>
                <a:ea typeface="Gill Sans" charset="0"/>
                <a:cs typeface="Gill Sans" charset="0"/>
              </a:rPr>
              <a:t>Production </a:t>
            </a:r>
            <a:r>
              <a:rPr lang="en-US" sz="1275" dirty="0" err="1">
                <a:solidFill>
                  <a:srgbClr val="000000"/>
                </a:solidFill>
                <a:latin typeface="Gill Sans" charset="0"/>
                <a:ea typeface="Gill Sans" charset="0"/>
                <a:cs typeface="Gill Sans" charset="0"/>
              </a:rPr>
              <a:t>d’énergie</a:t>
            </a:r>
            <a:r>
              <a:rPr lang="en-US" sz="1275" dirty="0">
                <a:solidFill>
                  <a:srgbClr val="000000"/>
                </a:solidFill>
                <a:latin typeface="Gill Sans" charset="0"/>
                <a:ea typeface="Gill Sans" charset="0"/>
                <a:cs typeface="Gill Sans" charset="0"/>
              </a:rPr>
              <a:t> et de </a:t>
            </a:r>
            <a:r>
              <a:rPr lang="en-US" sz="1275" dirty="0" err="1">
                <a:solidFill>
                  <a:srgbClr val="000000"/>
                </a:solidFill>
                <a:latin typeface="Gill Sans" charset="0"/>
                <a:ea typeface="Gill Sans" charset="0"/>
                <a:cs typeface="Gill Sans" charset="0"/>
              </a:rPr>
              <a:t>vitamines</a:t>
            </a:r>
            <a:endParaRPr lang="en-US" sz="1275" dirty="0">
              <a:solidFill>
                <a:srgbClr val="000000"/>
              </a:solidFill>
              <a:latin typeface="Gill Sans" charset="0"/>
              <a:ea typeface="Gill Sans" charset="0"/>
              <a:cs typeface="Gill Sans" charset="0"/>
            </a:endParaRPr>
          </a:p>
          <a:p>
            <a:endParaRPr lang="en-US" sz="1275" dirty="0">
              <a:solidFill>
                <a:srgbClr val="000000"/>
              </a:solidFill>
              <a:latin typeface="Gill Sans" charset="0"/>
              <a:ea typeface="Gill Sans" charset="0"/>
              <a:cs typeface="Gill Sans" charset="0"/>
            </a:endParaRPr>
          </a:p>
          <a:p>
            <a:r>
              <a:rPr lang="en-US" sz="1275" dirty="0">
                <a:solidFill>
                  <a:srgbClr val="000000"/>
                </a:solidFill>
                <a:latin typeface="Gill Sans" charset="0"/>
                <a:ea typeface="Gill Sans" charset="0"/>
                <a:cs typeface="Gill Sans" charset="0"/>
              </a:rPr>
              <a:t>Stimulation du </a:t>
            </a:r>
            <a:r>
              <a:rPr lang="en-US" sz="1275" dirty="0" err="1">
                <a:solidFill>
                  <a:srgbClr val="000000"/>
                </a:solidFill>
                <a:latin typeface="Gill Sans" charset="0"/>
                <a:ea typeface="Gill Sans" charset="0"/>
                <a:cs typeface="Gill Sans" charset="0"/>
              </a:rPr>
              <a:t>système</a:t>
            </a:r>
            <a:r>
              <a:rPr lang="en-US" sz="1275" dirty="0">
                <a:solidFill>
                  <a:srgbClr val="000000"/>
                </a:solidFill>
                <a:latin typeface="Gill Sans" charset="0"/>
                <a:ea typeface="Gill Sans" charset="0"/>
                <a:cs typeface="Gill Sans" charset="0"/>
              </a:rPr>
              <a:t> </a:t>
            </a:r>
            <a:r>
              <a:rPr lang="en-US" sz="1275" dirty="0" err="1">
                <a:solidFill>
                  <a:srgbClr val="000000"/>
                </a:solidFill>
                <a:latin typeface="Gill Sans" charset="0"/>
                <a:ea typeface="Gill Sans" charset="0"/>
                <a:cs typeface="Gill Sans" charset="0"/>
              </a:rPr>
              <a:t>immunitaire</a:t>
            </a:r>
            <a:endParaRPr lang="en-US" sz="1275" dirty="0">
              <a:solidFill>
                <a:srgbClr val="000000"/>
              </a:solidFill>
              <a:latin typeface="Gill Sans" charset="0"/>
              <a:ea typeface="Gill Sans" charset="0"/>
              <a:cs typeface="Gill Sans" charset="0"/>
            </a:endParaRPr>
          </a:p>
        </p:txBody>
      </p:sp>
      <p:grpSp>
        <p:nvGrpSpPr>
          <p:cNvPr id="5" name="Group 4"/>
          <p:cNvGrpSpPr/>
          <p:nvPr/>
        </p:nvGrpSpPr>
        <p:grpSpPr>
          <a:xfrm>
            <a:off x="5039089" y="415951"/>
            <a:ext cx="2919050" cy="4545809"/>
            <a:chOff x="5194785" y="622841"/>
            <a:chExt cx="3892066" cy="6061079"/>
          </a:xfrm>
        </p:grpSpPr>
        <p:sp>
          <p:nvSpPr>
            <p:cNvPr id="87" name="Rectangle 86"/>
            <p:cNvSpPr/>
            <p:nvPr/>
          </p:nvSpPr>
          <p:spPr>
            <a:xfrm>
              <a:off x="5194785" y="710159"/>
              <a:ext cx="208979" cy="5861049"/>
            </a:xfrm>
            <a:prstGeom prst="rect">
              <a:avLst/>
            </a:prstGeom>
            <a:solidFill>
              <a:srgbClr val="6F6A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Gill Sans" charset="0"/>
                <a:ea typeface="Gill Sans" charset="0"/>
                <a:cs typeface="Gill Sans" charset="0"/>
              </a:endParaRPr>
            </a:p>
          </p:txBody>
        </p:sp>
        <p:sp>
          <p:nvSpPr>
            <p:cNvPr id="88" name="Title 3"/>
            <p:cNvSpPr txBox="1">
              <a:spLocks/>
            </p:cNvSpPr>
            <p:nvPr/>
          </p:nvSpPr>
          <p:spPr bwMode="auto">
            <a:xfrm>
              <a:off x="5194785" y="622841"/>
              <a:ext cx="3721823" cy="599884"/>
            </a:xfrm>
            <a:prstGeom prst="rect">
              <a:avLst/>
            </a:prstGeom>
            <a:solidFill>
              <a:srgbClr val="6F6A6A"/>
            </a:solidFill>
            <a:ln>
              <a:noFill/>
            </a:ln>
          </p:spPr>
          <p:txBody>
            <a:bodyPr bIns="6858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endParaRPr lang="en-US" sz="1500" dirty="0">
                <a:solidFill>
                  <a:schemeClr val="bg1"/>
                </a:solidFill>
                <a:latin typeface="Gill Sans" charset="0"/>
                <a:ea typeface="Gill Sans" charset="0"/>
                <a:cs typeface="Gill Sans" charset="0"/>
              </a:endParaRPr>
            </a:p>
          </p:txBody>
        </p:sp>
        <p:grpSp>
          <p:nvGrpSpPr>
            <p:cNvPr id="53" name="Group 52"/>
            <p:cNvGrpSpPr/>
            <p:nvPr/>
          </p:nvGrpSpPr>
          <p:grpSpPr>
            <a:xfrm>
              <a:off x="5403764" y="1209329"/>
              <a:ext cx="3537038" cy="5369670"/>
              <a:chOff x="5403764" y="1463846"/>
              <a:chExt cx="3467187" cy="5229060"/>
            </a:xfrm>
          </p:grpSpPr>
          <p:pic>
            <p:nvPicPr>
              <p:cNvPr id="54" name="Picture 53" descr="bacteria.png"/>
              <p:cNvPicPr>
                <a:picLocks noChangeAspect="1"/>
              </p:cNvPicPr>
              <p:nvPr/>
            </p:nvPicPr>
            <p:blipFill rotWithShape="1">
              <a:blip r:embed="rId12" cstate="screen">
                <a:alphaModFix amt="8000"/>
                <a:extLst>
                  <a:ext uri="{28A0092B-C50C-407E-A947-70E740481C1C}">
                    <a14:useLocalDpi xmlns:a14="http://schemas.microsoft.com/office/drawing/2010/main"/>
                  </a:ext>
                </a:extLst>
              </a:blip>
              <a:srcRect/>
              <a:stretch/>
            </p:blipFill>
            <p:spPr>
              <a:xfrm>
                <a:off x="5403764" y="1463846"/>
                <a:ext cx="3467187" cy="5229055"/>
              </a:xfrm>
              <a:prstGeom prst="rect">
                <a:avLst/>
              </a:prstGeom>
            </p:spPr>
          </p:pic>
          <p:pic>
            <p:nvPicPr>
              <p:cNvPr id="55" name="Picture 54" descr="bacteria.png"/>
              <p:cNvPicPr>
                <a:picLocks noChangeAspect="1"/>
              </p:cNvPicPr>
              <p:nvPr/>
            </p:nvPicPr>
            <p:blipFill rotWithShape="1">
              <a:blip r:embed="rId13" cstate="screen">
                <a:alphaModFix amt="8000"/>
                <a:extLst>
                  <a:ext uri="{28A0092B-C50C-407E-A947-70E740481C1C}">
                    <a14:useLocalDpi xmlns:a14="http://schemas.microsoft.com/office/drawing/2010/main"/>
                  </a:ext>
                </a:extLst>
              </a:blip>
              <a:srcRect/>
              <a:stretch/>
            </p:blipFill>
            <p:spPr>
              <a:xfrm rot="16200000" flipH="1">
                <a:off x="5017868" y="4602545"/>
                <a:ext cx="2476259" cy="1704464"/>
              </a:xfrm>
              <a:prstGeom prst="rect">
                <a:avLst/>
              </a:prstGeom>
            </p:spPr>
          </p:pic>
        </p:grpSp>
        <p:pic>
          <p:nvPicPr>
            <p:cNvPr id="57" name="Picture 56" descr="anatomy.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524014" y="1361034"/>
              <a:ext cx="1281991" cy="5069564"/>
            </a:xfrm>
            <a:prstGeom prst="rect">
              <a:avLst/>
            </a:prstGeom>
          </p:spPr>
        </p:pic>
        <p:sp>
          <p:nvSpPr>
            <p:cNvPr id="61" name="Rectangle 60"/>
            <p:cNvSpPr/>
            <p:nvPr/>
          </p:nvSpPr>
          <p:spPr>
            <a:xfrm>
              <a:off x="8819923" y="622842"/>
              <a:ext cx="266928" cy="6061078"/>
            </a:xfrm>
            <a:prstGeom prst="rect">
              <a:avLst/>
            </a:prstGeom>
            <a:solidFill>
              <a:srgbClr val="6F6A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atin typeface="Gill Sans" charset="0"/>
                <a:ea typeface="Gill Sans" charset="0"/>
                <a:cs typeface="Gill Sans" charset="0"/>
              </a:endParaRPr>
            </a:p>
          </p:txBody>
        </p:sp>
        <p:sp>
          <p:nvSpPr>
            <p:cNvPr id="67" name="TextBox 66"/>
            <p:cNvSpPr txBox="1"/>
            <p:nvPr/>
          </p:nvSpPr>
          <p:spPr>
            <a:xfrm>
              <a:off x="6806003" y="2495553"/>
              <a:ext cx="2107493" cy="3570208"/>
            </a:xfrm>
            <a:prstGeom prst="rect">
              <a:avLst/>
            </a:prstGeom>
            <a:noFill/>
          </p:spPr>
          <p:txBody>
            <a:bodyPr vert="horz" wrap="square" rtlCol="0">
              <a:spAutoFit/>
            </a:bodyPr>
            <a:lstStyle/>
            <a:p>
              <a:pPr marL="214313" indent="-214313">
                <a:buFont typeface="Arial" charset="0"/>
                <a:buChar char="•"/>
              </a:pPr>
              <a:r>
                <a:rPr lang="en-US" sz="1050" dirty="0" err="1">
                  <a:solidFill>
                    <a:schemeClr val="bg1"/>
                  </a:solidFill>
                  <a:latin typeface="Gill Sans" charset="0"/>
                  <a:ea typeface="Gill Sans" charset="0"/>
                  <a:cs typeface="Gill Sans" charset="0"/>
                </a:rPr>
                <a:t>Asthme</a:t>
              </a:r>
              <a:r>
                <a:rPr lang="en-US" sz="1050" dirty="0">
                  <a:solidFill>
                    <a:schemeClr val="bg1"/>
                  </a:solidFill>
                  <a:latin typeface="Gill Sans" charset="0"/>
                  <a:ea typeface="Gill Sans" charset="0"/>
                  <a:cs typeface="Gill Sans" charset="0"/>
                </a:rPr>
                <a:t>/Allergies</a:t>
              </a:r>
            </a:p>
            <a:p>
              <a:pPr marL="214313" indent="-214313">
                <a:buFont typeface="Arial" charset="0"/>
                <a:buChar char="•"/>
              </a:pPr>
              <a:r>
                <a:rPr lang="en-US" sz="1050" dirty="0" err="1">
                  <a:solidFill>
                    <a:schemeClr val="bg1"/>
                  </a:solidFill>
                  <a:latin typeface="Gill Sans" charset="0"/>
                  <a:ea typeface="Gill Sans" charset="0"/>
                  <a:cs typeface="Gill Sans" charset="0"/>
                </a:rPr>
                <a:t>Athérosclerose</a:t>
              </a:r>
              <a:endParaRPr lang="en-US" sz="1050" dirty="0">
                <a:solidFill>
                  <a:schemeClr val="bg1"/>
                </a:solidFill>
                <a:latin typeface="Gill Sans" charset="0"/>
                <a:ea typeface="Gill Sans" charset="0"/>
                <a:cs typeface="Gill Sans" charset="0"/>
              </a:endParaRPr>
            </a:p>
            <a:p>
              <a:pPr marL="214313" indent="-214313">
                <a:buFont typeface="Arial" charset="0"/>
                <a:buChar char="•"/>
              </a:pPr>
              <a:r>
                <a:rPr lang="en-US" sz="1050" dirty="0">
                  <a:solidFill>
                    <a:schemeClr val="bg1"/>
                  </a:solidFill>
                  <a:latin typeface="Gill Sans" charset="0"/>
                  <a:ea typeface="Gill Sans" charset="0"/>
                  <a:cs typeface="Gill Sans" charset="0"/>
                </a:rPr>
                <a:t>Maladies </a:t>
              </a:r>
              <a:r>
                <a:rPr lang="en-US" sz="1050" dirty="0" err="1">
                  <a:solidFill>
                    <a:schemeClr val="bg1"/>
                  </a:solidFill>
                  <a:latin typeface="Gill Sans" charset="0"/>
                  <a:ea typeface="Gill Sans" charset="0"/>
                  <a:cs typeface="Gill Sans" charset="0"/>
                </a:rPr>
                <a:t>cardiovasculaires</a:t>
              </a:r>
              <a:endParaRPr lang="en-US" sz="1050" dirty="0">
                <a:solidFill>
                  <a:schemeClr val="bg1"/>
                </a:solidFill>
                <a:latin typeface="Gill Sans" charset="0"/>
                <a:ea typeface="Gill Sans" charset="0"/>
                <a:cs typeface="Gill Sans" charset="0"/>
              </a:endParaRPr>
            </a:p>
            <a:p>
              <a:pPr marL="214313" indent="-214313">
                <a:buFont typeface="Arial" charset="0"/>
                <a:buChar char="•"/>
              </a:pPr>
              <a:r>
                <a:rPr lang="en-US" sz="1050" dirty="0">
                  <a:solidFill>
                    <a:schemeClr val="bg1"/>
                  </a:solidFill>
                  <a:latin typeface="Gill Sans" charset="0"/>
                  <a:ea typeface="Gill Sans" charset="0"/>
                  <a:cs typeface="Gill Sans" charset="0"/>
                </a:rPr>
                <a:t>Cancer du colon</a:t>
              </a:r>
            </a:p>
            <a:p>
              <a:pPr marL="214313" indent="-214313">
                <a:buFont typeface="Arial" charset="0"/>
                <a:buChar char="•"/>
              </a:pPr>
              <a:r>
                <a:rPr lang="en-US" sz="1050" dirty="0" err="1">
                  <a:solidFill>
                    <a:schemeClr val="bg1"/>
                  </a:solidFill>
                  <a:latin typeface="Gill Sans" charset="0"/>
                  <a:ea typeface="Gill Sans" charset="0"/>
                  <a:cs typeface="Gill Sans" charset="0"/>
                </a:rPr>
                <a:t>Diabète</a:t>
              </a:r>
              <a:endParaRPr lang="en-US" sz="1050" dirty="0">
                <a:solidFill>
                  <a:schemeClr val="bg1"/>
                </a:solidFill>
                <a:latin typeface="Gill Sans" charset="0"/>
                <a:ea typeface="Gill Sans" charset="0"/>
                <a:cs typeface="Gill Sans" charset="0"/>
              </a:endParaRPr>
            </a:p>
            <a:p>
              <a:pPr marL="214313" indent="-214313">
                <a:buFont typeface="Arial" charset="0"/>
                <a:buChar char="•"/>
              </a:pPr>
              <a:r>
                <a:rPr lang="fr-FR" sz="1050" dirty="0">
                  <a:solidFill>
                    <a:schemeClr val="bg1"/>
                  </a:solidFill>
                  <a:latin typeface="Gill Sans" charset="0"/>
                  <a:ea typeface="Gill Sans" charset="0"/>
                  <a:cs typeface="Gill Sans" charset="0"/>
                </a:rPr>
                <a:t>Maladie inflammatoire de l'intestin</a:t>
              </a:r>
            </a:p>
            <a:p>
              <a:pPr marL="214313" indent="-214313">
                <a:buFont typeface="Arial" charset="0"/>
                <a:buChar char="•"/>
              </a:pPr>
              <a:r>
                <a:rPr lang="en-US" sz="1050" dirty="0">
                  <a:solidFill>
                    <a:schemeClr val="bg1"/>
                  </a:solidFill>
                  <a:latin typeface="Gill Sans" charset="0"/>
                  <a:ea typeface="Gill Sans" charset="0"/>
                  <a:cs typeface="Gill Sans" charset="0"/>
                </a:rPr>
                <a:t>Maladies </a:t>
              </a:r>
              <a:r>
                <a:rPr lang="en-US" sz="1050" dirty="0" err="1">
                  <a:solidFill>
                    <a:schemeClr val="bg1"/>
                  </a:solidFill>
                  <a:latin typeface="Gill Sans" charset="0"/>
                  <a:ea typeface="Gill Sans" charset="0"/>
                  <a:cs typeface="Gill Sans" charset="0"/>
                </a:rPr>
                <a:t>neurodégénératives</a:t>
              </a:r>
              <a:endParaRPr lang="en-US" sz="1050" dirty="0">
                <a:solidFill>
                  <a:schemeClr val="bg1"/>
                </a:solidFill>
                <a:latin typeface="Gill Sans" charset="0"/>
                <a:ea typeface="Gill Sans" charset="0"/>
                <a:cs typeface="Gill Sans" charset="0"/>
              </a:endParaRPr>
            </a:p>
            <a:p>
              <a:pPr marL="214313" indent="-214313">
                <a:buFont typeface="Arial" charset="0"/>
                <a:buChar char="•"/>
              </a:pPr>
              <a:r>
                <a:rPr lang="en-US" sz="1050" dirty="0" err="1">
                  <a:solidFill>
                    <a:schemeClr val="bg1"/>
                  </a:solidFill>
                  <a:latin typeface="Gill Sans" charset="0"/>
                  <a:ea typeface="Gill Sans" charset="0"/>
                  <a:cs typeface="Gill Sans" charset="0"/>
                </a:rPr>
                <a:t>Obésité</a:t>
              </a:r>
              <a:endParaRPr lang="en-US" sz="1050" dirty="0">
                <a:solidFill>
                  <a:schemeClr val="bg1"/>
                </a:solidFill>
                <a:latin typeface="Gill Sans" charset="0"/>
                <a:ea typeface="Gill Sans" charset="0"/>
                <a:cs typeface="Gill Sans" charset="0"/>
              </a:endParaRPr>
            </a:p>
            <a:p>
              <a:pPr marL="214313" indent="-214313">
                <a:buFont typeface="Arial" charset="0"/>
                <a:buChar char="•"/>
              </a:pPr>
              <a:endParaRPr lang="en-US" sz="1050" dirty="0">
                <a:solidFill>
                  <a:schemeClr val="bg1"/>
                </a:solidFill>
                <a:latin typeface="Gill Sans" charset="0"/>
                <a:ea typeface="Gill Sans" charset="0"/>
                <a:cs typeface="Gill Sans" charset="0"/>
              </a:endParaRPr>
            </a:p>
            <a:p>
              <a:pPr marL="214313" indent="-214313">
                <a:buFont typeface="Arial" charset="0"/>
                <a:buChar char="•"/>
              </a:pPr>
              <a:endParaRPr lang="en-US" sz="1050" dirty="0">
                <a:solidFill>
                  <a:schemeClr val="bg1"/>
                </a:solidFill>
                <a:latin typeface="Gill Sans" charset="0"/>
                <a:ea typeface="Gill Sans" charset="0"/>
                <a:cs typeface="Gill Sans" charset="0"/>
              </a:endParaRPr>
            </a:p>
            <a:p>
              <a:pPr marL="214313" indent="-214313">
                <a:buFont typeface="Arial" charset="0"/>
                <a:buChar char="•"/>
              </a:pPr>
              <a:endParaRPr lang="en-US" sz="1050" dirty="0">
                <a:solidFill>
                  <a:schemeClr val="bg1"/>
                </a:solidFill>
                <a:latin typeface="Gill Sans" charset="0"/>
                <a:ea typeface="Gill Sans" charset="0"/>
                <a:cs typeface="Gill Sans" charset="0"/>
              </a:endParaRPr>
            </a:p>
            <a:p>
              <a:pPr marL="214313" indent="-214313">
                <a:buFont typeface="Arial" charset="0"/>
                <a:buChar char="•"/>
              </a:pPr>
              <a:endParaRPr lang="en-US" sz="1050" dirty="0">
                <a:solidFill>
                  <a:schemeClr val="bg1"/>
                </a:solidFill>
                <a:latin typeface="Gill Sans" charset="0"/>
                <a:ea typeface="Gill Sans" charset="0"/>
                <a:cs typeface="Gill Sans" charset="0"/>
              </a:endParaRPr>
            </a:p>
          </p:txBody>
        </p:sp>
        <p:sp>
          <p:nvSpPr>
            <p:cNvPr id="89" name="TextBox 88"/>
            <p:cNvSpPr txBox="1"/>
            <p:nvPr/>
          </p:nvSpPr>
          <p:spPr>
            <a:xfrm>
              <a:off x="6468265" y="793825"/>
              <a:ext cx="1173825" cy="446276"/>
            </a:xfrm>
            <a:prstGeom prst="rect">
              <a:avLst/>
            </a:prstGeom>
            <a:noFill/>
          </p:spPr>
          <p:txBody>
            <a:bodyPr wrap="none" rtlCol="0">
              <a:spAutoFit/>
            </a:bodyPr>
            <a:lstStyle/>
            <a:p>
              <a:r>
                <a:rPr lang="en-US" sz="1575">
                  <a:latin typeface="Gill Sans" charset="0"/>
                  <a:ea typeface="Gill Sans" charset="0"/>
                  <a:cs typeface="Gill Sans" charset="0"/>
                </a:rPr>
                <a:t>Maladies</a:t>
              </a:r>
              <a:endParaRPr lang="en-US" sz="1575" dirty="0">
                <a:latin typeface="Gill Sans" charset="0"/>
                <a:ea typeface="Gill Sans" charset="0"/>
                <a:cs typeface="Gill Sans" charset="0"/>
              </a:endParaRPr>
            </a:p>
          </p:txBody>
        </p:sp>
      </p:grpSp>
    </p:spTree>
    <p:extLst>
      <p:ext uri="{BB962C8B-B14F-4D97-AF65-F5344CB8AC3E}">
        <p14:creationId xmlns:p14="http://schemas.microsoft.com/office/powerpoint/2010/main" val="550033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1AB98E67-67CD-7B4D-9D77-36492603A9C9}"/>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pic>
        <p:nvPicPr>
          <p:cNvPr id="10242" name="Image 2" descr="Esch_Dec201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3272" y="877491"/>
            <a:ext cx="6171009" cy="3513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itle 1"/>
          <p:cNvSpPr>
            <a:spLocks noGrp="1"/>
          </p:cNvSpPr>
          <p:nvPr>
            <p:ph type="title"/>
          </p:nvPr>
        </p:nvSpPr>
        <p:spPr>
          <a:xfrm>
            <a:off x="1279933" y="7402"/>
            <a:ext cx="6591290" cy="392415"/>
          </a:xfrm>
        </p:spPr>
        <p:txBody>
          <a:bodyPr/>
          <a:lstStyle/>
          <a:p>
            <a:r>
              <a:rPr altLang="en-US" sz="1950" dirty="0">
                <a:latin typeface="Candara" charset="0"/>
                <a:ea typeface="Candara" charset="0"/>
                <a:cs typeface="Candara" charset="0"/>
              </a:rPr>
              <a:t>Un </a:t>
            </a:r>
            <a:r>
              <a:rPr altLang="en-US" sz="1950" dirty="0" err="1">
                <a:latin typeface="Candara" charset="0"/>
                <a:ea typeface="Candara" charset="0"/>
                <a:cs typeface="Candara" charset="0"/>
              </a:rPr>
              <a:t>microbio</a:t>
            </a:r>
            <a:r>
              <a:rPr lang="en-US" altLang="en-US" sz="1950" dirty="0" err="1">
                <a:latin typeface="Candara" charset="0"/>
                <a:ea typeface="Candara" charset="0"/>
                <a:cs typeface="Candara" charset="0"/>
              </a:rPr>
              <a:t>t</a:t>
            </a:r>
            <a:r>
              <a:rPr altLang="en-US" sz="1950" dirty="0" err="1">
                <a:latin typeface="Candara" charset="0"/>
                <a:ea typeface="Candara" charset="0"/>
                <a:cs typeface="Candara" charset="0"/>
              </a:rPr>
              <a:t>e</a:t>
            </a:r>
            <a:r>
              <a:rPr altLang="en-US" sz="1950" dirty="0">
                <a:latin typeface="Candara" charset="0"/>
                <a:ea typeface="Candara" charset="0"/>
                <a:cs typeface="Candara" charset="0"/>
              </a:rPr>
              <a:t> sain</a:t>
            </a:r>
          </a:p>
        </p:txBody>
      </p:sp>
      <p:sp>
        <p:nvSpPr>
          <p:cNvPr id="10244" name="TextBox 32"/>
          <p:cNvSpPr txBox="1">
            <a:spLocks noChangeArrowheads="1"/>
          </p:cNvSpPr>
          <p:nvPr/>
        </p:nvSpPr>
        <p:spPr bwMode="auto">
          <a:xfrm>
            <a:off x="1354931" y="4395787"/>
            <a:ext cx="62103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350">
                <a:solidFill>
                  <a:srgbClr val="000000"/>
                </a:solidFill>
              </a:rPr>
              <a:t>Espèces microbiennes par abondance</a:t>
            </a:r>
          </a:p>
        </p:txBody>
      </p:sp>
      <p:sp>
        <p:nvSpPr>
          <p:cNvPr id="10245" name="TextBox 33"/>
          <p:cNvSpPr txBox="1">
            <a:spLocks noChangeArrowheads="1"/>
          </p:cNvSpPr>
          <p:nvPr/>
        </p:nvSpPr>
        <p:spPr bwMode="auto">
          <a:xfrm rot="-5400000">
            <a:off x="6003727" y="2476478"/>
            <a:ext cx="345757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350">
                <a:solidFill>
                  <a:srgbClr val="000000"/>
                </a:solidFill>
              </a:rPr>
              <a:t>Abondance</a:t>
            </a:r>
          </a:p>
        </p:txBody>
      </p:sp>
      <p:grpSp>
        <p:nvGrpSpPr>
          <p:cNvPr id="22" name="Group 21"/>
          <p:cNvGrpSpPr>
            <a:grpSpLocks/>
          </p:cNvGrpSpPr>
          <p:nvPr/>
        </p:nvGrpSpPr>
        <p:grpSpPr bwMode="auto">
          <a:xfrm>
            <a:off x="6752035" y="1799035"/>
            <a:ext cx="747713" cy="2561034"/>
            <a:chOff x="7478078" y="2398791"/>
            <a:chExt cx="997654" cy="3414411"/>
          </a:xfrm>
        </p:grpSpPr>
        <p:pic>
          <p:nvPicPr>
            <p:cNvPr id="10295" name="Picture 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7478078" y="2914318"/>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6" name="Picture 3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7551896" y="2678600"/>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7" name="Picture 3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7804588" y="2829328"/>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8" name="Picture 3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7918704" y="2555374"/>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9" name="Picture 3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7774200" y="3066718"/>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0"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8153683" y="2829328"/>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1" name="Picture 3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7603968" y="2398791"/>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2" name="Picture 4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8095298" y="3119568"/>
              <a:ext cx="263468" cy="19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6" name="Straight Connector 55"/>
            <p:cNvCxnSpPr/>
            <p:nvPr/>
          </p:nvCxnSpPr>
          <p:spPr>
            <a:xfrm>
              <a:off x="8475732" y="2578162"/>
              <a:ext cx="0" cy="3235040"/>
            </a:xfrm>
            <a:prstGeom prst="line">
              <a:avLst/>
            </a:prstGeom>
            <a:ln w="57150" cmpd="sng">
              <a:solidFill>
                <a:srgbClr val="3F838A"/>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a:grpSpLocks/>
          </p:cNvGrpSpPr>
          <p:nvPr/>
        </p:nvGrpSpPr>
        <p:grpSpPr bwMode="auto">
          <a:xfrm>
            <a:off x="6739014" y="2581275"/>
            <a:ext cx="713118" cy="1778794"/>
            <a:chOff x="7461901" y="3441819"/>
            <a:chExt cx="949882" cy="2371383"/>
          </a:xfrm>
        </p:grpSpPr>
        <p:pic>
          <p:nvPicPr>
            <p:cNvPr id="10288"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461901" y="3441819"/>
              <a:ext cx="182232" cy="29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9" name="Picture 4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649101" y="3594219"/>
              <a:ext cx="182232" cy="29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0" name="Picture 4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578393" y="3917118"/>
              <a:ext cx="182232" cy="29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1" name="Picture 4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953901" y="3899019"/>
              <a:ext cx="182232" cy="29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2" name="Picture 4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8077644" y="3590019"/>
              <a:ext cx="182232" cy="29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3" name="Picture 4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70266" y="3493471"/>
              <a:ext cx="182232" cy="29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9" name="Straight Connector 58"/>
            <p:cNvCxnSpPr/>
            <p:nvPr/>
          </p:nvCxnSpPr>
          <p:spPr>
            <a:xfrm>
              <a:off x="8411783" y="3592610"/>
              <a:ext cx="0" cy="2220592"/>
            </a:xfrm>
            <a:prstGeom prst="line">
              <a:avLst/>
            </a:prstGeom>
            <a:ln w="57150" cmpd="sng">
              <a:solidFill>
                <a:srgbClr val="DAA42A"/>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a:grpSpLocks/>
          </p:cNvGrpSpPr>
          <p:nvPr/>
        </p:nvGrpSpPr>
        <p:grpSpPr bwMode="auto">
          <a:xfrm>
            <a:off x="1609725" y="941785"/>
            <a:ext cx="3300413" cy="1179909"/>
            <a:chOff x="360228" y="1007833"/>
            <a:chExt cx="4399177" cy="1574395"/>
          </a:xfrm>
        </p:grpSpPr>
        <p:grpSp>
          <p:nvGrpSpPr>
            <p:cNvPr id="10283" name="Group 61"/>
            <p:cNvGrpSpPr>
              <a:grpSpLocks/>
            </p:cNvGrpSpPr>
            <p:nvPr/>
          </p:nvGrpSpPr>
          <p:grpSpPr bwMode="auto">
            <a:xfrm>
              <a:off x="360229" y="1747190"/>
              <a:ext cx="4399176" cy="835038"/>
              <a:chOff x="4637697" y="4811052"/>
              <a:chExt cx="2925763" cy="601641"/>
            </a:xfrm>
          </p:grpSpPr>
          <p:sp>
            <p:nvSpPr>
              <p:cNvPr id="63" name="Isosceles Triangle 62"/>
              <p:cNvSpPr>
                <a:spLocks noChangeArrowheads="1"/>
              </p:cNvSpPr>
              <p:nvPr/>
            </p:nvSpPr>
            <p:spPr bwMode="auto">
              <a:xfrm>
                <a:off x="5879985" y="4862119"/>
                <a:ext cx="395801" cy="550574"/>
              </a:xfrm>
              <a:prstGeom prst="triangle">
                <a:avLst>
                  <a:gd name="adj" fmla="val 50000"/>
                </a:avLst>
              </a:prstGeom>
              <a:solidFill>
                <a:schemeClr val="bg1"/>
              </a:solidFill>
              <a:ln w="38100" cmpd="sng">
                <a:solidFill>
                  <a:schemeClr val="bg1"/>
                </a:solidFill>
                <a:miter lim="800000"/>
                <a:headEnd/>
                <a:tailEnd/>
              </a:ln>
              <a:effectLst>
                <a:outerShdw blurRad="63500" dist="23000" dir="5400000" rotWithShape="0">
                  <a:srgbClr val="000000">
                    <a:alpha val="34999"/>
                  </a:srgbClr>
                </a:outerShdw>
              </a:effectLst>
            </p:spPr>
            <p:txBody>
              <a:bodyPr anchor="ctr"/>
              <a:lstStyle/>
              <a:p>
                <a:pPr algn="ctr" eaLnBrk="1" hangingPunct="1">
                  <a:defRPr/>
                </a:pPr>
                <a:endParaRPr lang="en-US" sz="1350">
                  <a:solidFill>
                    <a:srgbClr val="1E1C11"/>
                  </a:solidFill>
                  <a:latin typeface="Gill Sans"/>
                  <a:ea typeface="ＭＳ Ｐゴシック" pitchFamily="-111" charset="-128"/>
                  <a:cs typeface="Gill Sans"/>
                </a:endParaRPr>
              </a:p>
            </p:txBody>
          </p:sp>
          <p:cxnSp>
            <p:nvCxnSpPr>
              <p:cNvPr id="64" name="Straight Arrow Connector 63"/>
              <p:cNvCxnSpPr>
                <a:cxnSpLocks noChangeShapeType="1"/>
              </p:cNvCxnSpPr>
              <p:nvPr/>
            </p:nvCxnSpPr>
            <p:spPr bwMode="auto">
              <a:xfrm>
                <a:off x="4637696" y="4810609"/>
                <a:ext cx="2925764" cy="40063"/>
              </a:xfrm>
              <a:prstGeom prst="straightConnector1">
                <a:avLst/>
              </a:prstGeom>
              <a:noFill/>
              <a:ln w="76200" cmpd="sng">
                <a:solidFill>
                  <a:schemeClr val="bg1"/>
                </a:solidFill>
                <a:round/>
                <a:headEnd/>
                <a:tailEnd/>
              </a:ln>
              <a:effectLst>
                <a:outerShdw blurRad="63500" dist="20000" dir="5400000" rotWithShape="0">
                  <a:srgbClr val="000000">
                    <a:alpha val="37999"/>
                  </a:srgbClr>
                </a:outerShdw>
              </a:effectLst>
            </p:spPr>
          </p:cxnSp>
        </p:grpSp>
        <p:sp>
          <p:nvSpPr>
            <p:cNvPr id="70" name="Oval 69"/>
            <p:cNvSpPr/>
            <p:nvPr/>
          </p:nvSpPr>
          <p:spPr>
            <a:xfrm>
              <a:off x="4307109" y="1320805"/>
              <a:ext cx="436426" cy="436891"/>
            </a:xfrm>
            <a:prstGeom prst="ellipse">
              <a:avLst/>
            </a:prstGeom>
            <a:solidFill>
              <a:srgbClr val="FF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solidFill>
                  <a:schemeClr val="tx1"/>
                </a:solidFill>
                <a:latin typeface="Gill Sans"/>
                <a:cs typeface="Gill Sans"/>
              </a:endParaRPr>
            </a:p>
          </p:txBody>
        </p:sp>
        <p:sp>
          <p:nvSpPr>
            <p:cNvPr id="71" name="Oval 70"/>
            <p:cNvSpPr/>
            <p:nvPr/>
          </p:nvSpPr>
          <p:spPr>
            <a:xfrm>
              <a:off x="360228" y="1007833"/>
              <a:ext cx="712566" cy="700613"/>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solidFill>
                  <a:schemeClr val="tx1"/>
                </a:solidFill>
                <a:latin typeface="Gill Sans"/>
                <a:cs typeface="Gill Sans"/>
              </a:endParaRPr>
            </a:p>
          </p:txBody>
        </p:sp>
      </p:grpSp>
      <p:grpSp>
        <p:nvGrpSpPr>
          <p:cNvPr id="21" name="Group 20"/>
          <p:cNvGrpSpPr>
            <a:grpSpLocks/>
          </p:cNvGrpSpPr>
          <p:nvPr/>
        </p:nvGrpSpPr>
        <p:grpSpPr bwMode="auto">
          <a:xfrm>
            <a:off x="6579394" y="502444"/>
            <a:ext cx="985838" cy="3857625"/>
            <a:chOff x="7248179" y="669417"/>
            <a:chExt cx="1315089" cy="5143785"/>
          </a:xfrm>
        </p:grpSpPr>
        <p:cxnSp>
          <p:nvCxnSpPr>
            <p:cNvPr id="52" name="Straight Connector 51"/>
            <p:cNvCxnSpPr/>
            <p:nvPr/>
          </p:nvCxnSpPr>
          <p:spPr>
            <a:xfrm>
              <a:off x="8526738" y="1196496"/>
              <a:ext cx="0" cy="4616706"/>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pic>
          <p:nvPicPr>
            <p:cNvPr id="10258" name="Picture 7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475516" y="1553059"/>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9" name="Picture 7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53922" y="144637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0" name="Picture 7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27916" y="1705459"/>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1" name="Picture 7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806322" y="159877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2" name="Picture 7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780316" y="1857859"/>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3" name="Picture 7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58722" y="175117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4" name="Picture 7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32716" y="2010259"/>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5" name="Picture 7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111122" y="190357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6" name="Picture 7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53901" y="1364799"/>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7" name="Picture 8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082015" y="120781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8" name="Picture 8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095298" y="1553059"/>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9" name="Picture 8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234415" y="136021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0" name="Picture 8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810882" y="1128614"/>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1" name="Picture 8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95502" y="973909"/>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2" name="Picture 8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511620" y="1301854"/>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3" name="Picture 8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563903" y="798956"/>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4" name="Picture 8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789691" y="798956"/>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5" name="Picture 8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277530" y="169618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6" name="Picture 8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169947" y="771615"/>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7" name="Picture 9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246516" y="103069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8" name="Picture 9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69722" y="669417"/>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9" name="Picture 9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413969" y="818862"/>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0" name="Picture 9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248179" y="1172315"/>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 name="Picture 10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399218" y="997995"/>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2" name="Picture 10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27916" y="1067358"/>
              <a:ext cx="149299" cy="25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5" name="Straight Connector 4"/>
          <p:cNvCxnSpPr/>
          <p:nvPr/>
        </p:nvCxnSpPr>
        <p:spPr>
          <a:xfrm flipH="1">
            <a:off x="1101328" y="4355306"/>
            <a:ext cx="685801" cy="0"/>
          </a:xfrm>
          <a:prstGeom prst="line">
            <a:avLst/>
          </a:prstGeom>
          <a:ln w="25400" cmpd="sng">
            <a:solidFill>
              <a:srgbClr val="BF504E"/>
            </a:solidFill>
          </a:ln>
          <a:effectLst/>
        </p:spPr>
        <p:style>
          <a:lnRef idx="2">
            <a:schemeClr val="accent1"/>
          </a:lnRef>
          <a:fillRef idx="0">
            <a:schemeClr val="accent1"/>
          </a:fillRef>
          <a:effectRef idx="1">
            <a:schemeClr val="accent1"/>
          </a:effectRef>
          <a:fontRef idx="minor">
            <a:schemeClr val="tx1"/>
          </a:fontRef>
        </p:style>
      </p:cxnSp>
      <p:grpSp>
        <p:nvGrpSpPr>
          <p:cNvPr id="25" name="Group 24"/>
          <p:cNvGrpSpPr>
            <a:grpSpLocks/>
          </p:cNvGrpSpPr>
          <p:nvPr/>
        </p:nvGrpSpPr>
        <p:grpSpPr bwMode="auto">
          <a:xfrm>
            <a:off x="2451498" y="4043363"/>
            <a:ext cx="1593056" cy="323850"/>
            <a:chOff x="1745185" y="5391862"/>
            <a:chExt cx="2123444" cy="430804"/>
          </a:xfrm>
        </p:grpSpPr>
        <p:pic>
          <p:nvPicPr>
            <p:cNvPr id="10252" name="Picture 1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745185" y="5465264"/>
              <a:ext cx="136125" cy="243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53" name="Group 23"/>
            <p:cNvGrpSpPr>
              <a:grpSpLocks/>
            </p:cNvGrpSpPr>
            <p:nvPr/>
          </p:nvGrpSpPr>
          <p:grpSpPr bwMode="auto">
            <a:xfrm>
              <a:off x="3450405" y="5391862"/>
              <a:ext cx="418224" cy="430804"/>
              <a:chOff x="3450405" y="5391862"/>
              <a:chExt cx="418224" cy="430804"/>
            </a:xfrm>
          </p:grpSpPr>
          <p:pic>
            <p:nvPicPr>
              <p:cNvPr id="10254" name="Picture 10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3450405" y="5465264"/>
                <a:ext cx="217361" cy="285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5" name="Picture 10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3651268" y="5391862"/>
                <a:ext cx="217361" cy="285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6" name="Straight Connector 65"/>
              <p:cNvCxnSpPr/>
              <p:nvPr/>
            </p:nvCxnSpPr>
            <p:spPr>
              <a:xfrm flipV="1">
                <a:off x="3651205" y="5781486"/>
                <a:ext cx="0" cy="41180"/>
              </a:xfrm>
              <a:prstGeom prst="line">
                <a:avLst/>
              </a:prstGeom>
              <a:ln w="57150" cmpd="sng">
                <a:solidFill>
                  <a:srgbClr val="0772E2"/>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883342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32B0385-230C-334F-9A4D-37E653EF122A}"/>
              </a:ext>
            </a:extLst>
          </p:cNvPr>
          <p:cNvSpPr/>
          <p:nvPr/>
        </p:nvSpPr>
        <p:spPr>
          <a:xfrm>
            <a:off x="0" y="0"/>
            <a:ext cx="9144000" cy="516255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1143000" y="0"/>
            <a:ext cx="6858000" cy="5154216"/>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p>
        </p:txBody>
      </p:sp>
      <p:pic>
        <p:nvPicPr>
          <p:cNvPr id="11266" name="Picture 6" descr="Dysbiosis_rank.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8503" y="808435"/>
            <a:ext cx="6224588" cy="3568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1304075" y="1644"/>
            <a:ext cx="6172200" cy="392415"/>
          </a:xfrm>
        </p:spPr>
        <p:txBody>
          <a:bodyPr/>
          <a:lstStyle/>
          <a:p>
            <a:r>
              <a:rPr lang="en-US" altLang="en-US" sz="1950" dirty="0" err="1">
                <a:latin typeface="Candara" charset="0"/>
                <a:ea typeface="Candara" charset="0"/>
                <a:cs typeface="Candara" charset="0"/>
              </a:rPr>
              <a:t>Dysbiose</a:t>
            </a:r>
            <a:r>
              <a:rPr lang="en-US" altLang="en-US" sz="1950" dirty="0">
                <a:latin typeface="Candara" charset="0"/>
                <a:ea typeface="Candara" charset="0"/>
                <a:cs typeface="Candara" charset="0"/>
              </a:rPr>
              <a:t> </a:t>
            </a:r>
            <a:r>
              <a:rPr altLang="en-US" sz="1950" dirty="0" err="1">
                <a:latin typeface="Candara" charset="0"/>
                <a:ea typeface="Candara" charset="0"/>
                <a:cs typeface="Candara" charset="0"/>
              </a:rPr>
              <a:t>microbienne</a:t>
            </a:r>
            <a:r>
              <a:rPr altLang="en-US" sz="1950" dirty="0">
                <a:latin typeface="Candara" charset="0"/>
                <a:ea typeface="Candara" charset="0"/>
                <a:cs typeface="Candara" charset="0"/>
              </a:rPr>
              <a:t> </a:t>
            </a:r>
          </a:p>
        </p:txBody>
      </p:sp>
      <p:sp>
        <p:nvSpPr>
          <p:cNvPr id="11268" name="TextBox 32"/>
          <p:cNvSpPr txBox="1">
            <a:spLocks noChangeArrowheads="1"/>
          </p:cNvSpPr>
          <p:nvPr/>
        </p:nvSpPr>
        <p:spPr bwMode="auto">
          <a:xfrm>
            <a:off x="1354931" y="4395787"/>
            <a:ext cx="621030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350">
                <a:solidFill>
                  <a:srgbClr val="000000"/>
                </a:solidFill>
              </a:rPr>
              <a:t>Espèces microbiennes par abondance</a:t>
            </a:r>
          </a:p>
        </p:txBody>
      </p:sp>
      <p:sp>
        <p:nvSpPr>
          <p:cNvPr id="11269" name="TextBox 33"/>
          <p:cNvSpPr txBox="1">
            <a:spLocks noChangeArrowheads="1"/>
          </p:cNvSpPr>
          <p:nvPr/>
        </p:nvSpPr>
        <p:spPr bwMode="auto">
          <a:xfrm rot="-5400000">
            <a:off x="6003727" y="2476478"/>
            <a:ext cx="3457575"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algn="ctr" eaLnBrk="1" hangingPunct="1">
              <a:spcBef>
                <a:spcPct val="0"/>
              </a:spcBef>
              <a:buFontTx/>
              <a:buNone/>
            </a:pPr>
            <a:r>
              <a:rPr lang="en-US" altLang="en-US" sz="1350">
                <a:solidFill>
                  <a:srgbClr val="000000"/>
                </a:solidFill>
              </a:rPr>
              <a:t>Abondance</a:t>
            </a:r>
          </a:p>
        </p:txBody>
      </p:sp>
      <p:grpSp>
        <p:nvGrpSpPr>
          <p:cNvPr id="96" name="Group 95"/>
          <p:cNvGrpSpPr>
            <a:grpSpLocks/>
          </p:cNvGrpSpPr>
          <p:nvPr/>
        </p:nvGrpSpPr>
        <p:grpSpPr bwMode="auto">
          <a:xfrm>
            <a:off x="1591866" y="946547"/>
            <a:ext cx="3546872" cy="1179909"/>
            <a:chOff x="4615007" y="4278334"/>
            <a:chExt cx="3144400" cy="1134359"/>
          </a:xfrm>
        </p:grpSpPr>
        <p:sp>
          <p:nvSpPr>
            <p:cNvPr id="97" name="Isosceles Triangle 96"/>
            <p:cNvSpPr>
              <a:spLocks noChangeArrowheads="1"/>
            </p:cNvSpPr>
            <p:nvPr/>
          </p:nvSpPr>
          <p:spPr bwMode="auto">
            <a:xfrm>
              <a:off x="5879522" y="4862111"/>
              <a:ext cx="395820" cy="550582"/>
            </a:xfrm>
            <a:prstGeom prst="triangle">
              <a:avLst>
                <a:gd name="adj" fmla="val 50000"/>
              </a:avLst>
            </a:prstGeom>
            <a:solidFill>
              <a:srgbClr val="000000"/>
            </a:solidFill>
            <a:ln w="38100" cmpd="sng">
              <a:solidFill>
                <a:schemeClr val="bg1"/>
              </a:solidFill>
              <a:miter lim="800000"/>
              <a:headEnd/>
              <a:tailEnd/>
            </a:ln>
            <a:effectLst>
              <a:outerShdw blurRad="63500" dist="23000" dir="5400000" rotWithShape="0">
                <a:srgbClr val="000000">
                  <a:alpha val="34999"/>
                </a:srgbClr>
              </a:outerShdw>
            </a:effectLst>
          </p:spPr>
          <p:txBody>
            <a:bodyPr anchor="ctr"/>
            <a:lstStyle/>
            <a:p>
              <a:pPr algn="ctr" eaLnBrk="1" hangingPunct="1">
                <a:defRPr/>
              </a:pPr>
              <a:endParaRPr lang="en-US" sz="1350">
                <a:solidFill>
                  <a:srgbClr val="1E1C11"/>
                </a:solidFill>
                <a:latin typeface="Gill Sans"/>
                <a:ea typeface="ＭＳ Ｐゴシック" pitchFamily="-111" charset="-128"/>
                <a:cs typeface="Gill Sans"/>
              </a:endParaRPr>
            </a:p>
          </p:txBody>
        </p:sp>
        <p:cxnSp>
          <p:nvCxnSpPr>
            <p:cNvPr id="98" name="Straight Arrow Connector 97"/>
            <p:cNvCxnSpPr>
              <a:cxnSpLocks noChangeShapeType="1"/>
            </p:cNvCxnSpPr>
            <p:nvPr/>
          </p:nvCxnSpPr>
          <p:spPr bwMode="auto">
            <a:xfrm>
              <a:off x="4637173" y="4666374"/>
              <a:ext cx="2925907" cy="334241"/>
            </a:xfrm>
            <a:prstGeom prst="straightConnector1">
              <a:avLst/>
            </a:prstGeom>
            <a:noFill/>
            <a:ln w="76200" cmpd="sng">
              <a:solidFill>
                <a:schemeClr val="bg1"/>
              </a:solidFill>
              <a:round/>
              <a:headEnd/>
              <a:tailEnd/>
            </a:ln>
            <a:effectLst>
              <a:outerShdw blurRad="63500" dist="20000" dir="5400000" rotWithShape="0">
                <a:srgbClr val="000000">
                  <a:alpha val="37999"/>
                </a:srgbClr>
              </a:outerShdw>
            </a:effectLst>
          </p:spPr>
        </p:cxnSp>
        <p:sp>
          <p:nvSpPr>
            <p:cNvPr id="99" name="Oval 98"/>
            <p:cNvSpPr/>
            <p:nvPr/>
          </p:nvSpPr>
          <p:spPr>
            <a:xfrm>
              <a:off x="4615007" y="4358460"/>
              <a:ext cx="290268" cy="314782"/>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solidFill>
                  <a:schemeClr val="tx1"/>
                </a:solidFill>
                <a:latin typeface="Gill Sans"/>
                <a:cs typeface="Gill Sans"/>
              </a:endParaRPr>
            </a:p>
          </p:txBody>
        </p:sp>
        <p:sp>
          <p:nvSpPr>
            <p:cNvPr id="100" name="Oval 99"/>
            <p:cNvSpPr/>
            <p:nvPr/>
          </p:nvSpPr>
          <p:spPr>
            <a:xfrm>
              <a:off x="7123983" y="4278334"/>
              <a:ext cx="635424" cy="703966"/>
            </a:xfrm>
            <a:prstGeom prst="ellipse">
              <a:avLst/>
            </a:prstGeom>
            <a:solidFill>
              <a:srgbClr val="FF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a:latin typeface="Gill Sans"/>
                <a:cs typeface="Gill Sans"/>
              </a:endParaRPr>
            </a:p>
          </p:txBody>
        </p:sp>
      </p:grpSp>
      <p:grpSp>
        <p:nvGrpSpPr>
          <p:cNvPr id="3" name="Group 2"/>
          <p:cNvGrpSpPr>
            <a:grpSpLocks/>
          </p:cNvGrpSpPr>
          <p:nvPr/>
        </p:nvGrpSpPr>
        <p:grpSpPr bwMode="auto">
          <a:xfrm>
            <a:off x="6737748" y="583406"/>
            <a:ext cx="840581" cy="3776663"/>
            <a:chOff x="7459026" y="778531"/>
            <a:chExt cx="1121215" cy="5034671"/>
          </a:xfrm>
        </p:grpSpPr>
        <p:grpSp>
          <p:nvGrpSpPr>
            <p:cNvPr id="11279" name="Group 22"/>
            <p:cNvGrpSpPr>
              <a:grpSpLocks/>
            </p:cNvGrpSpPr>
            <p:nvPr/>
          </p:nvGrpSpPr>
          <p:grpSpPr bwMode="auto">
            <a:xfrm>
              <a:off x="7586669" y="2192758"/>
              <a:ext cx="825114" cy="3620444"/>
              <a:chOff x="7586669" y="2192758"/>
              <a:chExt cx="825114" cy="3620444"/>
            </a:xfrm>
          </p:grpSpPr>
          <p:pic>
            <p:nvPicPr>
              <p:cNvPr id="11315"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586669" y="3292982"/>
                <a:ext cx="182232" cy="29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6" name="Picture 4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770821" y="3445382"/>
                <a:ext cx="182232" cy="29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7" name="Picture 4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700113" y="3768281"/>
                <a:ext cx="182232" cy="29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8" name="Picture 4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923325" y="3750182"/>
                <a:ext cx="182232" cy="29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9" name="Picture 4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8110572" y="3550329"/>
                <a:ext cx="182232" cy="29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20" name="Picture 4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955671" y="3344634"/>
                <a:ext cx="182232" cy="29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9" name="Straight Connector 58"/>
              <p:cNvCxnSpPr/>
              <p:nvPr/>
            </p:nvCxnSpPr>
            <p:spPr>
              <a:xfrm>
                <a:off x="8403959" y="2192747"/>
                <a:ext cx="7941" cy="3620455"/>
              </a:xfrm>
              <a:prstGeom prst="line">
                <a:avLst/>
              </a:prstGeom>
              <a:ln w="57150" cmpd="sng">
                <a:solidFill>
                  <a:srgbClr val="DAA42A"/>
                </a:solidFill>
              </a:ln>
              <a:effectLst/>
            </p:spPr>
            <p:style>
              <a:lnRef idx="2">
                <a:schemeClr val="accent1"/>
              </a:lnRef>
              <a:fillRef idx="0">
                <a:schemeClr val="accent1"/>
              </a:fillRef>
              <a:effectRef idx="1">
                <a:schemeClr val="accent1"/>
              </a:effectRef>
              <a:fontRef idx="minor">
                <a:schemeClr val="tx1"/>
              </a:fontRef>
            </p:style>
          </p:cxnSp>
        </p:grpSp>
        <p:grpSp>
          <p:nvGrpSpPr>
            <p:cNvPr id="11280" name="Group 10"/>
            <p:cNvGrpSpPr>
              <a:grpSpLocks/>
            </p:cNvGrpSpPr>
            <p:nvPr/>
          </p:nvGrpSpPr>
          <p:grpSpPr bwMode="auto">
            <a:xfrm>
              <a:off x="7459026" y="778531"/>
              <a:ext cx="1121215" cy="5034671"/>
              <a:chOff x="7459026" y="778531"/>
              <a:chExt cx="1121215" cy="5034671"/>
            </a:xfrm>
          </p:grpSpPr>
          <p:cxnSp>
            <p:nvCxnSpPr>
              <p:cNvPr id="52" name="Straight Connector 51"/>
              <p:cNvCxnSpPr/>
              <p:nvPr/>
            </p:nvCxnSpPr>
            <p:spPr>
              <a:xfrm>
                <a:off x="8527832" y="1195971"/>
                <a:ext cx="0" cy="4617231"/>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1295" name="Picture 1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780501" y="1169399"/>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6" name="Picture 10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32901" y="1321799"/>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7" name="Picture 10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16626" y="1022239"/>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8" name="Picture 10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101576" y="1199945"/>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9" name="Picture 10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780501" y="1471192"/>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0" name="Picture 10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20164" y="1291253"/>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1" name="Picture 10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101576" y="900385"/>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2" name="Picture 1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597954" y="1593046"/>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3" name="Picture 11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32901" y="1647257"/>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4" name="Picture 11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085301" y="1799657"/>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5" name="Picture 1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069026" y="1500097"/>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6" name="Picture 12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253976" y="1677803"/>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7" name="Picture 12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932901" y="1949050"/>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8" name="Picture 1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772564" y="1769111"/>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09" name="Picture 12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253976" y="1378243"/>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0" name="Picture 12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444116" y="900385"/>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1" name="Picture 1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253976" y="1078091"/>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2" name="Picture 12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267985" y="778531"/>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3" name="Picture 12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597954" y="1872613"/>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14" name="Picture 12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459026" y="1434095"/>
                <a:ext cx="136125" cy="2437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281" name="Group 11"/>
            <p:cNvGrpSpPr>
              <a:grpSpLocks/>
            </p:cNvGrpSpPr>
            <p:nvPr/>
          </p:nvGrpSpPr>
          <p:grpSpPr bwMode="auto">
            <a:xfrm>
              <a:off x="7520584" y="1890965"/>
              <a:ext cx="945810" cy="3922237"/>
              <a:chOff x="7520584" y="1890965"/>
              <a:chExt cx="945810" cy="3922237"/>
            </a:xfrm>
          </p:grpSpPr>
          <p:cxnSp>
            <p:nvCxnSpPr>
              <p:cNvPr id="56" name="Straight Connector 55"/>
              <p:cNvCxnSpPr/>
              <p:nvPr/>
            </p:nvCxnSpPr>
            <p:spPr>
              <a:xfrm>
                <a:off x="8465896" y="1891175"/>
                <a:ext cx="0" cy="3922027"/>
              </a:xfrm>
              <a:prstGeom prst="line">
                <a:avLst/>
              </a:prstGeom>
              <a:ln w="57150" cmpd="sng">
                <a:solidFill>
                  <a:srgbClr val="00A3FC"/>
                </a:solidFill>
              </a:ln>
              <a:effectLst/>
            </p:spPr>
            <p:style>
              <a:lnRef idx="2">
                <a:schemeClr val="accent1"/>
              </a:lnRef>
              <a:fillRef idx="0">
                <a:schemeClr val="accent1"/>
              </a:fillRef>
              <a:effectRef idx="1">
                <a:schemeClr val="accent1"/>
              </a:effectRef>
              <a:fontRef idx="minor">
                <a:schemeClr val="tx1"/>
              </a:fontRef>
            </p:style>
          </p:cxnSp>
          <p:pic>
            <p:nvPicPr>
              <p:cNvPr id="11283" name="Picture 10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930501" y="2771696"/>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4" name="Picture 10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131364" y="2698294"/>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5" name="Picture 13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529284" y="2345689"/>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6" name="Picture 13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932901" y="3030881"/>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7" name="Picture 13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946999" y="2182443"/>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8" name="Picture 14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714416" y="2846494"/>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9" name="Picture 14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520584" y="2640346"/>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0" name="Picture 14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735024" y="2276379"/>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1" name="Picture 14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147862" y="2401893"/>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2" name="Picture 14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729638" y="2561803"/>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93" name="Picture 14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7930501" y="2488401"/>
                <a:ext cx="217361" cy="285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13" name="Group 12"/>
          <p:cNvGrpSpPr>
            <a:grpSpLocks/>
          </p:cNvGrpSpPr>
          <p:nvPr/>
        </p:nvGrpSpPr>
        <p:grpSpPr bwMode="auto">
          <a:xfrm>
            <a:off x="3019425" y="4019550"/>
            <a:ext cx="226219" cy="339329"/>
            <a:chOff x="2501961" y="5358811"/>
            <a:chExt cx="301699" cy="452693"/>
          </a:xfrm>
        </p:grpSpPr>
        <p:cxnSp>
          <p:nvCxnSpPr>
            <p:cNvPr id="66" name="Straight Connector 65"/>
            <p:cNvCxnSpPr/>
            <p:nvPr/>
          </p:nvCxnSpPr>
          <p:spPr>
            <a:xfrm flipV="1">
              <a:off x="2700448" y="5770206"/>
              <a:ext cx="0" cy="41298"/>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pic>
          <p:nvPicPr>
            <p:cNvPr id="11277" name="Picture 14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2501961" y="5358811"/>
              <a:ext cx="149299" cy="259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8" name="Picture 14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flipH="1">
              <a:off x="2654361" y="5511211"/>
              <a:ext cx="149299" cy="259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 name="Group 7"/>
          <p:cNvGrpSpPr>
            <a:grpSpLocks/>
          </p:cNvGrpSpPr>
          <p:nvPr/>
        </p:nvGrpSpPr>
        <p:grpSpPr bwMode="auto">
          <a:xfrm>
            <a:off x="1428751" y="3595570"/>
            <a:ext cx="2993231" cy="572810"/>
            <a:chOff x="380406" y="4794080"/>
            <a:chExt cx="3993208" cy="764883"/>
          </a:xfrm>
        </p:grpSpPr>
        <p:sp>
          <p:nvSpPr>
            <p:cNvPr id="11274" name="TextBox 3"/>
            <p:cNvSpPr txBox="1">
              <a:spLocks noChangeArrowheads="1"/>
            </p:cNvSpPr>
            <p:nvPr/>
          </p:nvSpPr>
          <p:spPr bwMode="auto">
            <a:xfrm>
              <a:off x="419753" y="4794080"/>
              <a:ext cx="3953861" cy="49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bg2"/>
                  </a:solidFill>
                  <a:latin typeface="Arial" charset="0"/>
                  <a:ea typeface="ＭＳ Ｐゴシック" charset="-128"/>
                </a:defRPr>
              </a:lvl1pPr>
              <a:lvl2pPr marL="742950" indent="-285750">
                <a:spcBef>
                  <a:spcPct val="20000"/>
                </a:spcBef>
                <a:buFont typeface="Arial" charset="0"/>
                <a:buChar char="–"/>
                <a:defRPr sz="1600">
                  <a:solidFill>
                    <a:schemeClr val="bg2"/>
                  </a:solidFill>
                  <a:latin typeface="Arial" charset="0"/>
                  <a:ea typeface="ＭＳ Ｐゴシック" charset="-128"/>
                </a:defRPr>
              </a:lvl2pPr>
              <a:lvl3pPr marL="1143000" indent="-228600">
                <a:spcBef>
                  <a:spcPct val="20000"/>
                </a:spcBef>
                <a:buFont typeface="Arial" charset="0"/>
                <a:buChar char="•"/>
                <a:defRPr sz="1400">
                  <a:solidFill>
                    <a:schemeClr val="bg2"/>
                  </a:solidFill>
                  <a:latin typeface="Arial" charset="0"/>
                  <a:ea typeface="ＭＳ Ｐゴシック" charset="-128"/>
                </a:defRPr>
              </a:lvl3pPr>
              <a:lvl4pPr marL="1600200" indent="-228600">
                <a:spcBef>
                  <a:spcPct val="20000"/>
                </a:spcBef>
                <a:buFont typeface="Arial" charset="0"/>
                <a:buChar char="–"/>
                <a:defRPr sz="1200">
                  <a:solidFill>
                    <a:schemeClr val="bg2"/>
                  </a:solidFill>
                  <a:latin typeface="Arial" charset="0"/>
                  <a:ea typeface="ＭＳ Ｐゴシック" charset="-128"/>
                </a:defRPr>
              </a:lvl4pPr>
              <a:lvl5pPr marL="2057400" indent="-228600">
                <a:spcBef>
                  <a:spcPct val="20000"/>
                </a:spcBef>
                <a:buFont typeface="Arial" charset="0"/>
                <a:buChar char="»"/>
                <a:defRPr sz="1200">
                  <a:solidFill>
                    <a:schemeClr val="bg2"/>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bg2"/>
                  </a:solidFill>
                  <a:latin typeface="Arial" charset="0"/>
                  <a:ea typeface="ＭＳ Ｐゴシック" charset="-128"/>
                </a:defRPr>
              </a:lvl9pPr>
            </a:lstStyle>
            <a:p>
              <a:pPr eaLnBrk="1" hangingPunct="1">
                <a:spcBef>
                  <a:spcPct val="0"/>
                </a:spcBef>
                <a:buFontTx/>
                <a:buNone/>
              </a:pPr>
              <a:r>
                <a:rPr lang="en-US" altLang="en-US" sz="1800" dirty="0" err="1">
                  <a:solidFill>
                    <a:srgbClr val="FF0000"/>
                  </a:solidFill>
                  <a:latin typeface="Gill Sans" panose="020B0502020104020203" pitchFamily="34" charset="-79"/>
                  <a:cs typeface="Gill Sans" panose="020B0502020104020203" pitchFamily="34" charset="-79"/>
                </a:rPr>
                <a:t>Moins</a:t>
              </a:r>
              <a:r>
                <a:rPr lang="en-US" altLang="en-US" sz="1800" dirty="0">
                  <a:solidFill>
                    <a:srgbClr val="FF0000"/>
                  </a:solidFill>
                  <a:latin typeface="Gill Sans" panose="020B0502020104020203" pitchFamily="34" charset="-79"/>
                  <a:cs typeface="Gill Sans" panose="020B0502020104020203" pitchFamily="34" charset="-79"/>
                </a:rPr>
                <a:t> de </a:t>
              </a:r>
              <a:r>
                <a:rPr lang="en-US" altLang="en-US" sz="1800" dirty="0" err="1">
                  <a:solidFill>
                    <a:srgbClr val="FF0000"/>
                  </a:solidFill>
                  <a:latin typeface="Gill Sans" panose="020B0502020104020203" pitchFamily="34" charset="-79"/>
                  <a:cs typeface="Gill Sans" panose="020B0502020104020203" pitchFamily="34" charset="-79"/>
                </a:rPr>
                <a:t>biodiversité</a:t>
              </a:r>
              <a:r>
                <a:rPr lang="en-US" altLang="en-US" sz="1800" dirty="0">
                  <a:solidFill>
                    <a:srgbClr val="FF0000"/>
                  </a:solidFill>
                  <a:latin typeface="Gill Sans" panose="020B0502020104020203" pitchFamily="34" charset="-79"/>
                  <a:cs typeface="Gill Sans" panose="020B0502020104020203" pitchFamily="34" charset="-79"/>
                </a:rPr>
                <a:t>!</a:t>
              </a:r>
            </a:p>
          </p:txBody>
        </p:sp>
        <p:cxnSp>
          <p:nvCxnSpPr>
            <p:cNvPr id="6" name="Straight Arrow Connector 5"/>
            <p:cNvCxnSpPr/>
            <p:nvPr/>
          </p:nvCxnSpPr>
          <p:spPr>
            <a:xfrm flipH="1">
              <a:off x="380406" y="5252119"/>
              <a:ext cx="133425" cy="306844"/>
            </a:xfrm>
            <a:prstGeom prst="straightConnector1">
              <a:avLst/>
            </a:prstGeom>
            <a:ln>
              <a:solidFill>
                <a:srgbClr val="FA0007"/>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3770</Words>
  <Application>Microsoft Office PowerPoint</Application>
  <PresentationFormat>Bildschirmpräsentation (16:9)</PresentationFormat>
  <Paragraphs>619</Paragraphs>
  <Slides>54</Slides>
  <Notes>36</Notes>
  <HiddenSlides>0</HiddenSlides>
  <MMClips>0</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1</vt:i4>
      </vt:variant>
      <vt:variant>
        <vt:lpstr>Folientitel</vt:lpstr>
      </vt:variant>
      <vt:variant>
        <vt:i4>54</vt:i4>
      </vt:variant>
    </vt:vector>
  </HeadingPairs>
  <TitlesOfParts>
    <vt:vector size="67" baseType="lpstr">
      <vt:lpstr>Arial</vt:lpstr>
      <vt:lpstr>Avenir Black</vt:lpstr>
      <vt:lpstr>Calibri</vt:lpstr>
      <vt:lpstr>Candara</vt:lpstr>
      <vt:lpstr>Courier New</vt:lpstr>
      <vt:lpstr>Eurostile</vt:lpstr>
      <vt:lpstr>Gill Sans</vt:lpstr>
      <vt:lpstr>Helvetica</vt:lpstr>
      <vt:lpstr>Symbol</vt:lpstr>
      <vt:lpstr>Wingdings</vt:lpstr>
      <vt:lpstr>2_Office-Design</vt:lpstr>
      <vt:lpstr>1_Office-Design</vt:lpstr>
      <vt:lpstr>Prism 8</vt:lpstr>
      <vt:lpstr>PowerPoint-Präsentation</vt:lpstr>
      <vt:lpstr>PowerPoint-Präsentation</vt:lpstr>
      <vt:lpstr>PowerPoint-Präsentation</vt:lpstr>
      <vt:lpstr>PowerPoint-Präsentation</vt:lpstr>
      <vt:lpstr>Qu’est-ce que le microbiote humain ?</vt:lpstr>
      <vt:lpstr>Dans l’intestin humain: environ 1500 types d’espèces microbiennes</vt:lpstr>
      <vt:lpstr>Le microbiote humain</vt:lpstr>
      <vt:lpstr>Un microbiote sain</vt:lpstr>
      <vt:lpstr>Dysbiose microbienne </vt:lpstr>
      <vt:lpstr>La dysbiose microbienne et les maladies chroniques</vt:lpstr>
      <vt:lpstr>La dysbiose microbienne et la santé humaine</vt:lpstr>
      <vt:lpstr>Maladies neuro-dégénératives et le microbiote human</vt:lpstr>
      <vt:lpstr>Des interactions écologiques complexes</vt:lpstr>
      <vt:lpstr>Transformations métaboliques complexes par le microbiote</vt:lpstr>
      <vt:lpstr>PowerPoint-Präsentation</vt:lpstr>
      <vt:lpstr>PowerPoint-Präsentation</vt:lpstr>
      <vt:lpstr>PowerPoint-Präsentation</vt:lpstr>
      <vt:lpstr>PowerPoint-Präsentation</vt:lpstr>
      <vt:lpstr>PowerPoint-Präsentation</vt:lpstr>
      <vt:lpstr>PowerPoint-Präsentation</vt:lpstr>
      <vt:lpstr>La biologie des écosystèmes</vt:lpstr>
      <vt:lpstr>PowerPoint-Präsentation</vt:lpstr>
      <vt:lpstr>La biologie des écosystèmes</vt:lpstr>
      <vt:lpstr>La biologie des écosystèmes</vt:lpstr>
      <vt:lpstr>Des réseaux écologiques bouleversés dans le contexte de maladies</vt:lpstr>
      <vt:lpstr>PowerPoint-Präsentation</vt:lpstr>
      <vt:lpstr>PowerPoint-Präsentation</vt:lpstr>
      <vt:lpstr>PowerPoint-Präsentation</vt:lpstr>
      <vt:lpstr>PowerPoint-Präsentation</vt:lpstr>
      <vt:lpstr>Intégration des données</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Validation expérimentale – causalité et mécanisme</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Christophe TREFOIS</dc:creator>
  <cp:lastModifiedBy>Jeff Katzenmeier</cp:lastModifiedBy>
  <cp:revision>1063</cp:revision>
  <cp:lastPrinted>2018-04-12T15:21:43Z</cp:lastPrinted>
  <dcterms:created xsi:type="dcterms:W3CDTF">2010-03-10T10:12:03Z</dcterms:created>
  <dcterms:modified xsi:type="dcterms:W3CDTF">2021-10-06T18:40:43Z</dcterms:modified>
</cp:coreProperties>
</file>